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  <p:sldMasterId id="2147483708" r:id="rId2"/>
  </p:sldMasterIdLst>
  <p:notesMasterIdLst>
    <p:notesMasterId r:id="rId27"/>
  </p:notesMasterIdLst>
  <p:handoutMasterIdLst>
    <p:handoutMasterId r:id="rId28"/>
  </p:handoutMasterIdLst>
  <p:sldIdLst>
    <p:sldId id="783" r:id="rId3"/>
    <p:sldId id="689" r:id="rId4"/>
    <p:sldId id="811" r:id="rId5"/>
    <p:sldId id="808" r:id="rId6"/>
    <p:sldId id="787" r:id="rId7"/>
    <p:sldId id="802" r:id="rId8"/>
    <p:sldId id="814" r:id="rId9"/>
    <p:sldId id="803" r:id="rId10"/>
    <p:sldId id="815" r:id="rId11"/>
    <p:sldId id="791" r:id="rId12"/>
    <p:sldId id="805" r:id="rId13"/>
    <p:sldId id="795" r:id="rId14"/>
    <p:sldId id="806" r:id="rId15"/>
    <p:sldId id="823" r:id="rId16"/>
    <p:sldId id="816" r:id="rId17"/>
    <p:sldId id="825" r:id="rId18"/>
    <p:sldId id="824" r:id="rId19"/>
    <p:sldId id="822" r:id="rId20"/>
    <p:sldId id="785" r:id="rId21"/>
    <p:sldId id="784" r:id="rId22"/>
    <p:sldId id="262" r:id="rId23"/>
    <p:sldId id="820" r:id="rId24"/>
    <p:sldId id="819" r:id="rId25"/>
    <p:sldId id="82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0519968-DD68-4559-8998-28B9512EB1D6}">
          <p14:sldIdLst>
            <p14:sldId id="783"/>
            <p14:sldId id="689"/>
            <p14:sldId id="811"/>
            <p14:sldId id="808"/>
            <p14:sldId id="787"/>
            <p14:sldId id="802"/>
            <p14:sldId id="814"/>
            <p14:sldId id="803"/>
            <p14:sldId id="815"/>
            <p14:sldId id="791"/>
            <p14:sldId id="805"/>
            <p14:sldId id="795"/>
            <p14:sldId id="806"/>
            <p14:sldId id="823"/>
            <p14:sldId id="816"/>
            <p14:sldId id="825"/>
            <p14:sldId id="824"/>
            <p14:sldId id="822"/>
            <p14:sldId id="785"/>
            <p14:sldId id="784"/>
            <p14:sldId id="262"/>
          </p14:sldIdLst>
        </p14:section>
        <p14:section name="Extra Slides" id="{0FF392D9-F95A-4D65-B5AF-CE11A4603F2E}">
          <p14:sldIdLst>
            <p14:sldId id="820"/>
            <p14:sldId id="819"/>
            <p14:sldId id="8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AABE20-5480-2C39-3D36-E14DF880D5C7}" name="Marin Chambers" initials="MC" userId="dMrYCiV68GKktKsjDMFGHoypdFvrf6n/8EOw0xwZ5ks=" providerId="None"/>
  <p188:author id="{3450EE96-D03F-D628-462F-90A151C1ED6E}" name="Allison Rhea" initials="AR" userId="e96a407a2bc16cc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 Morici" initials="KM" lastIdx="1" clrIdx="0">
    <p:extLst>
      <p:ext uri="{19B8F6BF-5375-455C-9EA6-DF929625EA0E}">
        <p15:presenceInfo xmlns:p15="http://schemas.microsoft.com/office/powerpoint/2012/main" userId="Kat Moric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D16"/>
    <a:srgbClr val="2C4244"/>
    <a:srgbClr val="EE6E38"/>
    <a:srgbClr val="F2F2F2"/>
    <a:srgbClr val="537D81"/>
    <a:srgbClr val="ECAB36"/>
    <a:srgbClr val="F15017"/>
    <a:srgbClr val="FFFFFF"/>
    <a:srgbClr val="EBA527"/>
    <a:srgbClr val="E2673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8" autoAdjust="0"/>
    <p:restoredTop sz="92494" autoAdjust="0"/>
  </p:normalViewPr>
  <p:slideViewPr>
    <p:cSldViewPr snapToGrid="0">
      <p:cViewPr varScale="1">
        <p:scale>
          <a:sx n="59" d="100"/>
          <a:sy n="59" d="100"/>
        </p:scale>
        <p:origin x="99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7_R_PROJECTS\bang_for_the_buck\data\CPF_mulch_effectivenes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7_R_PROJECTS\bang_for_the_buck\data\Treatmet_comparisons_USD_m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E:\07_R_PROJECTS\bang_for_the_buck\data\LTPBR_figs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Composite!$D$2:$D$11</c:f>
              <c:numCache>
                <c:formatCode>General</c:formatCode>
                <c:ptCount val="10"/>
                <c:pt idx="0">
                  <c:v>44</c:v>
                </c:pt>
                <c:pt idx="1">
                  <c:v>38</c:v>
                </c:pt>
                <c:pt idx="2">
                  <c:v>37</c:v>
                </c:pt>
                <c:pt idx="3">
                  <c:v>23</c:v>
                </c:pt>
                <c:pt idx="4">
                  <c:v>70</c:v>
                </c:pt>
                <c:pt idx="5">
                  <c:v>51</c:v>
                </c:pt>
                <c:pt idx="6">
                  <c:v>65</c:v>
                </c:pt>
                <c:pt idx="7">
                  <c:v>44</c:v>
                </c:pt>
                <c:pt idx="8">
                  <c:v>20</c:v>
                </c:pt>
                <c:pt idx="9">
                  <c:v>35</c:v>
                </c:pt>
              </c:numCache>
            </c:numRef>
          </c:xVal>
          <c:yVal>
            <c:numRef>
              <c:f>Composite!$H$2:$H$11</c:f>
              <c:numCache>
                <c:formatCode>0</c:formatCode>
                <c:ptCount val="10"/>
                <c:pt idx="0">
                  <c:v>75.939849624060145</c:v>
                </c:pt>
                <c:pt idx="1">
                  <c:v>-33.834586466165412</c:v>
                </c:pt>
                <c:pt idx="2">
                  <c:v>51.127819548872175</c:v>
                </c:pt>
                <c:pt idx="3">
                  <c:v>9.7744360902255689</c:v>
                </c:pt>
                <c:pt idx="4">
                  <c:v>89.999999999999986</c:v>
                </c:pt>
                <c:pt idx="5">
                  <c:v>79.476950354609926</c:v>
                </c:pt>
                <c:pt idx="6">
                  <c:v>95.053346265761391</c:v>
                </c:pt>
                <c:pt idx="7">
                  <c:v>81.037827352085344</c:v>
                </c:pt>
                <c:pt idx="8">
                  <c:v>61.251212415130937</c:v>
                </c:pt>
                <c:pt idx="9">
                  <c:v>74.442289039767218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318-4552-8C8D-147D442B1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1913536"/>
        <c:axId val="1931909696"/>
      </c:scatterChart>
      <c:valAx>
        <c:axId val="1931913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Mulch Cover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909696"/>
        <c:crosses val="autoZero"/>
        <c:crossBetween val="midCat"/>
      </c:valAx>
      <c:valAx>
        <c:axId val="193190969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Yr</a:t>
                </a:r>
                <a:r>
                  <a:rPr lang="en-US" sz="1400" baseline="0">
                    <a:solidFill>
                      <a:sysClr val="windowText" lastClr="000000"/>
                    </a:solidFill>
                  </a:rPr>
                  <a:t> 1 Effect Size (%)</a:t>
                </a:r>
                <a:endParaRPr lang="en-US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913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E6E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B4-4A88-87D6-4BD4D65E9654}"/>
              </c:ext>
            </c:extLst>
          </c:dPt>
          <c:dPt>
            <c:idx val="1"/>
            <c:invertIfNegative val="0"/>
            <c:bubble3D val="0"/>
            <c:spPr>
              <a:solidFill>
                <a:srgbClr val="EE6E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7B4-4A88-87D6-4BD4D65E9654}"/>
              </c:ext>
            </c:extLst>
          </c:dPt>
          <c:dPt>
            <c:idx val="2"/>
            <c:invertIfNegative val="0"/>
            <c:bubble3D val="0"/>
            <c:spPr>
              <a:solidFill>
                <a:srgbClr val="EE6E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B4-4A88-87D6-4BD4D65E9654}"/>
              </c:ext>
            </c:extLst>
          </c:dPt>
          <c:dPt>
            <c:idx val="3"/>
            <c:invertIfNegative val="0"/>
            <c:bubble3D val="0"/>
            <c:spPr>
              <a:solidFill>
                <a:srgbClr val="E89D1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7B4-4A88-87D6-4BD4D65E9654}"/>
              </c:ext>
            </c:extLst>
          </c:dPt>
          <c:dPt>
            <c:idx val="4"/>
            <c:invertIfNegative val="0"/>
            <c:bubble3D val="0"/>
            <c:spPr>
              <a:solidFill>
                <a:srgbClr val="E89D1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B4-4A88-87D6-4BD4D65E9654}"/>
              </c:ext>
            </c:extLst>
          </c:dPt>
          <c:dPt>
            <c:idx val="5"/>
            <c:invertIfNegative val="0"/>
            <c:bubble3D val="0"/>
            <c:spPr>
              <a:solidFill>
                <a:srgbClr val="E89D1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7B4-4A88-87D6-4BD4D65E9654}"/>
              </c:ext>
            </c:extLst>
          </c:dPt>
          <c:dPt>
            <c:idx val="6"/>
            <c:invertIfNegative val="0"/>
            <c:bubble3D val="0"/>
            <c:spPr>
              <a:solidFill>
                <a:srgbClr val="2C42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B4-4A88-87D6-4BD4D65E9654}"/>
              </c:ext>
            </c:extLst>
          </c:dPt>
          <c:dPt>
            <c:idx val="7"/>
            <c:invertIfNegative val="0"/>
            <c:bubble3D val="0"/>
            <c:spPr>
              <a:solidFill>
                <a:srgbClr val="2C42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7B4-4A88-87D6-4BD4D65E9654}"/>
              </c:ext>
            </c:extLst>
          </c:dPt>
          <c:cat>
            <c:strRef>
              <c:f>'zonal stat simulations 2024'!$A$12:$A$19</c:f>
              <c:strCache>
                <c:ptCount val="8"/>
                <c:pt idx="0">
                  <c:v>Thin</c:v>
                </c:pt>
                <c:pt idx="1">
                  <c:v>RxFire</c:v>
                </c:pt>
                <c:pt idx="2">
                  <c:v>Complete</c:v>
                </c:pt>
                <c:pt idx="3">
                  <c:v>Mulch 26%</c:v>
                </c:pt>
                <c:pt idx="4">
                  <c:v>Mulch 58%</c:v>
                </c:pt>
                <c:pt idx="5">
                  <c:v>Mulch 68%</c:v>
                </c:pt>
                <c:pt idx="6">
                  <c:v>PBR Storage</c:v>
                </c:pt>
                <c:pt idx="7">
                  <c:v>PBR Capacity </c:v>
                </c:pt>
              </c:strCache>
            </c:strRef>
          </c:cat>
          <c:val>
            <c:numRef>
              <c:f>'zonal stat simulations 2024'!$G$12:$G$19</c:f>
              <c:numCache>
                <c:formatCode>_(* #,##0_);_(* \(#,##0\);_(* "-"??_);_(@_)</c:formatCode>
                <c:ptCount val="8"/>
                <c:pt idx="0">
                  <c:v>10904.545022404873</c:v>
                </c:pt>
                <c:pt idx="1">
                  <c:v>5361.5191941413896</c:v>
                </c:pt>
                <c:pt idx="2">
                  <c:v>11266.743652844678</c:v>
                </c:pt>
                <c:pt idx="3">
                  <c:v>13875.741401766996</c:v>
                </c:pt>
                <c:pt idx="4">
                  <c:v>6220.159949830766</c:v>
                </c:pt>
                <c:pt idx="5">
                  <c:v>5305.4305439377122</c:v>
                </c:pt>
                <c:pt idx="6">
                  <c:v>254.85714285714286</c:v>
                </c:pt>
                <c:pt idx="7">
                  <c:v>127.42857142857143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4-4A88-87D6-4BD4D65E9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875133216"/>
        <c:axId val="875131776"/>
      </c:barChart>
      <c:catAx>
        <c:axId val="87513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131776"/>
        <c:crosses val="autoZero"/>
        <c:auto val="1"/>
        <c:lblAlgn val="ctr"/>
        <c:lblOffset val="100"/>
        <c:noMultiLvlLbl val="0"/>
      </c:catAx>
      <c:valAx>
        <c:axId val="87513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Avg USD per m</a:t>
                </a:r>
                <a:r>
                  <a:rPr lang="en-US" sz="1600" baseline="30000">
                    <a:solidFill>
                      <a:schemeClr val="tx1"/>
                    </a:solidFill>
                  </a:rPr>
                  <a:t>3</a:t>
                </a:r>
                <a:r>
                  <a:rPr lang="en-US" sz="1600">
                    <a:solidFill>
                      <a:schemeClr val="tx1"/>
                    </a:solidFill>
                  </a:rPr>
                  <a:t> of sediment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13321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LTPBR_figs!$A$2:$A$25</cx:f>
        <cx:lvl ptCount="24">
          <cx:pt idx="0">Stored Sediment</cx:pt>
          <cx:pt idx="1">Stored Sediment</cx:pt>
          <cx:pt idx="2">Stored Sediment</cx:pt>
          <cx:pt idx="3">Stored Sediment</cx:pt>
          <cx:pt idx="4">Stored Sediment</cx:pt>
          <cx:pt idx="5">Stored Sediment</cx:pt>
          <cx:pt idx="6">Stored Sediment</cx:pt>
          <cx:pt idx="7">Stored Sediment</cx:pt>
          <cx:pt idx="8">Stored Sediment</cx:pt>
          <cx:pt idx="9">Stored Sediment</cx:pt>
          <cx:pt idx="10">Stored Sediment</cx:pt>
          <cx:pt idx="11">Stored Sediment</cx:pt>
          <cx:pt idx="12">Storage Capacity </cx:pt>
          <cx:pt idx="13">Storage Capacity </cx:pt>
          <cx:pt idx="14">Storage Capacity </cx:pt>
          <cx:pt idx="15">Storage Capacity </cx:pt>
          <cx:pt idx="16">Storage Capacity </cx:pt>
          <cx:pt idx="17">Storage Capacity </cx:pt>
          <cx:pt idx="18">Storage Capacity </cx:pt>
          <cx:pt idx="19">Storage Capacity </cx:pt>
          <cx:pt idx="20">Storage Capacity </cx:pt>
          <cx:pt idx="21">Storage Capacity </cx:pt>
          <cx:pt idx="22">Storage Capacity </cx:pt>
          <cx:pt idx="23">Storage Capacity </cx:pt>
        </cx:lvl>
      </cx:strDim>
      <cx:numDim type="val">
        <cx:f>LTPBR_figs!$B$2:$B$25</cx:f>
        <cx:lvl ptCount="24" formatCode="General">
          <cx:pt idx="0">25</cx:pt>
          <cx:pt idx="1">5</cx:pt>
          <cx:pt idx="2">20</cx:pt>
          <cx:pt idx="3">1.2</cx:pt>
          <cx:pt idx="4">1.2</cx:pt>
          <cx:pt idx="5">1.8999999999999999</cx:pt>
          <cx:pt idx="6">4.0999999999999996</cx:pt>
          <cx:pt idx="7">1.1000000000000001</cx:pt>
          <cx:pt idx="8">3.2000000000000002</cx:pt>
          <cx:pt idx="9">2.2000000000000002</cx:pt>
          <cx:pt idx="10">2.1000000000000001</cx:pt>
          <cx:pt idx="11">9</cx:pt>
          <cx:pt idx="12">50</cx:pt>
          <cx:pt idx="13">10</cx:pt>
          <cx:pt idx="14">40</cx:pt>
          <cx:pt idx="15">2.3999999999999999</cx:pt>
          <cx:pt idx="16">2.3999999999999999</cx:pt>
          <cx:pt idx="17">3.7999999999999998</cx:pt>
          <cx:pt idx="18">8.1999999999999993</cx:pt>
          <cx:pt idx="19">2.2000000000000002</cx:pt>
          <cx:pt idx="20">6.4000000000000004</cx:pt>
          <cx:pt idx="21">4.4000000000000004</cx:pt>
          <cx:pt idx="22">4.2000000000000002</cx:pt>
          <cx:pt idx="23">18</cx:pt>
        </cx:lvl>
      </cx:numDim>
    </cx:data>
  </cx:chartData>
  <cx:chart>
    <cx:plotArea>
      <cx:plotAreaRegion>
        <cx:plotSurface>
          <cx:spPr>
            <a:ln>
              <a:solidFill>
                <a:schemeClr val="bg1">
                  <a:lumMod val="85000"/>
                </a:schemeClr>
              </a:solidFill>
            </a:ln>
          </cx:spPr>
        </cx:plotSurface>
        <cx:series layoutId="boxWhisker" uniqueId="{1B24DAD2-3C98-4181-88A6-FCAA1B2DE6CE}">
          <cx:spPr>
            <a:solidFill>
              <a:srgbClr val="2C4244"/>
            </a:solidFill>
            <a:ln>
              <a:solidFill>
                <a:schemeClr val="tx1"/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>
                <a:solidFill>
                  <a:schemeClr val="tx1"/>
                </a:solidFill>
              </a:defRPr>
            </a:pPr>
            <a:endParaRPr lang="en-US" sz="1400" b="0" i="0" u="none" strike="noStrike" baseline="0">
              <a:solidFill>
                <a:schemeClr val="tx1"/>
              </a:solidFill>
              <a:latin typeface="Calibri"/>
            </a:endParaRPr>
          </a:p>
        </cx:txPr>
      </cx:axis>
      <cx:axis id="1">
        <cx:valScaling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>
                    <a:solidFill>
                      <a:schemeClr val="tx1"/>
                    </a:solidFill>
                  </a:defRPr>
                </a:pPr>
                <a:r>
                  <a:rPr lang="en-US" sz="1600" b="0" i="0" u="none" strike="noStrike" baseline="0">
                    <a:solidFill>
                      <a:schemeClr val="tx1"/>
                    </a:solidFill>
                    <a:latin typeface="Aptos Narrow" panose="02110004020202020204"/>
                  </a:rPr>
                  <a:t>volume (m</a:t>
                </a:r>
                <a:r>
                  <a:rPr lang="en-US" sz="1600" b="0" i="0" u="none" strike="noStrike" baseline="30000">
                    <a:solidFill>
                      <a:schemeClr val="tx1"/>
                    </a:solidFill>
                    <a:latin typeface="Aptos Narrow" panose="02110004020202020204"/>
                  </a:rPr>
                  <a:t>3</a:t>
                </a:r>
                <a:r>
                  <a:rPr lang="en-US" sz="1600" b="0" i="0" u="none" strike="noStrike" baseline="0">
                    <a:solidFill>
                      <a:schemeClr val="tx1"/>
                    </a:solidFill>
                    <a:latin typeface="Aptos Narrow" panose="02110004020202020204"/>
                  </a:rPr>
                  <a:t>) / structure</a:t>
                </a:r>
              </a:p>
            </cx:rich>
          </cx:tx>
        </cx:title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50">
                <a:solidFill>
                  <a:schemeClr val="tx1"/>
                </a:solidFill>
              </a:defRPr>
            </a:pPr>
            <a:endParaRPr lang="en-US" sz="1050" b="0" i="0" u="none" strike="noStrike" baseline="0">
              <a:solidFill>
                <a:schemeClr val="tx1"/>
              </a:solidFill>
              <a:latin typeface="Calibri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759CA0-D8A5-DF43-A0D7-B42EDD3BC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80E71-7340-CA4D-9772-2A03B558E9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D0816-35BF-8546-AEDD-4ACED619A02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C8A25-6112-4B42-88C2-68E30546DA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E5246-C565-8C42-84E1-04BDD88A4F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1EFEF-791C-A543-A059-7B4B1D86F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4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DA4F9-96FB-C748-9F93-F8BE08C8023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15C26-67DE-0D46-A912-08B0E94D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5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5C26-67DE-0D46-A912-08B0E94DEF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66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5C26-67DE-0D46-A912-08B0E94DEF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45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5C26-67DE-0D46-A912-08B0E94DEF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16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5C26-67DE-0D46-A912-08B0E94DEF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17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5C26-67DE-0D46-A912-08B0E94DEF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7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Dark colors are “good”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5C26-67DE-0D46-A912-08B0E94DEF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9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5C26-67DE-0D46-A912-08B0E94DEF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4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5C26-67DE-0D46-A912-08B0E94DEF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9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5C26-67DE-0D46-A912-08B0E94DEF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5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5C26-67DE-0D46-A912-08B0E94DEF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4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5C26-67DE-0D46-A912-08B0E94DEF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5C26-67DE-0D46-A912-08B0E94DEF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71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5C26-67DE-0D46-A912-08B0E94DEF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55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5C26-67DE-0D46-A912-08B0E94DEF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9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CA8-8C72-774F-ACB5-4E80DE32F88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49E1-F78E-7B42-9F3A-E01EEB4F0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4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CA8-8C72-774F-ACB5-4E80DE32F88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49E1-F78E-7B42-9F3A-E01EEB4F0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6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CA8-8C72-774F-ACB5-4E80DE32F88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49E1-F78E-7B42-9F3A-E01EEB4F0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1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1" indent="0" algn="ctr">
              <a:buNone/>
              <a:defRPr sz="2000"/>
            </a:lvl2pPr>
            <a:lvl3pPr marL="914341" indent="0" algn="ctr">
              <a:buNone/>
              <a:defRPr sz="1800"/>
            </a:lvl3pPr>
            <a:lvl4pPr marL="1371512" indent="0" algn="ctr">
              <a:buNone/>
              <a:defRPr sz="1600"/>
            </a:lvl4pPr>
            <a:lvl5pPr marL="1828682" indent="0" algn="ctr">
              <a:buNone/>
              <a:defRPr sz="1600"/>
            </a:lvl5pPr>
            <a:lvl6pPr marL="2285853" indent="0" algn="ctr">
              <a:buNone/>
              <a:defRPr sz="1600"/>
            </a:lvl6pPr>
            <a:lvl7pPr marL="2743023" indent="0" algn="ctr">
              <a:buNone/>
              <a:defRPr sz="1600"/>
            </a:lvl7pPr>
            <a:lvl8pPr marL="3200194" indent="0" algn="ctr">
              <a:buNone/>
              <a:defRPr sz="1600"/>
            </a:lvl8pPr>
            <a:lvl9pPr marL="365736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0F7D-8B02-BE4E-9AFC-E69F2E504DA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520B-58BD-3341-A1D3-12595F5B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69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0F7D-8B02-BE4E-9AFC-E69F2E504DA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520B-58BD-3341-A1D3-12595F5B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8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0F7D-8B02-BE4E-9AFC-E69F2E504DA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520B-58BD-3341-A1D3-12595F5B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34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0F7D-8B02-BE4E-9AFC-E69F2E504DA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520B-58BD-3341-A1D3-12595F5B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69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2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3" indent="0">
              <a:buNone/>
              <a:defRPr sz="1600" b="1"/>
            </a:lvl7pPr>
            <a:lvl8pPr marL="3200194" indent="0">
              <a:buNone/>
              <a:defRPr sz="1600" b="1"/>
            </a:lvl8pPr>
            <a:lvl9pPr marL="36573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2" indent="0">
              <a:buNone/>
              <a:defRPr sz="1600" b="1"/>
            </a:lvl4pPr>
            <a:lvl5pPr marL="1828682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3" indent="0">
              <a:buNone/>
              <a:defRPr sz="1600" b="1"/>
            </a:lvl7pPr>
            <a:lvl8pPr marL="3200194" indent="0">
              <a:buNone/>
              <a:defRPr sz="1600" b="1"/>
            </a:lvl8pPr>
            <a:lvl9pPr marL="36573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0F7D-8B02-BE4E-9AFC-E69F2E504DA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520B-58BD-3341-A1D3-12595F5B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84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0F7D-8B02-BE4E-9AFC-E69F2E504DA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520B-58BD-3341-A1D3-12595F5B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3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0F7D-8B02-BE4E-9AFC-E69F2E504DA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520B-58BD-3341-A1D3-12595F5B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37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399"/>
            </a:lvl2pPr>
            <a:lvl3pPr marL="914341" indent="0">
              <a:buNone/>
              <a:defRPr sz="1200"/>
            </a:lvl3pPr>
            <a:lvl4pPr marL="1371512" indent="0">
              <a:buNone/>
              <a:defRPr sz="1000"/>
            </a:lvl4pPr>
            <a:lvl5pPr marL="1828682" indent="0">
              <a:buNone/>
              <a:defRPr sz="1000"/>
            </a:lvl5pPr>
            <a:lvl6pPr marL="2285853" indent="0">
              <a:buNone/>
              <a:defRPr sz="1000"/>
            </a:lvl6pPr>
            <a:lvl7pPr marL="2743023" indent="0">
              <a:buNone/>
              <a:defRPr sz="1000"/>
            </a:lvl7pPr>
            <a:lvl8pPr marL="3200194" indent="0">
              <a:buNone/>
              <a:defRPr sz="1000"/>
            </a:lvl8pPr>
            <a:lvl9pPr marL="36573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0F7D-8B02-BE4E-9AFC-E69F2E504DA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520B-58BD-3341-A1D3-12595F5B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3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CA8-8C72-774F-ACB5-4E80DE32F88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49E1-F78E-7B42-9F3A-E01EEB4F0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92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1" indent="0">
              <a:buNone/>
              <a:defRPr sz="2400"/>
            </a:lvl3pPr>
            <a:lvl4pPr marL="1371512" indent="0">
              <a:buNone/>
              <a:defRPr sz="2000"/>
            </a:lvl4pPr>
            <a:lvl5pPr marL="1828682" indent="0">
              <a:buNone/>
              <a:defRPr sz="2000"/>
            </a:lvl5pPr>
            <a:lvl6pPr marL="2285853" indent="0">
              <a:buNone/>
              <a:defRPr sz="2000"/>
            </a:lvl6pPr>
            <a:lvl7pPr marL="2743023" indent="0">
              <a:buNone/>
              <a:defRPr sz="2000"/>
            </a:lvl7pPr>
            <a:lvl8pPr marL="3200194" indent="0">
              <a:buNone/>
              <a:defRPr sz="2000"/>
            </a:lvl8pPr>
            <a:lvl9pPr marL="365736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399"/>
            </a:lvl2pPr>
            <a:lvl3pPr marL="914341" indent="0">
              <a:buNone/>
              <a:defRPr sz="1200"/>
            </a:lvl3pPr>
            <a:lvl4pPr marL="1371512" indent="0">
              <a:buNone/>
              <a:defRPr sz="1000"/>
            </a:lvl4pPr>
            <a:lvl5pPr marL="1828682" indent="0">
              <a:buNone/>
              <a:defRPr sz="1000"/>
            </a:lvl5pPr>
            <a:lvl6pPr marL="2285853" indent="0">
              <a:buNone/>
              <a:defRPr sz="1000"/>
            </a:lvl6pPr>
            <a:lvl7pPr marL="2743023" indent="0">
              <a:buNone/>
              <a:defRPr sz="1000"/>
            </a:lvl7pPr>
            <a:lvl8pPr marL="3200194" indent="0">
              <a:buNone/>
              <a:defRPr sz="1000"/>
            </a:lvl8pPr>
            <a:lvl9pPr marL="36573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0F7D-8B02-BE4E-9AFC-E69F2E504DA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520B-58BD-3341-A1D3-12595F5B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35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0F7D-8B02-BE4E-9AFC-E69F2E504DA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520B-58BD-3341-A1D3-12595F5B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62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0F7D-8B02-BE4E-9AFC-E69F2E504DA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520B-58BD-3341-A1D3-12595F5B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4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CA8-8C72-774F-ACB5-4E80DE32F88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49E1-F78E-7B42-9F3A-E01EEB4F0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1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CA8-8C72-774F-ACB5-4E80DE32F88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49E1-F78E-7B42-9F3A-E01EEB4F0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4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CA8-8C72-774F-ACB5-4E80DE32F88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49E1-F78E-7B42-9F3A-E01EEB4F0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4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CA8-8C72-774F-ACB5-4E80DE32F88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49E1-F78E-7B42-9F3A-E01EEB4F0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4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CA8-8C72-774F-ACB5-4E80DE32F88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49E1-F78E-7B42-9F3A-E01EEB4F0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6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CA8-8C72-774F-ACB5-4E80DE32F88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49E1-F78E-7B42-9F3A-E01EEB4F0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1CA8-8C72-774F-ACB5-4E80DE32F88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49E1-F78E-7B42-9F3A-E01EEB4F0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3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E1CA8-8C72-774F-ACB5-4E80DE32F888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249E1-F78E-7B42-9F3A-E01EEB4F0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6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30F7D-8B02-BE4E-9AFC-E69F2E504DA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1520B-58BD-3341-A1D3-12595F5BF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4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6" indent="-228586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586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7" indent="-228586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8" indent="-228586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6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9" indent="-228586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0" indent="-228586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0" indent="-228586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E212865-0182-E173-BABD-6B67AB92CAC9}"/>
              </a:ext>
            </a:extLst>
          </p:cNvPr>
          <p:cNvSpPr>
            <a:spLocks noGrp="1"/>
          </p:cNvSpPr>
          <p:nvPr/>
        </p:nvSpPr>
        <p:spPr>
          <a:xfrm>
            <a:off x="585210" y="1239548"/>
            <a:ext cx="11083635" cy="2378931"/>
          </a:xfrm>
          <a:prstGeom prst="rect">
            <a:avLst/>
          </a:prstGeom>
        </p:spPr>
        <p:txBody>
          <a:bodyPr vert="horz" lIns="80682" tIns="80682" rIns="80682" bIns="80682" rtlCol="0" anchor="t" anchorCtr="0">
            <a:spAutoFit/>
          </a:bodyPr>
          <a:lstStyle>
            <a:lvl1pPr marL="0" indent="0" algn="l" defTabSz="69961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6000" b="0" i="0" kern="120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5495" b="0" i="0" kern="1200">
                <a:solidFill>
                  <a:schemeClr val="bg1"/>
                </a:solidFill>
                <a:latin typeface="+mj-lt"/>
                <a:ea typeface="Proxima Nova" charset="0"/>
                <a:cs typeface="Proxima Nova" charset="0"/>
              </a:defRPr>
            </a:lvl2pPr>
            <a:lvl3pPr marL="1399233" indent="0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5495" b="0" i="0" kern="1200">
                <a:solidFill>
                  <a:schemeClr val="bg1"/>
                </a:solidFill>
                <a:latin typeface="+mj-lt"/>
                <a:ea typeface="Proxima Nova" charset="0"/>
                <a:cs typeface="Proxima Nova" charset="0"/>
              </a:defRPr>
            </a:lvl3pPr>
            <a:lvl4pPr marL="2098847" indent="0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5495" b="0" i="0" kern="1200">
                <a:solidFill>
                  <a:schemeClr val="bg1"/>
                </a:solidFill>
                <a:latin typeface="+mj-lt"/>
                <a:ea typeface="Proxima Nova" charset="0"/>
                <a:cs typeface="Proxima Nova" charset="0"/>
              </a:defRPr>
            </a:lvl4pPr>
            <a:lvl5pPr marL="2798465" indent="0" algn="l" defTabSz="699614" rtl="0" eaLnBrk="1" latinLnBrk="0" hangingPunct="1">
              <a:spcBef>
                <a:spcPct val="20000"/>
              </a:spcBef>
              <a:buFont typeface="Arial"/>
              <a:buNone/>
              <a:defRPr sz="5495" b="0" kern="1200">
                <a:solidFill>
                  <a:schemeClr val="bg1"/>
                </a:solidFill>
                <a:latin typeface="+mj-lt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2F2F2"/>
                </a:solidFill>
              </a:rPr>
              <a:t>Comparing the Cost and Watershed Impacts of Pre- and Post-Fire Mitigation Actions: a Risk Assessment Case Study </a:t>
            </a:r>
            <a:endParaRPr lang="en-US" sz="4800" b="1" i="1" dirty="0">
              <a:solidFill>
                <a:srgbClr val="F2F2F2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7565769-71EF-0061-AC8B-06F893CA311C}"/>
              </a:ext>
            </a:extLst>
          </p:cNvPr>
          <p:cNvSpPr>
            <a:spLocks noGrp="1"/>
          </p:cNvSpPr>
          <p:nvPr/>
        </p:nvSpPr>
        <p:spPr>
          <a:xfrm>
            <a:off x="877897" y="5598602"/>
            <a:ext cx="10436206" cy="920327"/>
          </a:xfrm>
          <a:prstGeom prst="rect">
            <a:avLst/>
          </a:prstGeom>
        </p:spPr>
        <p:txBody>
          <a:bodyPr vert="horz" wrap="square" lIns="80682" tIns="80682" rIns="80682" bIns="80682" rtlCol="0">
            <a:spAutoFit/>
          </a:bodyPr>
          <a:lstStyle>
            <a:lvl1pPr marL="0" indent="0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600" b="0" i="0" kern="120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699614" indent="0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0" i="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1399233" indent="0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0" i="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2098847" indent="0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0" i="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2798465" indent="0" algn="l" defTabSz="699614" rtl="0" eaLnBrk="1" latinLnBrk="0" hangingPunct="1">
              <a:spcBef>
                <a:spcPct val="20000"/>
              </a:spcBef>
              <a:buFont typeface="Arial"/>
              <a:buNone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17339">
              <a:spcBef>
                <a:spcPts val="529"/>
              </a:spcBef>
              <a:spcAft>
                <a:spcPts val="529"/>
              </a:spcAft>
            </a:pPr>
            <a:r>
              <a:rPr lang="en-US" sz="1800" dirty="0">
                <a:solidFill>
                  <a:prstClr val="white"/>
                </a:solidFill>
              </a:rPr>
              <a:t>April 16</a:t>
            </a:r>
            <a:r>
              <a:rPr lang="en-US" sz="1800" baseline="30000" dirty="0">
                <a:solidFill>
                  <a:prstClr val="white"/>
                </a:solidFill>
              </a:rPr>
              <a:t>th</a:t>
            </a:r>
            <a:r>
              <a:rPr lang="en-US" sz="1800" dirty="0">
                <a:solidFill>
                  <a:prstClr val="white"/>
                </a:solidFill>
              </a:rPr>
              <a:t>, 2024</a:t>
            </a:r>
          </a:p>
          <a:p>
            <a:pPr algn="ctr" defTabSz="617339">
              <a:spcBef>
                <a:spcPts val="529"/>
              </a:spcBef>
              <a:spcAft>
                <a:spcPts val="529"/>
              </a:spcAft>
            </a:pPr>
            <a:r>
              <a:rPr lang="en-US" sz="1800" dirty="0">
                <a:solidFill>
                  <a:prstClr val="white"/>
                </a:solidFill>
              </a:rPr>
              <a:t>After the Flames Conference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01F04F-FAA1-58BE-DFF0-10DB46C263B2}"/>
              </a:ext>
            </a:extLst>
          </p:cNvPr>
          <p:cNvSpPr txBox="1"/>
          <p:nvPr/>
        </p:nvSpPr>
        <p:spPr>
          <a:xfrm>
            <a:off x="3047499" y="3951313"/>
            <a:ext cx="6097002" cy="108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17339">
              <a:spcBef>
                <a:spcPts val="529"/>
              </a:spcBef>
              <a:spcAft>
                <a:spcPts val="529"/>
              </a:spcAft>
            </a:pPr>
            <a:r>
              <a:rPr lang="en-US" sz="2800" i="1" dirty="0">
                <a:solidFill>
                  <a:prstClr val="white"/>
                </a:solidFill>
              </a:rPr>
              <a:t>Allison Rhea &amp; Brett Wolk</a:t>
            </a:r>
          </a:p>
          <a:p>
            <a:pPr algn="ctr" defTabSz="617339">
              <a:spcBef>
                <a:spcPts val="529"/>
              </a:spcBef>
              <a:spcAft>
                <a:spcPts val="529"/>
              </a:spcAft>
            </a:pPr>
            <a:r>
              <a:rPr lang="en-US" sz="2800" i="1" dirty="0">
                <a:solidFill>
                  <a:prstClr val="white"/>
                </a:solidFill>
              </a:rPr>
              <a:t>Colorado Forest Restoration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3714860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F533-A94B-7D61-8322-BABF283F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Aerial Mulching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FB545-4E16-FEF8-2FF5-4AD6A4229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250934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- 26% Reduction: average from Cameron Peak Fire monitoring </a:t>
            </a:r>
            <a:r>
              <a:rPr lang="en-US" sz="1800" dirty="0"/>
              <a:t>(Kampf et al., in prep)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- 58% Reduction: </a:t>
            </a:r>
            <a:r>
              <a:rPr lang="en-US" dirty="0" err="1"/>
              <a:t>yr</a:t>
            </a:r>
            <a:r>
              <a:rPr lang="en-US" dirty="0"/>
              <a:t> 1 wood mulch effectiveness from lit review </a:t>
            </a:r>
            <a:r>
              <a:rPr lang="en-US" sz="1800" dirty="0"/>
              <a:t>(Kampf et al., in prep; Schmeer et al., 2018; </a:t>
            </a:r>
            <a:r>
              <a:rPr lang="en-US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Robichaud et al., 2013a</a:t>
            </a:r>
            <a:r>
              <a:rPr lang="en-US" sz="1800" dirty="0"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r>
              <a:rPr lang="en-US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Robichaud et al., 2013b; )</a:t>
            </a:r>
            <a:r>
              <a:rPr lang="en-US" sz="18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8ED518-0CC9-4536-36DF-236B39CB2A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436078"/>
              </p:ext>
            </p:extLst>
          </p:nvPr>
        </p:nvGraphicFramePr>
        <p:xfrm>
          <a:off x="7002334" y="3172929"/>
          <a:ext cx="4277711" cy="250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0C1C7D1-3D7B-28F8-130F-F1A17FEAF576}"/>
              </a:ext>
            </a:extLst>
          </p:cNvPr>
          <p:cNvSpPr txBox="1"/>
          <p:nvPr/>
        </p:nvSpPr>
        <p:spPr>
          <a:xfrm>
            <a:off x="1030381" y="3055971"/>
            <a:ext cx="6096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- 68% Reduction: ≥50% mulch cover is needed </a:t>
            </a:r>
            <a:r>
              <a:rPr lang="en-US" dirty="0"/>
              <a:t>(</a:t>
            </a:r>
            <a:r>
              <a:rPr lang="en-US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Robichaud et al. 2000; Benavides-Solorio and MacDonald 2005; Cerda and </a:t>
            </a:r>
            <a:r>
              <a:rPr lang="en-US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Doerr</a:t>
            </a:r>
            <a:r>
              <a:rPr lang="en-US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2008; </a:t>
            </a:r>
            <a:r>
              <a:rPr lang="en-US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Prosdocimi</a:t>
            </a:r>
            <a:r>
              <a:rPr lang="en-US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et al. 2016; Prats et al. 2016; Girona-Garcia et al. 2021)</a:t>
            </a:r>
            <a:r>
              <a:rPr lang="en-US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0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forest with trees and a stream&#10;&#10;Description automatically generated with medium confidence">
            <a:extLst>
              <a:ext uri="{FF2B5EF4-FFF2-40B4-BE49-F238E27FC236}">
                <a16:creationId xmlns:a16="http://schemas.microsoft.com/office/drawing/2014/main" id="{B7B8AADF-E713-F2E1-748A-150196A8D9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D48B01-5806-C370-6D2B-58892DE06648}"/>
              </a:ext>
            </a:extLst>
          </p:cNvPr>
          <p:cNvSpPr/>
          <p:nvPr/>
        </p:nvSpPr>
        <p:spPr>
          <a:xfrm>
            <a:off x="11423904" y="-1"/>
            <a:ext cx="768096" cy="6858001"/>
          </a:xfrm>
          <a:prstGeom prst="rect">
            <a:avLst/>
          </a:prstGeom>
          <a:solidFill>
            <a:srgbClr val="2C4244"/>
          </a:solidFill>
          <a:ln>
            <a:solidFill>
              <a:srgbClr val="2C42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D5818-6113-00D6-9380-0894D294EB17}"/>
              </a:ext>
            </a:extLst>
          </p:cNvPr>
          <p:cNvSpPr txBox="1"/>
          <p:nvPr/>
        </p:nvSpPr>
        <p:spPr>
          <a:xfrm rot="5400000">
            <a:off x="9185887" y="2298900"/>
            <a:ext cx="524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Process-Based Restoration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7174D3-EA15-7D45-BA1D-98135C5DE4B1}"/>
              </a:ext>
            </a:extLst>
          </p:cNvPr>
          <p:cNvSpPr txBox="1"/>
          <p:nvPr/>
        </p:nvSpPr>
        <p:spPr>
          <a:xfrm>
            <a:off x="0" y="6487386"/>
            <a:ext cx="445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Upper Elkhorn Creek, Credit: Ayers Associates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6CB82B-67AC-1681-064E-57DD5DD387D3}"/>
              </a:ext>
            </a:extLst>
          </p:cNvPr>
          <p:cNvSpPr txBox="1"/>
          <p:nvPr/>
        </p:nvSpPr>
        <p:spPr>
          <a:xfrm>
            <a:off x="730780" y="4107934"/>
            <a:ext cx="9914020" cy="206210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PALS, BDAs, </a:t>
            </a:r>
            <a:r>
              <a:rPr lang="en-US" sz="3200" dirty="0" err="1"/>
              <a:t>etc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Re-connect streams with their floodplains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Attenuate flood flows, sediment, debris, and nutrients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Can be applied pre- and post-fire</a:t>
            </a:r>
          </a:p>
        </p:txBody>
      </p:sp>
      <p:pic>
        <p:nvPicPr>
          <p:cNvPr id="14" name="Picture 1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D720BFEB-1162-30B2-F488-F736AC4AEF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068"/>
          <a:stretch/>
        </p:blipFill>
        <p:spPr>
          <a:xfrm>
            <a:off x="11622071" y="6173358"/>
            <a:ext cx="509046" cy="66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A094-A02F-E5EE-4CBD-A83DBCBC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Restoration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10396-267B-2F90-44CA-00AF80AD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79" y="1505608"/>
            <a:ext cx="6484883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Sediment storage behind individual LTPBR structures </a:t>
            </a:r>
            <a:r>
              <a:rPr lang="en-US" sz="1800" dirty="0"/>
              <a:t>(Dunn et al., 2023; Scamardo et al., 2019; Jones et al., in prep)</a:t>
            </a:r>
            <a:endParaRPr lang="en-US" sz="2400" dirty="0"/>
          </a:p>
          <a:p>
            <a:pPr lvl="2"/>
            <a:r>
              <a:rPr lang="en-US" sz="1800" dirty="0"/>
              <a:t>Avg </a:t>
            </a:r>
            <a:r>
              <a:rPr lang="en-US" sz="1800" b="1" dirty="0"/>
              <a:t>7 m</a:t>
            </a:r>
            <a:r>
              <a:rPr lang="en-US" sz="1800" b="1" baseline="30000" dirty="0"/>
              <a:t>3</a:t>
            </a:r>
            <a:r>
              <a:rPr lang="en-US" sz="1800" b="1" dirty="0"/>
              <a:t> </a:t>
            </a:r>
            <a:r>
              <a:rPr lang="en-US" sz="1800" dirty="0"/>
              <a:t>measured in-channel storage behind individual structures</a:t>
            </a:r>
          </a:p>
          <a:p>
            <a:r>
              <a:rPr lang="en-US" sz="2400" dirty="0"/>
              <a:t>BDAs’ average 53% residual volume </a:t>
            </a:r>
            <a:r>
              <a:rPr lang="en-US" sz="1800" dirty="0"/>
              <a:t>(Dunn et al., 2023)</a:t>
            </a:r>
            <a:endParaRPr lang="en-US" sz="2400" dirty="0"/>
          </a:p>
          <a:p>
            <a:pPr lvl="2"/>
            <a:r>
              <a:rPr lang="en-US" sz="1800" dirty="0"/>
              <a:t>Avg </a:t>
            </a:r>
            <a:r>
              <a:rPr lang="en-US" sz="1800" b="1" dirty="0"/>
              <a:t>14 m</a:t>
            </a:r>
            <a:r>
              <a:rPr lang="en-US" sz="1800" b="1" baseline="30000" dirty="0"/>
              <a:t>3</a:t>
            </a:r>
            <a:r>
              <a:rPr lang="en-US" sz="1800" b="1" dirty="0"/>
              <a:t> </a:t>
            </a:r>
            <a:r>
              <a:rPr lang="en-US" sz="1800" dirty="0"/>
              <a:t>potential in-channel storage behind individual structures</a:t>
            </a:r>
          </a:p>
          <a:p>
            <a:r>
              <a:rPr lang="en-US" sz="2400" dirty="0"/>
              <a:t>Potential for sediment deposition and storage on floodplains that is often unmeasured </a:t>
            </a:r>
            <a:r>
              <a:rPr lang="en-US" sz="1800" dirty="0"/>
              <a:t>(Jones et al., in prep)</a:t>
            </a:r>
            <a:endParaRPr lang="en-US" sz="2400" dirty="0"/>
          </a:p>
          <a:p>
            <a:pPr lvl="2"/>
            <a:r>
              <a:rPr lang="en-US" sz="1800" dirty="0"/>
              <a:t>Several thousands m</a:t>
            </a:r>
            <a:r>
              <a:rPr lang="en-US" sz="1800" baseline="30000" dirty="0"/>
              <a:t>3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9277D0B8-A7E5-B911-A388-14DB6200934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53086277"/>
                  </p:ext>
                </p:extLst>
              </p:nvPr>
            </p:nvGraphicFramePr>
            <p:xfrm>
              <a:off x="7183821" y="2141483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9277D0B8-A7E5-B911-A388-14DB620093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3821" y="2141483"/>
                <a:ext cx="4572000" cy="27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774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EE87BE-1D33-10F1-EE25-31AA8E9400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73171"/>
              </p:ext>
            </p:extLst>
          </p:nvPr>
        </p:nvGraphicFramePr>
        <p:xfrm>
          <a:off x="487279" y="98508"/>
          <a:ext cx="11217442" cy="6152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7126">
                  <a:extLst>
                    <a:ext uri="{9D8B030D-6E8A-4147-A177-3AD203B41FA5}">
                      <a16:colId xmlns:a16="http://schemas.microsoft.com/office/drawing/2014/main" val="537629575"/>
                    </a:ext>
                  </a:extLst>
                </a:gridCol>
                <a:gridCol w="7740316">
                  <a:extLst>
                    <a:ext uri="{9D8B030D-6E8A-4147-A177-3AD203B41FA5}">
                      <a16:colId xmlns:a16="http://schemas.microsoft.com/office/drawing/2014/main" val="3172911564"/>
                    </a:ext>
                  </a:extLst>
                </a:gridCol>
              </a:tblGrid>
              <a:tr h="5192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Management Action</a:t>
                      </a:r>
                    </a:p>
                  </a:txBody>
                  <a:tcPr>
                    <a:solidFill>
                      <a:srgbClr val="2C42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Cost</a:t>
                      </a:r>
                    </a:p>
                  </a:txBody>
                  <a:tcPr>
                    <a:solidFill>
                      <a:srgbClr val="2C42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445750"/>
                  </a:ext>
                </a:extLst>
              </a:tr>
              <a:tr h="10079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Forest Thinning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$2,800</a:t>
                      </a:r>
                      <a:r>
                        <a:rPr lang="en-US" sz="2000" b="0" dirty="0"/>
                        <a:t>/acre </a:t>
                      </a:r>
                      <a:r>
                        <a:rPr lang="en-US" sz="2000" dirty="0"/>
                        <a:t>+ linear increase with slopes &gt;40% and distances from roads &gt; 800 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7682782"/>
                  </a:ext>
                </a:extLst>
              </a:tr>
              <a:tr h="19446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Prescribed Fire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Surface fire under 25</a:t>
                      </a:r>
                      <a:r>
                        <a:rPr lang="en-US" sz="2000" b="0" kern="100" baseline="30000" dirty="0">
                          <a:effectLst/>
                        </a:rPr>
                        <a:t>th</a:t>
                      </a:r>
                      <a:r>
                        <a:rPr lang="en-US" sz="2000" b="0" kern="100" dirty="0">
                          <a:effectLst/>
                        </a:rPr>
                        <a:t> %: </a:t>
                      </a:r>
                      <a:r>
                        <a:rPr lang="en-US" sz="2000" b="1" kern="100" dirty="0">
                          <a:effectLst/>
                        </a:rPr>
                        <a:t>$900</a:t>
                      </a:r>
                      <a:r>
                        <a:rPr lang="en-US" sz="2000" b="0" kern="100" dirty="0">
                          <a:effectLst/>
                        </a:rPr>
                        <a:t>/acre &gt; 250 m from structure, $1,800 when &lt;250 m from a structure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</a:rPr>
                        <a:t>Crown fire under 25</a:t>
                      </a:r>
                      <a:r>
                        <a:rPr lang="en-US" sz="2000" b="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th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</a:rPr>
                        <a:t> %: $2,000/acre &gt; 250 m from structure, $4,000 when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&lt;250 m from a structure</a:t>
                      </a:r>
                      <a:endParaRPr lang="en-US" sz="20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anchor="ctr"/>
                </a:tc>
                <a:extLst>
                  <a:ext uri="{0D108BD9-81ED-4DB2-BD59-A6C34878D82A}">
                    <a16:rowId xmlns:a16="http://schemas.microsoft.com/office/drawing/2014/main" val="4241935395"/>
                  </a:ext>
                </a:extLst>
              </a:tr>
              <a:tr h="9503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Thin + Prescribed Fire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Cost of forest thinning + cost of prescribed fire (≥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</a:rPr>
                        <a:t>$3,700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</a:rPr>
                        <a:t>/acre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0938884"/>
                  </a:ext>
                </a:extLst>
              </a:tr>
              <a:tr h="10079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Aerial Mulching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$2,200/</a:t>
                      </a:r>
                      <a:r>
                        <a:rPr lang="en-US" sz="2000" dirty="0"/>
                        <a:t>acre +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$500-1,000/acre increase in cost for every additional mile from a helicopter landing pad (i.e.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</a:rPr>
                        <a:t>rd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proxy)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5184080"/>
                  </a:ext>
                </a:extLst>
              </a:tr>
              <a:tr h="722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Process-Based Restoration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$1,700</a:t>
                      </a:r>
                      <a:r>
                        <a:rPr lang="en-US" sz="2000" dirty="0"/>
                        <a:t>/structure ($700-3,500/structure or 26,000-297,000/river mile)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9603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80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510597-64C4-284D-5D9C-6ED48211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4656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cost-benefit analysis</a:t>
            </a:r>
          </a:p>
          <a:p>
            <a:pPr marL="0" indent="0" algn="ctr">
              <a:buNone/>
            </a:pPr>
            <a:r>
              <a:rPr lang="en-US" sz="5400" dirty="0"/>
              <a:t>IF </a:t>
            </a:r>
          </a:p>
          <a:p>
            <a:pPr marL="0" indent="0" algn="ctr">
              <a:buNone/>
            </a:pPr>
            <a:r>
              <a:rPr lang="en-US" sz="5400" dirty="0"/>
              <a:t>your objective is reducing sediment delivery to water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775735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2BEA1-00B2-740E-CEC8-B72604BA8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68986"/>
              </p:ext>
            </p:extLst>
          </p:nvPr>
        </p:nvGraphicFramePr>
        <p:xfrm>
          <a:off x="1417719" y="495984"/>
          <a:ext cx="9356561" cy="5426351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218747">
                  <a:extLst>
                    <a:ext uri="{9D8B030D-6E8A-4147-A177-3AD203B41FA5}">
                      <a16:colId xmlns:a16="http://schemas.microsoft.com/office/drawing/2014/main" val="3281893535"/>
                    </a:ext>
                  </a:extLst>
                </a:gridCol>
                <a:gridCol w="1269182">
                  <a:extLst>
                    <a:ext uri="{9D8B030D-6E8A-4147-A177-3AD203B41FA5}">
                      <a16:colId xmlns:a16="http://schemas.microsoft.com/office/drawing/2014/main" val="4030195879"/>
                    </a:ext>
                  </a:extLst>
                </a:gridCol>
                <a:gridCol w="1181142">
                  <a:extLst>
                    <a:ext uri="{9D8B030D-6E8A-4147-A177-3AD203B41FA5}">
                      <a16:colId xmlns:a16="http://schemas.microsoft.com/office/drawing/2014/main" val="2360664118"/>
                    </a:ext>
                  </a:extLst>
                </a:gridCol>
                <a:gridCol w="1615220">
                  <a:extLst>
                    <a:ext uri="{9D8B030D-6E8A-4147-A177-3AD203B41FA5}">
                      <a16:colId xmlns:a16="http://schemas.microsoft.com/office/drawing/2014/main" val="3557640541"/>
                    </a:ext>
                  </a:extLst>
                </a:gridCol>
                <a:gridCol w="1378196">
                  <a:extLst>
                    <a:ext uri="{9D8B030D-6E8A-4147-A177-3AD203B41FA5}">
                      <a16:colId xmlns:a16="http://schemas.microsoft.com/office/drawing/2014/main" val="1780518904"/>
                    </a:ext>
                  </a:extLst>
                </a:gridCol>
                <a:gridCol w="1067293">
                  <a:extLst>
                    <a:ext uri="{9D8B030D-6E8A-4147-A177-3AD203B41FA5}">
                      <a16:colId xmlns:a16="http://schemas.microsoft.com/office/drawing/2014/main" val="1421538658"/>
                    </a:ext>
                  </a:extLst>
                </a:gridCol>
                <a:gridCol w="1626781">
                  <a:extLst>
                    <a:ext uri="{9D8B030D-6E8A-4147-A177-3AD203B41FA5}">
                      <a16:colId xmlns:a16="http://schemas.microsoft.com/office/drawing/2014/main" val="4126327091"/>
                    </a:ext>
                  </a:extLst>
                </a:gridCol>
              </a:tblGrid>
              <a:tr h="47632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24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24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Same Acreage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24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24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Normalized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24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2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Same 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2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028472"/>
                  </a:ext>
                </a:extLst>
              </a:tr>
              <a:tr h="47632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24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Treatment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2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yield (m</a:t>
                      </a:r>
                      <a:r>
                        <a:rPr lang="en-US" sz="18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</a:p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for 7,841 ha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2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cost ($) </a:t>
                      </a:r>
                    </a:p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for 7,841 ha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2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Avg. </a:t>
                      </a:r>
                    </a:p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($/acre)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2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Avg.</a:t>
                      </a:r>
                    </a:p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($/m</a:t>
                      </a:r>
                      <a:r>
                        <a:rPr lang="en-US" sz="18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2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y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ield 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</a:t>
                      </a:r>
                      <a:r>
                        <a:rPr lang="en-US" sz="18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for $30M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42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74125"/>
                  </a:ext>
                </a:extLst>
              </a:tr>
              <a:tr h="31896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Fuels Reduction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6,340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69,136,097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       3,568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  10,905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   2,751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73409604"/>
                  </a:ext>
                </a:extLst>
              </a:tr>
              <a:tr h="476329"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Rx/</a:t>
                      </a:r>
                      <a:r>
                        <a:rPr lang="en-US" sz="1800" u="none" strike="noStrike" dirty="0" err="1">
                          <a:effectLst/>
                        </a:rPr>
                        <a:t>Benef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</a:p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Fire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6,160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33,026,693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                  1,705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    5,362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              5,595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8627743"/>
                  </a:ext>
                </a:extLst>
              </a:tr>
              <a:tr h="476329"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Thin + RxFire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9,068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102,162,690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       5,273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  11,267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   2,663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47581"/>
                  </a:ext>
                </a:extLst>
              </a:tr>
              <a:tr h="47632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Aerial 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26% Effect.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3,580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49,672,093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       2,564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  13,876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              2,162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62448394"/>
                  </a:ext>
                </a:extLst>
              </a:tr>
              <a:tr h="476329"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58% Effect.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           7,986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49,672,093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                     2,564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    6,220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   4,823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12701607"/>
                  </a:ext>
                </a:extLst>
              </a:tr>
              <a:tr h="476329"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68% Effect.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9,362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49,672,093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       2,564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    5,305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           5,655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908236"/>
                  </a:ext>
                </a:extLst>
              </a:tr>
              <a:tr h="47632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Process-Based Restoration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Stored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117,713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99454173"/>
                  </a:ext>
                </a:extLst>
              </a:tr>
              <a:tr h="566538"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Capacity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235,426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66904145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7B2F5364-BBBF-467B-C953-8865A3D36DBA}"/>
              </a:ext>
            </a:extLst>
          </p:cNvPr>
          <p:cNvSpPr/>
          <p:nvPr/>
        </p:nvSpPr>
        <p:spPr>
          <a:xfrm>
            <a:off x="4342483" y="2866189"/>
            <a:ext cx="914400" cy="342970"/>
          </a:xfrm>
          <a:prstGeom prst="ellipse">
            <a:avLst/>
          </a:prstGeom>
          <a:noFill/>
          <a:ln w="28575">
            <a:solidFill>
              <a:srgbClr val="EE6E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A05A48-0935-595C-AC34-79F5B11A9A92}"/>
              </a:ext>
            </a:extLst>
          </p:cNvPr>
          <p:cNvSpPr/>
          <p:nvPr/>
        </p:nvSpPr>
        <p:spPr>
          <a:xfrm>
            <a:off x="8356583" y="2315558"/>
            <a:ext cx="914400" cy="342970"/>
          </a:xfrm>
          <a:prstGeom prst="ellipse">
            <a:avLst/>
          </a:prstGeom>
          <a:noFill/>
          <a:ln w="28575">
            <a:solidFill>
              <a:srgbClr val="EE6E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C251C6-3D95-A7CF-CE4D-AA9987EAC270}"/>
              </a:ext>
            </a:extLst>
          </p:cNvPr>
          <p:cNvSpPr/>
          <p:nvPr/>
        </p:nvSpPr>
        <p:spPr>
          <a:xfrm>
            <a:off x="9950855" y="2315558"/>
            <a:ext cx="914400" cy="342970"/>
          </a:xfrm>
          <a:prstGeom prst="ellipse">
            <a:avLst/>
          </a:prstGeom>
          <a:noFill/>
          <a:ln w="28575">
            <a:solidFill>
              <a:srgbClr val="EE6E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5FF76C-92DE-EE9F-C0E5-2AC291C7CBF3}"/>
              </a:ext>
            </a:extLst>
          </p:cNvPr>
          <p:cNvSpPr/>
          <p:nvPr/>
        </p:nvSpPr>
        <p:spPr>
          <a:xfrm>
            <a:off x="8356583" y="4522027"/>
            <a:ext cx="914400" cy="342970"/>
          </a:xfrm>
          <a:prstGeom prst="ellipse">
            <a:avLst/>
          </a:prstGeom>
          <a:noFill/>
          <a:ln w="28575">
            <a:solidFill>
              <a:srgbClr val="EE6E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94612B-9781-39F1-4993-AAB2D973905B}"/>
              </a:ext>
            </a:extLst>
          </p:cNvPr>
          <p:cNvSpPr/>
          <p:nvPr/>
        </p:nvSpPr>
        <p:spPr>
          <a:xfrm>
            <a:off x="8356583" y="4009508"/>
            <a:ext cx="914400" cy="342970"/>
          </a:xfrm>
          <a:prstGeom prst="ellipse">
            <a:avLst/>
          </a:prstGeom>
          <a:noFill/>
          <a:ln w="28575">
            <a:solidFill>
              <a:srgbClr val="EE6E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4E7FB5-A62B-4AB1-527F-A5792F7FBFCA}"/>
              </a:ext>
            </a:extLst>
          </p:cNvPr>
          <p:cNvSpPr/>
          <p:nvPr/>
        </p:nvSpPr>
        <p:spPr>
          <a:xfrm>
            <a:off x="8621785" y="5588348"/>
            <a:ext cx="638563" cy="342970"/>
          </a:xfrm>
          <a:prstGeom prst="ellipse">
            <a:avLst/>
          </a:prstGeom>
          <a:noFill/>
          <a:ln w="28575">
            <a:solidFill>
              <a:srgbClr val="EE6E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6C4280B-471E-26AC-454F-22C3F44F83AD}"/>
              </a:ext>
            </a:extLst>
          </p:cNvPr>
          <p:cNvSpPr/>
          <p:nvPr/>
        </p:nvSpPr>
        <p:spPr>
          <a:xfrm>
            <a:off x="8621786" y="5038953"/>
            <a:ext cx="638563" cy="342970"/>
          </a:xfrm>
          <a:prstGeom prst="ellipse">
            <a:avLst/>
          </a:prstGeom>
          <a:noFill/>
          <a:ln w="28575">
            <a:solidFill>
              <a:srgbClr val="EE6E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2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3C19C00-B089-4036-7015-30EC2F1FC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898450"/>
              </p:ext>
            </p:extLst>
          </p:nvPr>
        </p:nvGraphicFramePr>
        <p:xfrm>
          <a:off x="1876425" y="811212"/>
          <a:ext cx="7905750" cy="429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159D85B-193D-3D5A-E704-0EE7221D0CAE}"/>
              </a:ext>
            </a:extLst>
          </p:cNvPr>
          <p:cNvSpPr txBox="1"/>
          <p:nvPr/>
        </p:nvSpPr>
        <p:spPr>
          <a:xfrm>
            <a:off x="9782175" y="3925328"/>
            <a:ext cx="123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More cost-effective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F18E2A-919E-CDAD-C0C3-14A95DF72C68}"/>
              </a:ext>
            </a:extLst>
          </p:cNvPr>
          <p:cNvSpPr txBox="1"/>
          <p:nvPr/>
        </p:nvSpPr>
        <p:spPr>
          <a:xfrm>
            <a:off x="9782175" y="956769"/>
            <a:ext cx="123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Less cost-effective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CA862C-F7A4-368C-C4BD-546108AE27EA}"/>
              </a:ext>
            </a:extLst>
          </p:cNvPr>
          <p:cNvCxnSpPr/>
          <p:nvPr/>
        </p:nvCxnSpPr>
        <p:spPr>
          <a:xfrm>
            <a:off x="10129752" y="1469640"/>
            <a:ext cx="0" cy="24909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281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CBBB782-E37A-6D55-29A2-37639539F38E}"/>
              </a:ext>
            </a:extLst>
          </p:cNvPr>
          <p:cNvSpPr txBox="1"/>
          <p:nvPr/>
        </p:nvSpPr>
        <p:spPr>
          <a:xfrm>
            <a:off x="1842005" y="5787594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(50-1,000)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85D9AB-482D-AF4F-52DD-80666AB70424}"/>
              </a:ext>
            </a:extLst>
          </p:cNvPr>
          <p:cNvSpPr txBox="1"/>
          <p:nvPr/>
        </p:nvSpPr>
        <p:spPr>
          <a:xfrm>
            <a:off x="2975480" y="5787593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(300-2,000)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DDF30F-3EFF-F68F-356D-C861AE12F7DE}"/>
              </a:ext>
            </a:extLst>
          </p:cNvPr>
          <p:cNvSpPr txBox="1"/>
          <p:nvPr/>
        </p:nvSpPr>
        <p:spPr>
          <a:xfrm>
            <a:off x="4108955" y="5787592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(50-1,000)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94031C-DE85-80B8-8F29-7AF05541377E}"/>
              </a:ext>
            </a:extLst>
          </p:cNvPr>
          <p:cNvSpPr txBox="1"/>
          <p:nvPr/>
        </p:nvSpPr>
        <p:spPr>
          <a:xfrm>
            <a:off x="5235064" y="5787591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(40-1,000)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A62318-556F-89A7-434D-2FAC3E9E9ADE}"/>
              </a:ext>
            </a:extLst>
          </p:cNvPr>
          <p:cNvSpPr txBox="1"/>
          <p:nvPr/>
        </p:nvSpPr>
        <p:spPr>
          <a:xfrm>
            <a:off x="6406969" y="5784537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(40-1,000)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8F348-EC87-7EF6-5D76-F33CCD94EACA}"/>
              </a:ext>
            </a:extLst>
          </p:cNvPr>
          <p:cNvSpPr txBox="1"/>
          <p:nvPr/>
        </p:nvSpPr>
        <p:spPr>
          <a:xfrm>
            <a:off x="7529201" y="5784536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(40-1,000)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EDBF05-415B-4923-E630-F27E6D6E3EC1}"/>
              </a:ext>
            </a:extLst>
          </p:cNvPr>
          <p:cNvSpPr txBox="1"/>
          <p:nvPr/>
        </p:nvSpPr>
        <p:spPr>
          <a:xfrm>
            <a:off x="8701106" y="5781909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(8-44)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03DCF5-FC64-35CB-972B-8E4400039EFA}"/>
              </a:ext>
            </a:extLst>
          </p:cNvPr>
          <p:cNvSpPr txBox="1"/>
          <p:nvPr/>
        </p:nvSpPr>
        <p:spPr>
          <a:xfrm>
            <a:off x="9865762" y="5781908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(8-44)</a:t>
            </a:r>
          </a:p>
        </p:txBody>
      </p:sp>
      <p:pic>
        <p:nvPicPr>
          <p:cNvPr id="7" name="Picture 6" descr="A graph with different colored squares&#10;&#10;Description automatically generated">
            <a:extLst>
              <a:ext uri="{FF2B5EF4-FFF2-40B4-BE49-F238E27FC236}">
                <a16:creationId xmlns:a16="http://schemas.microsoft.com/office/drawing/2014/main" id="{C8ED04B8-6305-2A65-D27D-EF7BB338E8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04" y="263650"/>
            <a:ext cx="9704610" cy="558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9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539CC-6C26-CFF3-9E17-E42866EC1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your objective is sediment reduction…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BEEFF-631E-87D2-1A90-5E94D638D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2505"/>
            <a:ext cx="10972800" cy="4525963"/>
          </a:xfrm>
        </p:spPr>
        <p:txBody>
          <a:bodyPr anchor="ctr">
            <a:normAutofit/>
          </a:bodyPr>
          <a:lstStyle/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Prescribed fire or low intensity wildfire benefit source water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Scale-up process-based restoration where it makes sense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Align forest management and PBR </a:t>
            </a:r>
          </a:p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Aerial mulch is cost-effective at higher application rates</a:t>
            </a:r>
          </a:p>
        </p:txBody>
      </p:sp>
    </p:spTree>
    <p:extLst>
      <p:ext uri="{BB962C8B-B14F-4D97-AF65-F5344CB8AC3E}">
        <p14:creationId xmlns:p14="http://schemas.microsoft.com/office/powerpoint/2010/main" val="1871955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A1F111-575B-8D0E-D64F-3E9861A8E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167928"/>
              </p:ext>
            </p:extLst>
          </p:nvPr>
        </p:nvGraphicFramePr>
        <p:xfrm>
          <a:off x="1711105" y="1209617"/>
          <a:ext cx="8816892" cy="4749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482">
                  <a:extLst>
                    <a:ext uri="{9D8B030D-6E8A-4147-A177-3AD203B41FA5}">
                      <a16:colId xmlns:a16="http://schemas.microsoft.com/office/drawing/2014/main" val="3512344490"/>
                    </a:ext>
                  </a:extLst>
                </a:gridCol>
                <a:gridCol w="1469482">
                  <a:extLst>
                    <a:ext uri="{9D8B030D-6E8A-4147-A177-3AD203B41FA5}">
                      <a16:colId xmlns:a16="http://schemas.microsoft.com/office/drawing/2014/main" val="3388921879"/>
                    </a:ext>
                  </a:extLst>
                </a:gridCol>
                <a:gridCol w="1469482">
                  <a:extLst>
                    <a:ext uri="{9D8B030D-6E8A-4147-A177-3AD203B41FA5}">
                      <a16:colId xmlns:a16="http://schemas.microsoft.com/office/drawing/2014/main" val="777896960"/>
                    </a:ext>
                  </a:extLst>
                </a:gridCol>
                <a:gridCol w="1469482">
                  <a:extLst>
                    <a:ext uri="{9D8B030D-6E8A-4147-A177-3AD203B41FA5}">
                      <a16:colId xmlns:a16="http://schemas.microsoft.com/office/drawing/2014/main" val="1646665487"/>
                    </a:ext>
                  </a:extLst>
                </a:gridCol>
                <a:gridCol w="1469482">
                  <a:extLst>
                    <a:ext uri="{9D8B030D-6E8A-4147-A177-3AD203B41FA5}">
                      <a16:colId xmlns:a16="http://schemas.microsoft.com/office/drawing/2014/main" val="3264959728"/>
                    </a:ext>
                  </a:extLst>
                </a:gridCol>
                <a:gridCol w="1469482">
                  <a:extLst>
                    <a:ext uri="{9D8B030D-6E8A-4147-A177-3AD203B41FA5}">
                      <a16:colId xmlns:a16="http://schemas.microsoft.com/office/drawing/2014/main" val="1787055245"/>
                    </a:ext>
                  </a:extLst>
                </a:gridCol>
              </a:tblGrid>
              <a:tr h="711922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Management Action</a:t>
                      </a:r>
                    </a:p>
                  </a:txBody>
                  <a:tcPr anchor="ctr">
                    <a:solidFill>
                      <a:srgbClr val="2C42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Location Certainty </a:t>
                      </a:r>
                    </a:p>
                  </a:txBody>
                  <a:tcPr anchor="ctr">
                    <a:solidFill>
                      <a:srgbClr val="2C42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Little-No Maintenance</a:t>
                      </a:r>
                    </a:p>
                  </a:txBody>
                  <a:tcPr anchor="ctr">
                    <a:solidFill>
                      <a:srgbClr val="2C42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Change Fire Behavior</a:t>
                      </a:r>
                    </a:p>
                  </a:txBody>
                  <a:tcPr anchor="ctr">
                    <a:solidFill>
                      <a:srgbClr val="2C42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Retain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Forest</a:t>
                      </a:r>
                    </a:p>
                  </a:txBody>
                  <a:tcPr anchor="ctr">
                    <a:solidFill>
                      <a:srgbClr val="2C42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Residence Time</a:t>
                      </a:r>
                    </a:p>
                  </a:txBody>
                  <a:tcPr anchor="ctr">
                    <a:solidFill>
                      <a:srgbClr val="2C42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12581"/>
                  </a:ext>
                </a:extLst>
              </a:tr>
              <a:tr h="96648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Forest Thinning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Tens of yrs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415525"/>
                  </a:ext>
                </a:extLst>
              </a:tr>
              <a:tr h="94785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Rx/Beneficial Fire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Low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Tens of yrs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71973"/>
                  </a:ext>
                </a:extLst>
              </a:tr>
              <a:tr h="93435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Aerial Mulching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686194"/>
                  </a:ext>
                </a:extLst>
              </a:tr>
              <a:tr h="118884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Process-Based Restoration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87766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255DF05-6206-F364-9FA5-5E74469D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20" y="66617"/>
            <a:ext cx="10972800" cy="1143000"/>
          </a:xfrm>
        </p:spPr>
        <p:txBody>
          <a:bodyPr/>
          <a:lstStyle/>
          <a:p>
            <a:r>
              <a:rPr lang="en-US" dirty="0"/>
              <a:t>Other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1905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5683AA-0134-B422-5C97-5AB60789E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2A28E-43D3-9615-1411-13FE3774C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Complex decisions about how to minimize wildfire risk to forested watersheds</a:t>
            </a:r>
          </a:p>
          <a:p>
            <a:r>
              <a:rPr lang="en-US" sz="2800" dirty="0"/>
              <a:t>Quantify tradeoffs of management actions so we can better prioritize where &amp; when to deploy them</a:t>
            </a:r>
          </a:p>
          <a:p>
            <a:pPr lvl="1"/>
            <a:r>
              <a:rPr lang="en-US" sz="2400" dirty="0"/>
              <a:t>In alignment with WFMMC Recommendation 35 and PLPG 2024 Farm Bill Recommendations</a:t>
            </a:r>
          </a:p>
          <a:p>
            <a:r>
              <a:rPr lang="en-US" sz="2800" dirty="0"/>
              <a:t>Case Study: Forests to Faucets Quantitative Wildfire Risk Assessment </a:t>
            </a:r>
            <a:r>
              <a:rPr lang="en-US" sz="2000" dirty="0"/>
              <a:t>(following GTR-315 framework and Gannon et al., 2018)</a:t>
            </a:r>
            <a:endParaRPr lang="en-US" sz="2800" dirty="0"/>
          </a:p>
          <a:p>
            <a:pPr lvl="1"/>
            <a:r>
              <a:rPr lang="en-US" sz="2400" dirty="0"/>
              <a:t>Wildfire risk to critical water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813051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F7403-08D3-A717-2CA5-19BEB842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975"/>
            <a:ext cx="10972800" cy="1143000"/>
          </a:xfrm>
        </p:spPr>
        <p:txBody>
          <a:bodyPr/>
          <a:lstStyle/>
          <a:p>
            <a:r>
              <a:rPr lang="en-US" dirty="0"/>
              <a:t>Areas for Growth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D4B813-7F37-0677-A0AD-DD89EB96D80D}"/>
              </a:ext>
            </a:extLst>
          </p:cNvPr>
          <p:cNvSpPr/>
          <p:nvPr/>
        </p:nvSpPr>
        <p:spPr>
          <a:xfrm>
            <a:off x="800986" y="1282976"/>
            <a:ext cx="4940595" cy="4696083"/>
          </a:xfrm>
          <a:prstGeom prst="rect">
            <a:avLst/>
          </a:prstGeom>
          <a:gradFill>
            <a:gsLst>
              <a:gs pos="0">
                <a:srgbClr val="537D81"/>
              </a:gs>
              <a:gs pos="100000">
                <a:srgbClr val="2C424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/>
              <a:t>Cost:</a:t>
            </a:r>
          </a:p>
          <a:p>
            <a:pPr algn="ctr"/>
            <a:endParaRPr lang="en-US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Public full cost accounting of management activities, beyond implementation/construction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Design, permitting, materials, monitoring, and maintenance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Quantify co-benefits (</a:t>
            </a:r>
            <a:r>
              <a:rPr lang="en-US" sz="2400" dirty="0" err="1"/>
              <a:t>e.g</a:t>
            </a:r>
            <a:r>
              <a:rPr lang="en-US" sz="2400" dirty="0"/>
              <a:t> avoided reforestation needs) into calculations</a:t>
            </a:r>
          </a:p>
          <a:p>
            <a:pPr lvl="1"/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75AFC4-075B-D404-CFC8-F22989943964}"/>
              </a:ext>
            </a:extLst>
          </p:cNvPr>
          <p:cNvSpPr/>
          <p:nvPr/>
        </p:nvSpPr>
        <p:spPr>
          <a:xfrm>
            <a:off x="6450421" y="1282975"/>
            <a:ext cx="4940595" cy="4696083"/>
          </a:xfrm>
          <a:prstGeom prst="rect">
            <a:avLst/>
          </a:prstGeom>
          <a:gradFill>
            <a:gsLst>
              <a:gs pos="0">
                <a:srgbClr val="537D81"/>
              </a:gs>
              <a:gs pos="100000">
                <a:srgbClr val="2C424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u="sng" dirty="0"/>
          </a:p>
          <a:p>
            <a:pPr algn="ctr"/>
            <a:endParaRPr lang="en-US" sz="2400" b="1" u="sng" dirty="0"/>
          </a:p>
          <a:p>
            <a:pPr algn="ctr"/>
            <a:r>
              <a:rPr lang="en-US" sz="2400" b="1" u="sng" dirty="0"/>
              <a:t>Effects:</a:t>
            </a:r>
          </a:p>
          <a:p>
            <a:pPr algn="ctr"/>
            <a:endParaRPr lang="en-US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Impact of slope and % cover on mulch effectiveness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Quantify residual sediment storage capacity and floodplain sediment storage when monitoring PBR/wetland restoration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Characterize residence time of sediment storage</a:t>
            </a:r>
          </a:p>
          <a:p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151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8294C8-356E-DAEF-B68D-80E9FE266017}"/>
              </a:ext>
            </a:extLst>
          </p:cNvPr>
          <p:cNvSpPr/>
          <p:nvPr/>
        </p:nvSpPr>
        <p:spPr>
          <a:xfrm>
            <a:off x="8024297" y="0"/>
            <a:ext cx="4154733" cy="6381345"/>
          </a:xfrm>
          <a:prstGeom prst="rect">
            <a:avLst/>
          </a:prstGeom>
          <a:solidFill>
            <a:srgbClr val="2C42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2941091-1C5D-D2E2-164A-302BE7067207}"/>
              </a:ext>
            </a:extLst>
          </p:cNvPr>
          <p:cNvSpPr>
            <a:spLocks noGrp="1"/>
          </p:cNvSpPr>
          <p:nvPr/>
        </p:nvSpPr>
        <p:spPr>
          <a:xfrm>
            <a:off x="8359656" y="989314"/>
            <a:ext cx="3484014" cy="2647221"/>
          </a:xfrm>
          <a:prstGeom prst="rect">
            <a:avLst/>
          </a:prstGeom>
        </p:spPr>
        <p:txBody>
          <a:bodyPr vert="horz" wrap="square" lIns="89875" tIns="44937" rIns="89875" bIns="44937" rtlCol="0" anchor="b" anchorCtr="0">
            <a:spAutoFit/>
          </a:bodyPr>
          <a:lstStyle>
            <a:lvl1pPr algn="ctr" defTabSz="699614" rtl="0" eaLnBrk="1" latinLnBrk="0" hangingPunct="1"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</a:lstStyle>
          <a:p>
            <a:r>
              <a:rPr lang="en-US" sz="3600" dirty="0"/>
              <a:t>Let’s continue the conversation</a:t>
            </a:r>
          </a:p>
          <a:p>
            <a:endParaRPr lang="en-US" sz="2471" dirty="0"/>
          </a:p>
          <a:p>
            <a:endParaRPr lang="en-US" sz="2471" dirty="0"/>
          </a:p>
          <a:p>
            <a:endParaRPr lang="en-US" sz="2471" dirty="0"/>
          </a:p>
          <a:p>
            <a:r>
              <a:rPr lang="en-US" sz="2000" dirty="0"/>
              <a:t>Allison.Rhea@colostate.edu</a:t>
            </a:r>
          </a:p>
        </p:txBody>
      </p:sp>
      <p:pic>
        <p:nvPicPr>
          <p:cNvPr id="3" name="Picture 2" descr="A purple flower in grass&#10;&#10;Description automatically generated with low confidence">
            <a:extLst>
              <a:ext uri="{FF2B5EF4-FFF2-40B4-BE49-F238E27FC236}">
                <a16:creationId xmlns:a16="http://schemas.microsoft.com/office/drawing/2014/main" id="{6D6F6B3D-A5B4-EE3C-D409-C20E87BD0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6890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97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3BA7E-EE57-7262-9599-AABD1403F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Canopy fuel adjustments by </a:t>
            </a:r>
            <a:r>
              <a:rPr lang="en-US" dirty="0" err="1"/>
              <a:t>trtmt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A2AC59-3DA5-5FE4-E0C0-661814D15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22748"/>
              </p:ext>
            </p:extLst>
          </p:nvPr>
        </p:nvGraphicFramePr>
        <p:xfrm>
          <a:off x="2668772" y="2334430"/>
          <a:ext cx="6427752" cy="27054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26777">
                  <a:extLst>
                    <a:ext uri="{9D8B030D-6E8A-4147-A177-3AD203B41FA5}">
                      <a16:colId xmlns:a16="http://schemas.microsoft.com/office/drawing/2014/main" val="2398523937"/>
                    </a:ext>
                  </a:extLst>
                </a:gridCol>
                <a:gridCol w="1145540">
                  <a:extLst>
                    <a:ext uri="{9D8B030D-6E8A-4147-A177-3AD203B41FA5}">
                      <a16:colId xmlns:a16="http://schemas.microsoft.com/office/drawing/2014/main" val="3805311465"/>
                    </a:ext>
                  </a:extLst>
                </a:gridCol>
                <a:gridCol w="1233659">
                  <a:extLst>
                    <a:ext uri="{9D8B030D-6E8A-4147-A177-3AD203B41FA5}">
                      <a16:colId xmlns:a16="http://schemas.microsoft.com/office/drawing/2014/main" val="3021983698"/>
                    </a:ext>
                  </a:extLst>
                </a:gridCol>
                <a:gridCol w="1321776">
                  <a:extLst>
                    <a:ext uri="{9D8B030D-6E8A-4147-A177-3AD203B41FA5}">
                      <a16:colId xmlns:a16="http://schemas.microsoft.com/office/drawing/2014/main" val="3464038043"/>
                    </a:ext>
                  </a:extLst>
                </a:gridCol>
              </a:tblGrid>
              <a:tr h="8949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2F2F2"/>
                          </a:highlight>
                        </a:rPr>
                        <a:t>Parameter</a:t>
                      </a:r>
                      <a:endParaRPr lang="en-US" sz="1600" dirty="0">
                        <a:effectLst/>
                        <a:highlight>
                          <a:srgbClr val="F2F2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2F2F2"/>
                          </a:highlight>
                        </a:rPr>
                        <a:t>Thin</a:t>
                      </a:r>
                      <a:endParaRPr lang="en-US" sz="1600" dirty="0">
                        <a:effectLst/>
                        <a:highlight>
                          <a:srgbClr val="F2F2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2F2F2"/>
                          </a:highlight>
                        </a:rPr>
                        <a:t>RxFire</a:t>
                      </a:r>
                      <a:endParaRPr lang="en-US" sz="1600" dirty="0">
                        <a:effectLst/>
                        <a:highlight>
                          <a:srgbClr val="F2F2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2F2F2"/>
                          </a:highlight>
                        </a:rPr>
                        <a:t>Thin + RxFire</a:t>
                      </a:r>
                      <a:endParaRPr lang="en-US" sz="1600" dirty="0">
                        <a:effectLst/>
                        <a:highlight>
                          <a:srgbClr val="F2F2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9807"/>
                  </a:ext>
                </a:extLst>
              </a:tr>
              <a:tr h="447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Canopy Base Height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189953"/>
                  </a:ext>
                </a:extLst>
              </a:tr>
              <a:tr h="447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Canopy Height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4855219"/>
                  </a:ext>
                </a:extLst>
              </a:tr>
              <a:tr h="447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Canopy Cover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3928178"/>
                  </a:ext>
                </a:extLst>
              </a:tr>
              <a:tr h="4679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Canopy Bulk Density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283864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048C455-F173-207A-C437-0A5CF0426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771" y="1703488"/>
            <a:ext cx="64277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Fuel reduction treatments are simulated with proportional adjustments to baseline canopy attributes using mean effect sizes from fuels reduction and forest restoration projects in the western US </a:t>
            </a:r>
            <a:r>
              <a:rPr kumimoji="0" lang="en-US" altLang="en-US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Stephens and </a:t>
            </a:r>
            <a:r>
              <a:rPr lang="en-US" sz="10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Moghaddas</a:t>
            </a:r>
            <a:r>
              <a:rPr lang="en-US" sz="1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2005; Stephens et al. 2009; </a:t>
            </a:r>
            <a:r>
              <a:rPr lang="en-US" sz="10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Fulé</a:t>
            </a:r>
            <a:r>
              <a:rPr lang="en-US" sz="1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al. 2012; Ziegler et al. 2017; Ritter et al. 2023)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88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F6BB-887D-87CE-2249-88144843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fuel adjustments by </a:t>
            </a:r>
            <a:r>
              <a:rPr lang="en-US" dirty="0" err="1"/>
              <a:t>trtmt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975EE80-5AA1-6A58-A8D5-D0E3EBF61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7172" y="2274838"/>
            <a:ext cx="959765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Change the fire behavior fuel model (Scott and Burgan 2005)</a:t>
            </a:r>
            <a:endParaRPr lang="en-US" alt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Thin - not alter the fire behavior fuel model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Prescribed fire - shift the fire behavior fuel model to the least intense model in the same category and climate type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hinning followed by prescribed fire - same effects as prescribed fire only.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11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FCBAB3-4F17-D3BF-C2E4-AE8C03BF3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709091"/>
              </p:ext>
            </p:extLst>
          </p:nvPr>
        </p:nvGraphicFramePr>
        <p:xfrm>
          <a:off x="1786270" y="445222"/>
          <a:ext cx="8318574" cy="5282645"/>
        </p:xfrm>
        <a:graphic>
          <a:graphicData uri="http://schemas.openxmlformats.org/drawingml/2006/table">
            <a:tbl>
              <a:tblPr firstRow="1" firstCol="1" bandRow="1"/>
              <a:tblGrid>
                <a:gridCol w="1142661">
                  <a:extLst>
                    <a:ext uri="{9D8B030D-6E8A-4147-A177-3AD203B41FA5}">
                      <a16:colId xmlns:a16="http://schemas.microsoft.com/office/drawing/2014/main" val="1327811185"/>
                    </a:ext>
                  </a:extLst>
                </a:gridCol>
                <a:gridCol w="2799977">
                  <a:extLst>
                    <a:ext uri="{9D8B030D-6E8A-4147-A177-3AD203B41FA5}">
                      <a16:colId xmlns:a16="http://schemas.microsoft.com/office/drawing/2014/main" val="1332913424"/>
                    </a:ext>
                  </a:extLst>
                </a:gridCol>
                <a:gridCol w="4375936">
                  <a:extLst>
                    <a:ext uri="{9D8B030D-6E8A-4147-A177-3AD203B41FA5}">
                      <a16:colId xmlns:a16="http://schemas.microsoft.com/office/drawing/2014/main" val="3514487475"/>
                    </a:ext>
                  </a:extLst>
                </a:gridCol>
              </a:tblGrid>
              <a:tr h="5188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Treatment Type</a:t>
                      </a:r>
                      <a:endParaRPr lang="en-US" sz="1400" kern="100">
                        <a:effectLst/>
                        <a:highlight>
                          <a:srgbClr val="F2F2F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Feasibility</a:t>
                      </a:r>
                      <a:endParaRPr lang="en-US" sz="1400" kern="100">
                        <a:effectLst/>
                        <a:highlight>
                          <a:srgbClr val="F2F2F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Cost</a:t>
                      </a:r>
                      <a:endParaRPr lang="en-US" sz="1400" kern="100">
                        <a:effectLst/>
                        <a:highlight>
                          <a:srgbClr val="F2F2F2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845503"/>
                  </a:ext>
                </a:extLst>
              </a:tr>
              <a:tr h="7772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Thin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No wilderness or upper tier roadless, &gt;10% canopy cover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$2,800/acre base cost + linear increase with slopes &gt; 40% and distances from road &gt; 800 m up to max of $10,000/acre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971243"/>
                  </a:ext>
                </a:extLst>
              </a:tr>
              <a:tr h="11294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RxFire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No lodgepole or spruce-fir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Surface fire under 25</a:t>
                      </a:r>
                      <a:r>
                        <a:rPr lang="en-US" sz="1400" kern="100" baseline="300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th</a:t>
                      </a: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 %: $900/acre &gt; 250 m from structure, $1800 when &lt;250 m from a structure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Crown fire under 25</a:t>
                      </a:r>
                      <a:r>
                        <a:rPr lang="en-US" sz="1400" kern="100" baseline="300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th</a:t>
                      </a: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 %: $2000/acre &gt; 250 m from structure, $4000 when &lt;250 m from a structure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351406"/>
                  </a:ext>
                </a:extLst>
              </a:tr>
              <a:tr h="7549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 + RxFire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No wilderness or upper tier roadless, &gt;10% canopy cover, no lodgepole or spruce-fir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Mechanical thin only $ + RxFire only $ ($3,700 – $10,000)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172528"/>
                  </a:ext>
                </a:extLst>
              </a:tr>
              <a:tr h="8080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Patch Cut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No wilderness or upper tier roadless, canopy cover &gt; 10%, only lodgepole and spruce-fir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$2,800/acre base cost + linear increase with slopes &gt; 40% and distances from road &gt; 800 m up to max of $10,000/acre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75076"/>
                  </a:ext>
                </a:extLst>
              </a:tr>
              <a:tr h="12940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Mastication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No wilderness or upper tier roadless, &gt;10% canopy cover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$2000/acre + linear increase with slopes &gt; 40%, linear increase with Crown Bulk Density above 50th percentile, and distances from road &gt; 800 m up to max of $10,000/acre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724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97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C00EFD-0CA6-C266-092B-FE3C4FB45E48}"/>
              </a:ext>
            </a:extLst>
          </p:cNvPr>
          <p:cNvSpPr txBox="1"/>
          <p:nvPr/>
        </p:nvSpPr>
        <p:spPr>
          <a:xfrm>
            <a:off x="2634702" y="1984939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FlamMap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E4DCB4-9010-3C9C-6925-C85CD9ABCBC0}"/>
              </a:ext>
            </a:extLst>
          </p:cNvPr>
          <p:cNvSpPr txBox="1"/>
          <p:nvPr/>
        </p:nvSpPr>
        <p:spPr>
          <a:xfrm>
            <a:off x="4936457" y="1301375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RUSLE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F9D0CE-F922-DEBB-DC46-111D043422C6}"/>
              </a:ext>
            </a:extLst>
          </p:cNvPr>
          <p:cNvCxnSpPr>
            <a:cxnSpLocks/>
          </p:cNvCxnSpPr>
          <p:nvPr/>
        </p:nvCxnSpPr>
        <p:spPr>
          <a:xfrm>
            <a:off x="2294296" y="1669385"/>
            <a:ext cx="431881" cy="1170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1E73C-9151-D213-315E-D87B040337B8}"/>
              </a:ext>
            </a:extLst>
          </p:cNvPr>
          <p:cNvCxnSpPr>
            <a:cxnSpLocks/>
          </p:cNvCxnSpPr>
          <p:nvPr/>
        </p:nvCxnSpPr>
        <p:spPr>
          <a:xfrm flipV="1">
            <a:off x="2289802" y="2839453"/>
            <a:ext cx="431881" cy="12161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3E8893-A6D8-34C7-8C8F-7702A5540396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9609669" y="3231486"/>
            <a:ext cx="19007" cy="16623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9F6C675-91A0-DE13-14C6-D6954F506789}"/>
              </a:ext>
            </a:extLst>
          </p:cNvPr>
          <p:cNvSpPr/>
          <p:nvPr/>
        </p:nvSpPr>
        <p:spPr>
          <a:xfrm>
            <a:off x="8865659" y="2303047"/>
            <a:ext cx="1443192" cy="10347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Post-Fire Hillslope Erosion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10F61A-4124-CC9A-A6E4-10A66E3ECFFA}"/>
              </a:ext>
            </a:extLst>
          </p:cNvPr>
          <p:cNvSpPr/>
          <p:nvPr/>
        </p:nvSpPr>
        <p:spPr>
          <a:xfrm>
            <a:off x="8865659" y="3632285"/>
            <a:ext cx="1443192" cy="950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Hillslope and Channel Transport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D5C858-61FF-F05E-FAB5-6E0AF10321B0}"/>
              </a:ext>
            </a:extLst>
          </p:cNvPr>
          <p:cNvSpPr/>
          <p:nvPr/>
        </p:nvSpPr>
        <p:spPr>
          <a:xfrm>
            <a:off x="8865659" y="4893857"/>
            <a:ext cx="1488020" cy="1236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Post-Fire Sediment Delivery to Infrastructure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219BB1-37A7-1B44-D702-228B91100E1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265738" y="2820406"/>
            <a:ext cx="6599921" cy="190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E0E533-223F-9471-57A8-678856F53EBC}"/>
              </a:ext>
            </a:extLst>
          </p:cNvPr>
          <p:cNvSpPr/>
          <p:nvPr/>
        </p:nvSpPr>
        <p:spPr>
          <a:xfrm>
            <a:off x="4680284" y="1704977"/>
            <a:ext cx="3144253" cy="22920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496604-B097-5E26-8FB6-16E2F36E74D3}"/>
              </a:ext>
            </a:extLst>
          </p:cNvPr>
          <p:cNvSpPr/>
          <p:nvPr/>
        </p:nvSpPr>
        <p:spPr>
          <a:xfrm>
            <a:off x="4860884" y="2148461"/>
            <a:ext cx="1387521" cy="16847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0BF53A-3683-9E0D-7E68-B599232338CF}"/>
              </a:ext>
            </a:extLst>
          </p:cNvPr>
          <p:cNvSpPr/>
          <p:nvPr/>
        </p:nvSpPr>
        <p:spPr>
          <a:xfrm>
            <a:off x="4936458" y="2297213"/>
            <a:ext cx="1243264" cy="64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Veg. Cover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C8D2F-F1B9-9C13-AEFD-569BE29E2B10}"/>
              </a:ext>
            </a:extLst>
          </p:cNvPr>
          <p:cNvSpPr/>
          <p:nvPr/>
        </p:nvSpPr>
        <p:spPr>
          <a:xfrm>
            <a:off x="4936457" y="3092299"/>
            <a:ext cx="1243265" cy="64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Soil Erodibility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86C65C-7BA4-FC00-4451-B44A62C97E11}"/>
              </a:ext>
            </a:extLst>
          </p:cNvPr>
          <p:cNvSpPr/>
          <p:nvPr/>
        </p:nvSpPr>
        <p:spPr>
          <a:xfrm>
            <a:off x="6368816" y="2148461"/>
            <a:ext cx="1243264" cy="8933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Terrain Length and Slope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FE111B-792A-8CBB-3D52-18E8D57451D9}"/>
              </a:ext>
            </a:extLst>
          </p:cNvPr>
          <p:cNvSpPr/>
          <p:nvPr/>
        </p:nvSpPr>
        <p:spPr>
          <a:xfrm>
            <a:off x="6352831" y="3180988"/>
            <a:ext cx="1243265" cy="64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Rainfall Erosivity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69F88F-F1F9-D246-F3BD-2E2AA2DFD7BC}"/>
              </a:ext>
            </a:extLst>
          </p:cNvPr>
          <p:cNvSpPr txBox="1"/>
          <p:nvPr/>
        </p:nvSpPr>
        <p:spPr>
          <a:xfrm>
            <a:off x="4756458" y="1806653"/>
            <a:ext cx="143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[Un]burned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EA2DC16B-80C7-96F3-CD70-74560054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3216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Current Conditions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1B66BB-92F7-893B-06FC-D245080A78CE}"/>
              </a:ext>
            </a:extLst>
          </p:cNvPr>
          <p:cNvSpPr/>
          <p:nvPr/>
        </p:nvSpPr>
        <p:spPr>
          <a:xfrm>
            <a:off x="965534" y="3483874"/>
            <a:ext cx="1321260" cy="960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Topography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77FBBC-AF0D-0B6C-6F54-7DF272C90F17}"/>
              </a:ext>
            </a:extLst>
          </p:cNvPr>
          <p:cNvSpPr/>
          <p:nvPr/>
        </p:nvSpPr>
        <p:spPr>
          <a:xfrm>
            <a:off x="944478" y="2340190"/>
            <a:ext cx="1321260" cy="960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Weather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08E8E3-088E-831E-F4C2-E11DA2940162}"/>
              </a:ext>
            </a:extLst>
          </p:cNvPr>
          <p:cNvSpPr/>
          <p:nvPr/>
        </p:nvSpPr>
        <p:spPr>
          <a:xfrm>
            <a:off x="2735213" y="2277340"/>
            <a:ext cx="1264571" cy="10347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Fire Behavior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8415E9-8515-45B8-D074-56C25ED41D0D}"/>
              </a:ext>
            </a:extLst>
          </p:cNvPr>
          <p:cNvSpPr/>
          <p:nvPr/>
        </p:nvSpPr>
        <p:spPr>
          <a:xfrm>
            <a:off x="957802" y="1212759"/>
            <a:ext cx="1321260" cy="960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Surface &amp; Canopy Fuels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E78161-7371-85F8-7420-9F6E42366341}"/>
              </a:ext>
            </a:extLst>
          </p:cNvPr>
          <p:cNvSpPr/>
          <p:nvPr/>
        </p:nvSpPr>
        <p:spPr>
          <a:xfrm>
            <a:off x="4017531" y="744285"/>
            <a:ext cx="7006856" cy="5178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8FA317-E658-B200-4D49-64167D5911CC}"/>
              </a:ext>
            </a:extLst>
          </p:cNvPr>
          <p:cNvSpPr/>
          <p:nvPr/>
        </p:nvSpPr>
        <p:spPr>
          <a:xfrm>
            <a:off x="7840804" y="1007170"/>
            <a:ext cx="4333480" cy="5178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1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water levels&#10;&#10;Description automatically generated">
            <a:extLst>
              <a:ext uri="{FF2B5EF4-FFF2-40B4-BE49-F238E27FC236}">
                <a16:creationId xmlns:a16="http://schemas.microsoft.com/office/drawing/2014/main" id="{082A088B-34CE-135D-E027-27402A87F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532" y="905093"/>
            <a:ext cx="5041051" cy="5267107"/>
          </a:xfrm>
          <a:prstGeom prst="rect">
            <a:avLst/>
          </a:prstGeom>
        </p:spPr>
      </p:pic>
      <p:pic>
        <p:nvPicPr>
          <p:cNvPr id="11" name="Picture 10" descr="A map of water levels&#10;&#10;Description automatically generated with medium confidence">
            <a:extLst>
              <a:ext uri="{FF2B5EF4-FFF2-40B4-BE49-F238E27FC236}">
                <a16:creationId xmlns:a16="http://schemas.microsoft.com/office/drawing/2014/main" id="{C3658E74-12CF-F5C7-693A-8FF93AA12B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60" y="0"/>
            <a:ext cx="5299364" cy="629251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6FA408-B7E2-AA8F-FB42-10F4DF42E8C8}"/>
              </a:ext>
            </a:extLst>
          </p:cNvPr>
          <p:cNvCxnSpPr/>
          <p:nvPr/>
        </p:nvCxnSpPr>
        <p:spPr>
          <a:xfrm flipV="1">
            <a:off x="2689059" y="1347537"/>
            <a:ext cx="4084721" cy="19070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A7C890-6545-5E94-DAF4-B8B97E1B8065}"/>
              </a:ext>
            </a:extLst>
          </p:cNvPr>
          <p:cNvCxnSpPr>
            <a:cxnSpLocks/>
          </p:cNvCxnSpPr>
          <p:nvPr/>
        </p:nvCxnSpPr>
        <p:spPr>
          <a:xfrm>
            <a:off x="4495801" y="5708984"/>
            <a:ext cx="5712994" cy="2887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626A3E5-AD85-5505-1812-03D9D90F03A5}"/>
              </a:ext>
            </a:extLst>
          </p:cNvPr>
          <p:cNvSpPr txBox="1"/>
          <p:nvPr/>
        </p:nvSpPr>
        <p:spPr>
          <a:xfrm>
            <a:off x="7556835" y="280663"/>
            <a:ext cx="3391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“Bang for the Buck” Treatment Plan</a:t>
            </a:r>
            <a:endParaRPr lang="en-US" sz="2000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1452CF-3408-78EA-C812-C04F5FD47ECA}"/>
              </a:ext>
            </a:extLst>
          </p:cNvPr>
          <p:cNvCxnSpPr>
            <a:cxnSpLocks/>
          </p:cNvCxnSpPr>
          <p:nvPr/>
        </p:nvCxnSpPr>
        <p:spPr>
          <a:xfrm>
            <a:off x="5396163" y="449940"/>
            <a:ext cx="1956135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BB11B86-52EA-437F-0D62-193C258F73E8}"/>
              </a:ext>
            </a:extLst>
          </p:cNvPr>
          <p:cNvSpPr txBox="1"/>
          <p:nvPr/>
        </p:nvSpPr>
        <p:spPr>
          <a:xfrm>
            <a:off x="8590547" y="537092"/>
            <a:ext cx="209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7,841 priority ha</a:t>
            </a:r>
          </a:p>
        </p:txBody>
      </p:sp>
    </p:spTree>
    <p:extLst>
      <p:ext uri="{BB962C8B-B14F-4D97-AF65-F5344CB8AC3E}">
        <p14:creationId xmlns:p14="http://schemas.microsoft.com/office/powerpoint/2010/main" val="317882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09C97-EDB6-5155-00BC-AE29FF5D2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reduce wildfire risk?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7DF75721-D41E-8864-9A7D-B612EFE6027E}"/>
              </a:ext>
            </a:extLst>
          </p:cNvPr>
          <p:cNvSpPr/>
          <p:nvPr/>
        </p:nvSpPr>
        <p:spPr>
          <a:xfrm>
            <a:off x="1173366" y="1392853"/>
            <a:ext cx="9847847" cy="1359568"/>
          </a:xfrm>
          <a:prstGeom prst="leftRightArrow">
            <a:avLst/>
          </a:prstGeom>
          <a:gradFill flip="none" rotWithShape="1">
            <a:gsLst>
              <a:gs pos="0">
                <a:srgbClr val="F15017"/>
              </a:gs>
              <a:gs pos="100000">
                <a:srgbClr val="ECAB36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6F5A1-8C48-95B9-2DF5-546BFC0CF9EE}"/>
              </a:ext>
            </a:extLst>
          </p:cNvPr>
          <p:cNvSpPr txBox="1"/>
          <p:nvPr/>
        </p:nvSpPr>
        <p:spPr>
          <a:xfrm>
            <a:off x="1961434" y="1872582"/>
            <a:ext cx="1441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Pre-fire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7A5F20-16C9-329A-ADB1-DD323C07C959}"/>
              </a:ext>
            </a:extLst>
          </p:cNvPr>
          <p:cNvSpPr txBox="1"/>
          <p:nvPr/>
        </p:nvSpPr>
        <p:spPr>
          <a:xfrm>
            <a:off x="5440565" y="1872582"/>
            <a:ext cx="1441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During fire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9003C-D38D-8BA0-DEE5-E9716302D939}"/>
              </a:ext>
            </a:extLst>
          </p:cNvPr>
          <p:cNvSpPr txBox="1"/>
          <p:nvPr/>
        </p:nvSpPr>
        <p:spPr>
          <a:xfrm>
            <a:off x="9200433" y="1872582"/>
            <a:ext cx="1441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Post-fire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A5ECD1-B7BE-9D25-5E9B-E36B47B6A067}"/>
              </a:ext>
            </a:extLst>
          </p:cNvPr>
          <p:cNvSpPr/>
          <p:nvPr/>
        </p:nvSpPr>
        <p:spPr>
          <a:xfrm>
            <a:off x="1961434" y="2871203"/>
            <a:ext cx="4788568" cy="539888"/>
          </a:xfrm>
          <a:prstGeom prst="rect">
            <a:avLst/>
          </a:prstGeom>
          <a:solidFill>
            <a:schemeClr val="bg1"/>
          </a:solidFill>
          <a:ln w="12700">
            <a:solidFill>
              <a:srgbClr val="2C42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Fuels Reduction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364CA9-28E7-E075-2CA7-438702236681}"/>
              </a:ext>
            </a:extLst>
          </p:cNvPr>
          <p:cNvSpPr/>
          <p:nvPr/>
        </p:nvSpPr>
        <p:spPr>
          <a:xfrm>
            <a:off x="6571533" y="3529873"/>
            <a:ext cx="1806930" cy="599572"/>
          </a:xfrm>
          <a:prstGeom prst="rect">
            <a:avLst/>
          </a:prstGeom>
          <a:solidFill>
            <a:schemeClr val="bg1"/>
          </a:solidFill>
          <a:ln w="12700">
            <a:solidFill>
              <a:srgbClr val="2C42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Aerial Mulching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46491D-CF19-C221-C94E-D5639B7DA772}"/>
              </a:ext>
            </a:extLst>
          </p:cNvPr>
          <p:cNvSpPr/>
          <p:nvPr/>
        </p:nvSpPr>
        <p:spPr>
          <a:xfrm>
            <a:off x="7297439" y="4245985"/>
            <a:ext cx="3086100" cy="599572"/>
          </a:xfrm>
          <a:prstGeom prst="rect">
            <a:avLst/>
          </a:prstGeom>
          <a:solidFill>
            <a:schemeClr val="bg1"/>
          </a:solidFill>
          <a:ln w="12700">
            <a:solidFill>
              <a:srgbClr val="2C42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Process-Based Restoration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244F54-1F23-B424-06A5-3EDCB74A7262}"/>
              </a:ext>
            </a:extLst>
          </p:cNvPr>
          <p:cNvSpPr/>
          <p:nvPr/>
        </p:nvSpPr>
        <p:spPr>
          <a:xfrm>
            <a:off x="1961434" y="4248227"/>
            <a:ext cx="3400925" cy="599572"/>
          </a:xfrm>
          <a:prstGeom prst="rect">
            <a:avLst/>
          </a:prstGeom>
          <a:solidFill>
            <a:schemeClr val="bg1"/>
          </a:solidFill>
          <a:ln w="12700">
            <a:solidFill>
              <a:srgbClr val="2C42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Process-Based Restoration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0D196D-54B0-5CB3-957E-51B4412C1677}"/>
              </a:ext>
            </a:extLst>
          </p:cNvPr>
          <p:cNvSpPr/>
          <p:nvPr/>
        </p:nvSpPr>
        <p:spPr>
          <a:xfrm>
            <a:off x="1961433" y="4987718"/>
            <a:ext cx="8422105" cy="539888"/>
          </a:xfrm>
          <a:prstGeom prst="rect">
            <a:avLst/>
          </a:prstGeom>
          <a:solidFill>
            <a:schemeClr val="bg1"/>
          </a:solidFill>
          <a:ln w="12700">
            <a:solidFill>
              <a:srgbClr val="2C42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and many more……</a:t>
            </a:r>
          </a:p>
        </p:txBody>
      </p:sp>
    </p:spTree>
    <p:extLst>
      <p:ext uri="{BB962C8B-B14F-4D97-AF65-F5344CB8AC3E}">
        <p14:creationId xmlns:p14="http://schemas.microsoft.com/office/powerpoint/2010/main" val="154730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in a forest&#10;&#10;Description automatically generated">
            <a:extLst>
              <a:ext uri="{FF2B5EF4-FFF2-40B4-BE49-F238E27FC236}">
                <a16:creationId xmlns:a16="http://schemas.microsoft.com/office/drawing/2014/main" id="{8154C124-1351-FCC1-2F95-FFD028285A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" y="0"/>
            <a:ext cx="1218783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2CFE4F-16E5-B052-49E5-D3FBB8C25D30}"/>
              </a:ext>
            </a:extLst>
          </p:cNvPr>
          <p:cNvSpPr/>
          <p:nvPr/>
        </p:nvSpPr>
        <p:spPr>
          <a:xfrm>
            <a:off x="11423904" y="-1"/>
            <a:ext cx="768096" cy="6858001"/>
          </a:xfrm>
          <a:prstGeom prst="rect">
            <a:avLst/>
          </a:prstGeom>
          <a:solidFill>
            <a:srgbClr val="2C4244"/>
          </a:solidFill>
          <a:ln>
            <a:solidFill>
              <a:srgbClr val="2C42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64D44D-0AEA-95D6-7780-837A318BBFD3}"/>
              </a:ext>
            </a:extLst>
          </p:cNvPr>
          <p:cNvSpPr txBox="1"/>
          <p:nvPr/>
        </p:nvSpPr>
        <p:spPr>
          <a:xfrm rot="5400000">
            <a:off x="10194529" y="1290255"/>
            <a:ext cx="3226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Fuels Reduction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C9A9B-5FC1-5C02-61AE-700389602D65}"/>
              </a:ext>
            </a:extLst>
          </p:cNvPr>
          <p:cNvSpPr txBox="1"/>
          <p:nvPr/>
        </p:nvSpPr>
        <p:spPr>
          <a:xfrm>
            <a:off x="0" y="6488668"/>
            <a:ext cx="390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Magic Feather RxFire, Credit: Kat </a:t>
            </a:r>
            <a:r>
              <a:rPr lang="en-US" dirty="0" err="1">
                <a:solidFill>
                  <a:schemeClr val="bg1"/>
                </a:solidFill>
              </a:rPr>
              <a:t>Morici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E9B87B-239F-3698-38EF-11A04A02B789}"/>
              </a:ext>
            </a:extLst>
          </p:cNvPr>
          <p:cNvSpPr txBox="1"/>
          <p:nvPr/>
        </p:nvSpPr>
        <p:spPr>
          <a:xfrm>
            <a:off x="884323" y="382011"/>
            <a:ext cx="9914020" cy="304698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Forest thinning, prescribed fire, and beneficial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Reduce severity and watershed impacts of future fires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Only effective if they 	</a:t>
            </a:r>
          </a:p>
          <a:p>
            <a:pPr marL="971550" lvl="1" indent="-514350">
              <a:buAutoNum type="arabicParenR"/>
            </a:pPr>
            <a:r>
              <a:rPr lang="en-US" sz="3200" dirty="0"/>
              <a:t>Encounter wildfire</a:t>
            </a:r>
          </a:p>
          <a:p>
            <a:pPr marL="971550" lvl="1" indent="-514350">
              <a:buAutoNum type="arabicParenR"/>
            </a:pPr>
            <a:r>
              <a:rPr lang="en-US" sz="3200" dirty="0"/>
              <a:t>Reduce fire severity </a:t>
            </a:r>
          </a:p>
          <a:p>
            <a:pPr marL="971550" lvl="1" indent="-514350">
              <a:buAutoNum type="arabicParenR"/>
            </a:pPr>
            <a:r>
              <a:rPr lang="en-US" sz="3200" dirty="0"/>
              <a:t>Strategically located relative to critical values at risk</a:t>
            </a:r>
          </a:p>
        </p:txBody>
      </p:sp>
      <p:pic>
        <p:nvPicPr>
          <p:cNvPr id="16" name="Picture 15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5789C447-A71F-F8D3-E4FA-0F2D3189C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068"/>
          <a:stretch/>
        </p:blipFill>
        <p:spPr>
          <a:xfrm>
            <a:off x="11622071" y="6173358"/>
            <a:ext cx="509046" cy="66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5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C00EFD-0CA6-C266-092B-FE3C4FB45E48}"/>
              </a:ext>
            </a:extLst>
          </p:cNvPr>
          <p:cNvSpPr txBox="1"/>
          <p:nvPr/>
        </p:nvSpPr>
        <p:spPr>
          <a:xfrm>
            <a:off x="2634702" y="1984939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FlamMap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E4DCB4-9010-3C9C-6925-C85CD9ABCBC0}"/>
              </a:ext>
            </a:extLst>
          </p:cNvPr>
          <p:cNvSpPr txBox="1"/>
          <p:nvPr/>
        </p:nvSpPr>
        <p:spPr>
          <a:xfrm>
            <a:off x="4936457" y="1301375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RUSLE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F9D0CE-F922-DEBB-DC46-111D043422C6}"/>
              </a:ext>
            </a:extLst>
          </p:cNvPr>
          <p:cNvCxnSpPr>
            <a:cxnSpLocks/>
          </p:cNvCxnSpPr>
          <p:nvPr/>
        </p:nvCxnSpPr>
        <p:spPr>
          <a:xfrm>
            <a:off x="2283786" y="1669385"/>
            <a:ext cx="431881" cy="1170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1E73C-9151-D213-315E-D87B040337B8}"/>
              </a:ext>
            </a:extLst>
          </p:cNvPr>
          <p:cNvCxnSpPr>
            <a:cxnSpLocks/>
          </p:cNvCxnSpPr>
          <p:nvPr/>
        </p:nvCxnSpPr>
        <p:spPr>
          <a:xfrm flipV="1">
            <a:off x="2289802" y="2839453"/>
            <a:ext cx="431881" cy="12161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3E8893-A6D8-34C7-8C8F-7702A5540396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9609669" y="3231486"/>
            <a:ext cx="19007" cy="16623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9F6C675-91A0-DE13-14C6-D6954F506789}"/>
              </a:ext>
            </a:extLst>
          </p:cNvPr>
          <p:cNvSpPr/>
          <p:nvPr/>
        </p:nvSpPr>
        <p:spPr>
          <a:xfrm>
            <a:off x="8865659" y="2303047"/>
            <a:ext cx="1443192" cy="10347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Post-Fire Hillslope Erosion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10F61A-4124-CC9A-A6E4-10A66E3ECFFA}"/>
              </a:ext>
            </a:extLst>
          </p:cNvPr>
          <p:cNvSpPr/>
          <p:nvPr/>
        </p:nvSpPr>
        <p:spPr>
          <a:xfrm>
            <a:off x="8865659" y="3632285"/>
            <a:ext cx="1443192" cy="950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Hillslope and Channel Transport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D5C858-61FF-F05E-FAB5-6E0AF10321B0}"/>
              </a:ext>
            </a:extLst>
          </p:cNvPr>
          <p:cNvSpPr/>
          <p:nvPr/>
        </p:nvSpPr>
        <p:spPr>
          <a:xfrm>
            <a:off x="8865659" y="4893857"/>
            <a:ext cx="1488020" cy="1236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Post-Fire Sediment Delivery to Infrastructure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219BB1-37A7-1B44-D702-228B91100E1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265738" y="2820406"/>
            <a:ext cx="6599921" cy="190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E0E533-223F-9471-57A8-678856F53EBC}"/>
              </a:ext>
            </a:extLst>
          </p:cNvPr>
          <p:cNvSpPr/>
          <p:nvPr/>
        </p:nvSpPr>
        <p:spPr>
          <a:xfrm>
            <a:off x="4680284" y="1704977"/>
            <a:ext cx="3144253" cy="22920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496604-B097-5E26-8FB6-16E2F36E74D3}"/>
              </a:ext>
            </a:extLst>
          </p:cNvPr>
          <p:cNvSpPr/>
          <p:nvPr/>
        </p:nvSpPr>
        <p:spPr>
          <a:xfrm>
            <a:off x="4860884" y="2148461"/>
            <a:ext cx="1387521" cy="16847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0BF53A-3683-9E0D-7E68-B599232338CF}"/>
              </a:ext>
            </a:extLst>
          </p:cNvPr>
          <p:cNvSpPr/>
          <p:nvPr/>
        </p:nvSpPr>
        <p:spPr>
          <a:xfrm>
            <a:off x="4936458" y="2297213"/>
            <a:ext cx="1243264" cy="64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Veg. Cover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C8D2F-F1B9-9C13-AEFD-569BE29E2B10}"/>
              </a:ext>
            </a:extLst>
          </p:cNvPr>
          <p:cNvSpPr/>
          <p:nvPr/>
        </p:nvSpPr>
        <p:spPr>
          <a:xfrm>
            <a:off x="4936457" y="3092299"/>
            <a:ext cx="1243265" cy="64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Soil Erodibility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86C65C-7BA4-FC00-4451-B44A62C97E11}"/>
              </a:ext>
            </a:extLst>
          </p:cNvPr>
          <p:cNvSpPr/>
          <p:nvPr/>
        </p:nvSpPr>
        <p:spPr>
          <a:xfrm>
            <a:off x="6384744" y="2148461"/>
            <a:ext cx="1243264" cy="8933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Terrain Length and Slope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FE111B-792A-8CBB-3D52-18E8D57451D9}"/>
              </a:ext>
            </a:extLst>
          </p:cNvPr>
          <p:cNvSpPr/>
          <p:nvPr/>
        </p:nvSpPr>
        <p:spPr>
          <a:xfrm>
            <a:off x="6384743" y="3174507"/>
            <a:ext cx="1243265" cy="64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Rainfall Erosivity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69F88F-F1F9-D246-F3BD-2E2AA2DFD7BC}"/>
              </a:ext>
            </a:extLst>
          </p:cNvPr>
          <p:cNvSpPr txBox="1"/>
          <p:nvPr/>
        </p:nvSpPr>
        <p:spPr>
          <a:xfrm>
            <a:off x="4756458" y="1806653"/>
            <a:ext cx="143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[Un]burned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EA2DC16B-80C7-96F3-CD70-74560054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52037" y="-191837"/>
            <a:ext cx="10972800" cy="1143000"/>
          </a:xfrm>
        </p:spPr>
        <p:txBody>
          <a:bodyPr/>
          <a:lstStyle/>
          <a:p>
            <a:r>
              <a:rPr lang="en-US" dirty="0"/>
              <a:t>Fuels Reduction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1B66BB-92F7-893B-06FC-D245080A78CE}"/>
              </a:ext>
            </a:extLst>
          </p:cNvPr>
          <p:cNvSpPr/>
          <p:nvPr/>
        </p:nvSpPr>
        <p:spPr>
          <a:xfrm>
            <a:off x="965534" y="3483874"/>
            <a:ext cx="1321260" cy="960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Topography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77FBBC-AF0D-0B6C-6F54-7DF272C90F17}"/>
              </a:ext>
            </a:extLst>
          </p:cNvPr>
          <p:cNvSpPr/>
          <p:nvPr/>
        </p:nvSpPr>
        <p:spPr>
          <a:xfrm>
            <a:off x="944478" y="2340190"/>
            <a:ext cx="1321260" cy="960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Weather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08E8E3-088E-831E-F4C2-E11DA2940162}"/>
              </a:ext>
            </a:extLst>
          </p:cNvPr>
          <p:cNvSpPr/>
          <p:nvPr/>
        </p:nvSpPr>
        <p:spPr>
          <a:xfrm>
            <a:off x="2735090" y="2277340"/>
            <a:ext cx="1264571" cy="10347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Fire Behavior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8415E9-8515-45B8-D074-56C25ED41D0D}"/>
              </a:ext>
            </a:extLst>
          </p:cNvPr>
          <p:cNvSpPr/>
          <p:nvPr/>
        </p:nvSpPr>
        <p:spPr>
          <a:xfrm>
            <a:off x="957802" y="1212759"/>
            <a:ext cx="1321260" cy="960430"/>
          </a:xfrm>
          <a:prstGeom prst="rect">
            <a:avLst/>
          </a:prstGeom>
          <a:solidFill>
            <a:schemeClr val="bg1"/>
          </a:solidFill>
          <a:ln w="28575">
            <a:solidFill>
              <a:srgbClr val="EE6E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E6E38"/>
                </a:solidFill>
              </a:rPr>
              <a:t>Surface &amp; Canopy Fuels</a:t>
            </a:r>
          </a:p>
        </p:txBody>
      </p:sp>
    </p:spTree>
    <p:extLst>
      <p:ext uri="{BB962C8B-B14F-4D97-AF65-F5344CB8AC3E}">
        <p14:creationId xmlns:p14="http://schemas.microsoft.com/office/powerpoint/2010/main" val="21195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forest with trees on the ground&#10;&#10;Description automatically generated">
            <a:extLst>
              <a:ext uri="{FF2B5EF4-FFF2-40B4-BE49-F238E27FC236}">
                <a16:creationId xmlns:a16="http://schemas.microsoft.com/office/drawing/2014/main" id="{88FA9F5B-66F2-0738-75B0-11BCBFE2E5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1072FE-F4DC-6846-78BE-D106C5A8BBA6}"/>
              </a:ext>
            </a:extLst>
          </p:cNvPr>
          <p:cNvSpPr/>
          <p:nvPr/>
        </p:nvSpPr>
        <p:spPr>
          <a:xfrm>
            <a:off x="11423904" y="-1"/>
            <a:ext cx="768096" cy="6858001"/>
          </a:xfrm>
          <a:prstGeom prst="rect">
            <a:avLst/>
          </a:prstGeom>
          <a:solidFill>
            <a:srgbClr val="2C4244"/>
          </a:solidFill>
          <a:ln>
            <a:solidFill>
              <a:srgbClr val="2C42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BC075-1044-9C5D-CF07-CFFF49BEDFBE}"/>
              </a:ext>
            </a:extLst>
          </p:cNvPr>
          <p:cNvSpPr txBox="1"/>
          <p:nvPr/>
        </p:nvSpPr>
        <p:spPr>
          <a:xfrm rot="5400000">
            <a:off x="10202384" y="1282400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Aerial Mulching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3B9FE-0B47-4DD1-DAB5-4D2EF5E8C1A4}"/>
              </a:ext>
            </a:extLst>
          </p:cNvPr>
          <p:cNvSpPr txBox="1"/>
          <p:nvPr/>
        </p:nvSpPr>
        <p:spPr>
          <a:xfrm>
            <a:off x="0" y="6487386"/>
            <a:ext cx="338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Bennett Creek, Cameron Peak Fire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ED314-7F92-8B74-DB6F-BFC6112B8AA5}"/>
              </a:ext>
            </a:extLst>
          </p:cNvPr>
          <p:cNvSpPr txBox="1"/>
          <p:nvPr/>
        </p:nvSpPr>
        <p:spPr>
          <a:xfrm>
            <a:off x="785393" y="1745790"/>
            <a:ext cx="9914020" cy="1569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Drop wood shred mulch from helicopter after fire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Stabilize burned hillslopes and prevent erosion</a:t>
            </a:r>
            <a:endParaRPr lang="en-US" sz="32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a typeface="Aptos" panose="020B0004020202020204" pitchFamily="34" charset="0"/>
                <a:cs typeface="Times New Roman" panose="02020603050405020304" pitchFamily="18" charset="0"/>
              </a:rPr>
              <a:t>Target steep, severely burned hillslopes near VARs</a:t>
            </a:r>
          </a:p>
        </p:txBody>
      </p:sp>
      <p:pic>
        <p:nvPicPr>
          <p:cNvPr id="12" name="Picture 1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55AFB715-537A-26C5-5A47-752734DF07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068"/>
          <a:stretch/>
        </p:blipFill>
        <p:spPr>
          <a:xfrm>
            <a:off x="11622071" y="6173358"/>
            <a:ext cx="509046" cy="66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5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C00EFD-0CA6-C266-092B-FE3C4FB45E48}"/>
              </a:ext>
            </a:extLst>
          </p:cNvPr>
          <p:cNvSpPr txBox="1"/>
          <p:nvPr/>
        </p:nvSpPr>
        <p:spPr>
          <a:xfrm>
            <a:off x="2634702" y="1984939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FlamMap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E4DCB4-9010-3C9C-6925-C85CD9ABCBC0}"/>
              </a:ext>
            </a:extLst>
          </p:cNvPr>
          <p:cNvSpPr txBox="1"/>
          <p:nvPr/>
        </p:nvSpPr>
        <p:spPr>
          <a:xfrm>
            <a:off x="4936457" y="1301375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RUSLE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F9D0CE-F922-DEBB-DC46-111D043422C6}"/>
              </a:ext>
            </a:extLst>
          </p:cNvPr>
          <p:cNvCxnSpPr>
            <a:cxnSpLocks/>
          </p:cNvCxnSpPr>
          <p:nvPr/>
        </p:nvCxnSpPr>
        <p:spPr>
          <a:xfrm>
            <a:off x="2283786" y="1669385"/>
            <a:ext cx="431881" cy="11700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1E73C-9151-D213-315E-D87B040337B8}"/>
              </a:ext>
            </a:extLst>
          </p:cNvPr>
          <p:cNvCxnSpPr>
            <a:cxnSpLocks/>
          </p:cNvCxnSpPr>
          <p:nvPr/>
        </p:nvCxnSpPr>
        <p:spPr>
          <a:xfrm flipV="1">
            <a:off x="2289802" y="2839453"/>
            <a:ext cx="431881" cy="12161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3E8893-A6D8-34C7-8C8F-7702A5540396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9609669" y="3231486"/>
            <a:ext cx="19007" cy="16623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9F6C675-91A0-DE13-14C6-D6954F506789}"/>
              </a:ext>
            </a:extLst>
          </p:cNvPr>
          <p:cNvSpPr/>
          <p:nvPr/>
        </p:nvSpPr>
        <p:spPr>
          <a:xfrm>
            <a:off x="8865659" y="2303047"/>
            <a:ext cx="1443192" cy="1034717"/>
          </a:xfrm>
          <a:prstGeom prst="rect">
            <a:avLst/>
          </a:prstGeom>
          <a:solidFill>
            <a:schemeClr val="bg1"/>
          </a:solidFill>
          <a:ln w="28575">
            <a:solidFill>
              <a:srgbClr val="EE6E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EE6E38"/>
                </a:solidFill>
              </a:rPr>
              <a:t>Post-Fire Hillslope Erosion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10F61A-4124-CC9A-A6E4-10A66E3ECFFA}"/>
              </a:ext>
            </a:extLst>
          </p:cNvPr>
          <p:cNvSpPr/>
          <p:nvPr/>
        </p:nvSpPr>
        <p:spPr>
          <a:xfrm>
            <a:off x="8865659" y="3632285"/>
            <a:ext cx="1443192" cy="9504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Hillslope and Channel Transport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D5C858-61FF-F05E-FAB5-6E0AF10321B0}"/>
              </a:ext>
            </a:extLst>
          </p:cNvPr>
          <p:cNvSpPr/>
          <p:nvPr/>
        </p:nvSpPr>
        <p:spPr>
          <a:xfrm>
            <a:off x="8865659" y="4893857"/>
            <a:ext cx="1488020" cy="1236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Post-Fire Sediment Delivery to Infrastructure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219BB1-37A7-1B44-D702-228B91100E1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265738" y="2820406"/>
            <a:ext cx="6599921" cy="190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E0E533-223F-9471-57A8-678856F53EBC}"/>
              </a:ext>
            </a:extLst>
          </p:cNvPr>
          <p:cNvSpPr/>
          <p:nvPr/>
        </p:nvSpPr>
        <p:spPr>
          <a:xfrm>
            <a:off x="4680284" y="1704977"/>
            <a:ext cx="3144253" cy="22920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496604-B097-5E26-8FB6-16E2F36E74D3}"/>
              </a:ext>
            </a:extLst>
          </p:cNvPr>
          <p:cNvSpPr/>
          <p:nvPr/>
        </p:nvSpPr>
        <p:spPr>
          <a:xfrm>
            <a:off x="4860884" y="2148461"/>
            <a:ext cx="1387521" cy="16847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0BF53A-3683-9E0D-7E68-B599232338CF}"/>
              </a:ext>
            </a:extLst>
          </p:cNvPr>
          <p:cNvSpPr/>
          <p:nvPr/>
        </p:nvSpPr>
        <p:spPr>
          <a:xfrm>
            <a:off x="4936458" y="2297213"/>
            <a:ext cx="1243264" cy="64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Veg. Cover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C8D2F-F1B9-9C13-AEFD-569BE29E2B10}"/>
              </a:ext>
            </a:extLst>
          </p:cNvPr>
          <p:cNvSpPr/>
          <p:nvPr/>
        </p:nvSpPr>
        <p:spPr>
          <a:xfrm>
            <a:off x="4936457" y="3092299"/>
            <a:ext cx="1243265" cy="64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Soil Erodibility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86C65C-7BA4-FC00-4451-B44A62C97E11}"/>
              </a:ext>
            </a:extLst>
          </p:cNvPr>
          <p:cNvSpPr/>
          <p:nvPr/>
        </p:nvSpPr>
        <p:spPr>
          <a:xfrm>
            <a:off x="6372283" y="2148461"/>
            <a:ext cx="1243264" cy="8933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Terrain Length and Slope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FE111B-792A-8CBB-3D52-18E8D57451D9}"/>
              </a:ext>
            </a:extLst>
          </p:cNvPr>
          <p:cNvSpPr/>
          <p:nvPr/>
        </p:nvSpPr>
        <p:spPr>
          <a:xfrm>
            <a:off x="6372283" y="3178620"/>
            <a:ext cx="1243265" cy="6416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Rainfall Erosivity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69F88F-F1F9-D246-F3BD-2E2AA2DFD7BC}"/>
              </a:ext>
            </a:extLst>
          </p:cNvPr>
          <p:cNvSpPr txBox="1"/>
          <p:nvPr/>
        </p:nvSpPr>
        <p:spPr>
          <a:xfrm>
            <a:off x="4756458" y="1806653"/>
            <a:ext cx="143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[Un]burned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EA2DC16B-80C7-96F3-CD70-745600541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26465" y="-202892"/>
            <a:ext cx="10972800" cy="1143000"/>
          </a:xfrm>
        </p:spPr>
        <p:txBody>
          <a:bodyPr/>
          <a:lstStyle/>
          <a:p>
            <a:r>
              <a:rPr lang="en-US" dirty="0"/>
              <a:t>Aerial Mulching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1B66BB-92F7-893B-06FC-D245080A78CE}"/>
              </a:ext>
            </a:extLst>
          </p:cNvPr>
          <p:cNvSpPr/>
          <p:nvPr/>
        </p:nvSpPr>
        <p:spPr>
          <a:xfrm>
            <a:off x="965534" y="3483874"/>
            <a:ext cx="1321260" cy="960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Topography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77FBBC-AF0D-0B6C-6F54-7DF272C90F17}"/>
              </a:ext>
            </a:extLst>
          </p:cNvPr>
          <p:cNvSpPr/>
          <p:nvPr/>
        </p:nvSpPr>
        <p:spPr>
          <a:xfrm>
            <a:off x="944478" y="2340190"/>
            <a:ext cx="1321260" cy="960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Weather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08E8E3-088E-831E-F4C2-E11DA2940162}"/>
              </a:ext>
            </a:extLst>
          </p:cNvPr>
          <p:cNvSpPr/>
          <p:nvPr/>
        </p:nvSpPr>
        <p:spPr>
          <a:xfrm>
            <a:off x="2735090" y="2277340"/>
            <a:ext cx="1264571" cy="10347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Fire Behavior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8415E9-8515-45B8-D074-56C25ED41D0D}"/>
              </a:ext>
            </a:extLst>
          </p:cNvPr>
          <p:cNvSpPr/>
          <p:nvPr/>
        </p:nvSpPr>
        <p:spPr>
          <a:xfrm>
            <a:off x="957802" y="1212759"/>
            <a:ext cx="1321260" cy="960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Surface &amp; Canopy Fuels</a:t>
            </a:r>
          </a:p>
        </p:txBody>
      </p:sp>
    </p:spTree>
    <p:extLst>
      <p:ext uri="{BB962C8B-B14F-4D97-AF65-F5344CB8AC3E}">
        <p14:creationId xmlns:p14="http://schemas.microsoft.com/office/powerpoint/2010/main" val="2819190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1457</Words>
  <Application>Microsoft Office PowerPoint</Application>
  <PresentationFormat>Widescreen</PresentationFormat>
  <Paragraphs>307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Aptos</vt:lpstr>
      <vt:lpstr>Aptos Narrow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Context</vt:lpstr>
      <vt:lpstr>Current Conditions</vt:lpstr>
      <vt:lpstr>PowerPoint Presentation</vt:lpstr>
      <vt:lpstr>How can we reduce wildfire risk?</vt:lpstr>
      <vt:lpstr>PowerPoint Presentation</vt:lpstr>
      <vt:lpstr>Fuels Reduction</vt:lpstr>
      <vt:lpstr>PowerPoint Presentation</vt:lpstr>
      <vt:lpstr>Aerial Mulching</vt:lpstr>
      <vt:lpstr>Aerial Mulching</vt:lpstr>
      <vt:lpstr>PowerPoint Presentation</vt:lpstr>
      <vt:lpstr>Process-Based Restoration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your objective is sediment reduction…</vt:lpstr>
      <vt:lpstr>Other Considerations</vt:lpstr>
      <vt:lpstr>Areas for Growth</vt:lpstr>
      <vt:lpstr>PowerPoint Presentation</vt:lpstr>
      <vt:lpstr>Canopy fuel adjustments by trtmt</vt:lpstr>
      <vt:lpstr>Surface fuel adjustments by trtmt</vt:lpstr>
      <vt:lpstr>PowerPoint Presentation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Wolk</dc:creator>
  <cp:lastModifiedBy>Allison Rhea</cp:lastModifiedBy>
  <cp:revision>135</cp:revision>
  <cp:lastPrinted>2018-05-29T23:32:51Z</cp:lastPrinted>
  <dcterms:created xsi:type="dcterms:W3CDTF">2016-08-23T04:58:18Z</dcterms:created>
  <dcterms:modified xsi:type="dcterms:W3CDTF">2024-04-13T01:13:18Z</dcterms:modified>
</cp:coreProperties>
</file>