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</p:sldMasterIdLst>
  <p:notesMasterIdLst>
    <p:notesMasterId r:id="rId29"/>
  </p:notesMasterIdLst>
  <p:sldIdLst>
    <p:sldId id="256" r:id="rId2"/>
    <p:sldId id="257" r:id="rId3"/>
    <p:sldId id="261" r:id="rId4"/>
    <p:sldId id="260" r:id="rId5"/>
    <p:sldId id="262" r:id="rId6"/>
    <p:sldId id="259" r:id="rId7"/>
    <p:sldId id="258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81" r:id="rId19"/>
    <p:sldId id="272" r:id="rId20"/>
    <p:sldId id="273" r:id="rId21"/>
    <p:sldId id="274" r:id="rId22"/>
    <p:sldId id="282" r:id="rId23"/>
    <p:sldId id="275" r:id="rId24"/>
    <p:sldId id="276" r:id="rId25"/>
    <p:sldId id="277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8AC"/>
    <a:srgbClr val="D89526"/>
    <a:srgbClr val="FFB132"/>
    <a:srgbClr val="7C6049"/>
    <a:srgbClr val="DEFB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486F9-82A7-7847-BBFD-C4378EC59313}" v="334" dt="2024-04-13T04:54:07.164"/>
    <p1510:client id="{E4736755-50BB-8842-A9D9-3C2ADB85E1C7}" v="1" dt="2024-04-13T05:00:58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>
      <p:cViewPr>
        <p:scale>
          <a:sx n="55" d="100"/>
          <a:sy n="55" d="100"/>
        </p:scale>
        <p:origin x="3520" y="1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,Lucas" userId="8199369c-062d-4cff-9cec-eef7dc053d28" providerId="ADAL" clId="{E4736755-50BB-8842-A9D9-3C2ADB85E1C7}"/>
    <pc:docChg chg="modSld">
      <pc:chgData name="Roy,Lucas" userId="8199369c-062d-4cff-9cec-eef7dc053d28" providerId="ADAL" clId="{E4736755-50BB-8842-A9D9-3C2ADB85E1C7}" dt="2024-04-13T05:00:58.077" v="0" actId="18331"/>
      <pc:docMkLst>
        <pc:docMk/>
      </pc:docMkLst>
      <pc:sldChg chg="modSp">
        <pc:chgData name="Roy,Lucas" userId="8199369c-062d-4cff-9cec-eef7dc053d28" providerId="ADAL" clId="{E4736755-50BB-8842-A9D9-3C2ADB85E1C7}" dt="2024-04-13T05:00:58.077" v="0" actId="18331"/>
        <pc:sldMkLst>
          <pc:docMk/>
          <pc:sldMk cId="2153180838" sldId="256"/>
        </pc:sldMkLst>
        <pc:picChg chg="mod">
          <ac:chgData name="Roy,Lucas" userId="8199369c-062d-4cff-9cec-eef7dc053d28" providerId="ADAL" clId="{E4736755-50BB-8842-A9D9-3C2ADB85E1C7}" dt="2024-04-13T05:00:58.077" v="0" actId="18331"/>
          <ac:picMkLst>
            <pc:docMk/>
            <pc:sldMk cId="2153180838" sldId="256"/>
            <ac:picMk id="1026" creationId="{790D838D-7C89-3C82-0033-E6ABBF7116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A0F81-ABBC-9C4B-B8E1-8614C9488B28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F8405-356C-A847-9A9D-B9CDF8C02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0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an overview of what a hub site can look like…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8405-356C-A847-9A9D-B9CDF8C023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an overview of what a hub site can look like…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8405-356C-A847-9A9D-B9CDF8C023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1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an overview of what a hub site can look like…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8405-356C-A847-9A9D-B9CDF8C023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66B0-D179-149F-3EC7-63E7CCAEE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71919-8D5C-0500-67E8-EAC23A11C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58D02-8926-0986-D7A6-1C84FB75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28F65-A4ED-69C4-F49C-B301CE30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7A74A-81C2-5111-A6B2-8F85C9A7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EC395-0749-71B2-433A-1C390296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EDFDB-F996-13E8-2329-A17F9328A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2D863-2DF8-F208-8951-5866F81F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ACCB0-9EC2-5EA4-2099-E156B0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4BCED-DC4B-EBA3-CC43-D7CF35C5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8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86DE79-43F1-CA4A-6EB7-8F35B3339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221E4-854D-9FEF-982F-A2C42AD2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451C-1CE4-BE6D-AD26-907243A6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6EF8C-C02A-7051-13C5-25B6E6E2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CF0AA-928C-1122-DC38-1B057532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8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586E-B18A-2FC5-BE76-B34FD9FB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ABE8E-8D1C-04B0-BCE0-65499E9E4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ABBFA-4126-C3FA-7585-72DF6546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69D2A-5B07-E2F0-B346-9D053C7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584F-66CF-4B05-EEFB-99CFEB80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F0EC-E20C-5485-4B5D-D129E5B9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BC234-8AD3-6EE5-A320-DA0C92E4D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6BB0F-02B8-2597-0E6F-3D9C3003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A693E-CEF2-C5BC-806A-908208F9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E400F-8CCB-36A1-D1A8-E250CDEA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8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3346-183A-F713-2324-D08EBBA2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ABB30-F3A0-7241-1585-C0F381274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6BD44-CADD-41A0-CC97-EF018AF38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A2F16-5557-9DB1-E2E4-7DB275DA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28C37-9656-1692-B921-E955909B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7E81B-FCBD-CD3C-B897-E743232C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5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0226-2103-475E-2703-12458EE3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71A79-D6FE-A11A-B8A3-32D3A103F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59CE9-B8A3-AE65-E758-C46437975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26054-48AB-C061-1A3F-9E4532DC9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FC3F7-CFFE-0AEB-3FFF-125ADC7B2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7C898-D983-1D3C-F2CA-F42319DA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218AE-3123-D8E7-21E7-E04E8518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5EB33-CB93-EC0C-566A-41E0027D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5792-AE56-6152-D034-C07F64F4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2402B-ED08-DFA4-F635-EAABF1BA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38F9E-05F0-BFC4-2FC6-0C373E28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DE41C-2863-FD80-CE77-A5FB9B51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8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E2652-8F8C-95BB-F1D3-2B5124CC3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A15DFC-9ABC-9034-37BC-443F01BC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2AF83-8E70-6B20-AC69-4EA27F4E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2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99A2-6F08-001C-3BD0-5585BB49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9B6A-CEB2-E41B-C26D-3FB4410EA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9C889-CB7A-3F2D-B02C-3B42A6CC1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F81CD-1344-E546-5776-549F8D94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50A0-68C8-1CD8-A68C-6308213B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95CFE-C8F9-5378-4F0E-8E7DACAB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7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2EA0-D64D-BF5D-2114-518AE670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C5B1D-7788-FF5A-CCC6-1DE26D580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14E71-2F7C-9A63-063F-30D79325B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BD64-0477-51CE-58A2-AC356EDA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ABCD1-AB6A-7BF4-8296-92BAE179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2D462-737C-4579-DB64-81B47540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4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5AAD2-CADC-D819-2CB8-8A1295E9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E732B-EFDA-2664-DACB-92FCF787E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DC85-5B4B-0C19-8B28-40AE4B074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EEDCC-252D-9EE4-82E0-63F207BB7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5CC7D-7391-5754-AF2F-E7AA50C4A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0D838D-7C89-3C82-0033-E6ABBF711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A52D8-C1CF-9E83-AA9F-F002B4285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3299" y="1355271"/>
            <a:ext cx="8545401" cy="4147458"/>
          </a:xfrm>
          <a:solidFill>
            <a:schemeClr val="bg1">
              <a:lumMod val="85000"/>
              <a:alpha val="57336"/>
            </a:schemeClr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Ins="365760" bIns="365760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Upper Poudre Canyon Post-Fire Community Hub</a:t>
            </a:r>
            <a:b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</a:br>
            <a:b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</a:br>
            <a:b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</a:br>
            <a:r>
              <a:rPr lang="en-US" sz="3600" dirty="0">
                <a:solidFill>
                  <a:schemeClr val="bg1"/>
                </a:solidFill>
                <a:latin typeface="PT Sans" panose="020B0503020203020204" pitchFamily="34" charset="77"/>
              </a:rPr>
              <a:t>Lucas Roy and Maya </a:t>
            </a:r>
            <a:r>
              <a:rPr lang="en-US" sz="3600" dirty="0" err="1">
                <a:solidFill>
                  <a:schemeClr val="bg1"/>
                </a:solidFill>
                <a:latin typeface="PT Sans" panose="020B0503020203020204" pitchFamily="34" charset="77"/>
              </a:rPr>
              <a:t>Daurio</a:t>
            </a:r>
            <a:endParaRPr lang="en-US" dirty="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pic>
        <p:nvPicPr>
          <p:cNvPr id="1028" name="Picture 4" descr="Home - CSU Geospatial Centroid">
            <a:extLst>
              <a:ext uri="{FF2B5EF4-FFF2-40B4-BE49-F238E27FC236}">
                <a16:creationId xmlns:a16="http://schemas.microsoft.com/office/drawing/2014/main" id="{762291EB-7305-3901-B125-A3D95C1F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300" y="3753149"/>
            <a:ext cx="1061357" cy="50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960D1E-82D9-A668-AB89-647535D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33" y="3648745"/>
            <a:ext cx="1017847" cy="6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66EC9EF-563F-5891-4735-8D316649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656" y="3849174"/>
            <a:ext cx="1756230" cy="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8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3207660" y="1606321"/>
            <a:ext cx="5138050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StoryMap</a:t>
            </a:r>
            <a:r>
              <a:rPr lang="en-US" dirty="0"/>
              <a:t>: Explore photos and videos of the fire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Home Page</a:t>
            </a:r>
          </a:p>
        </p:txBody>
      </p:sp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50193F3C-97D4-5887-A0BB-A44428F1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1190169"/>
            <a:ext cx="2620257" cy="1741715"/>
          </a:xfr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B948-F6EC-FBCA-4AE3-4A97B1E9B46C}"/>
              </a:ext>
            </a:extLst>
          </p:cNvPr>
          <p:cNvSpPr txBox="1"/>
          <p:nvPr/>
        </p:nvSpPr>
        <p:spPr>
          <a:xfrm>
            <a:off x="3847943" y="4187847"/>
            <a:ext cx="2741544" cy="369332"/>
          </a:xfrm>
          <a:prstGeom prst="rect">
            <a:avLst/>
          </a:prstGeom>
          <a:noFill/>
          <a:ln w="50800">
            <a:solidFill>
              <a:srgbClr val="3DA8A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3. Building damage map</a:t>
            </a:r>
          </a:p>
        </p:txBody>
      </p:sp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46C0621A-6EFF-6858-14DB-8A4E6674E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3501656"/>
            <a:ext cx="3256480" cy="1741715"/>
          </a:xfrm>
          <a:prstGeom prst="rect">
            <a:avLst/>
          </a:prstGeom>
          <a:ln w="50800">
            <a:solidFill>
              <a:srgbClr val="3DA8AC"/>
            </a:solidFill>
          </a:ln>
          <a:effectLst/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6170EDE-4D97-960F-1C37-2EE0F42A7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3" y="4369041"/>
            <a:ext cx="2291145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C8648-C4ED-825F-79F6-44454E20F79F}"/>
              </a:ext>
            </a:extLst>
          </p:cNvPr>
          <p:cNvSpPr txBox="1"/>
          <p:nvPr/>
        </p:nvSpPr>
        <p:spPr>
          <a:xfrm>
            <a:off x="4888613" y="5446810"/>
            <a:ext cx="2310470" cy="646331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 Hub structure and               quick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D46D6-D883-4EA2-F108-403A8C949402}"/>
              </a:ext>
            </a:extLst>
          </p:cNvPr>
          <p:cNvSpPr txBox="1"/>
          <p:nvPr/>
        </p:nvSpPr>
        <p:spPr>
          <a:xfrm>
            <a:off x="4699213" y="2897084"/>
            <a:ext cx="4096441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Cameron Peak Fire Interactive Map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1AA7985C-F46B-B1ED-B010-578CB2DF2E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00" y="4369041"/>
            <a:ext cx="2470903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E682E2-915F-0D52-8001-6A49FE9F9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23" y="2061026"/>
            <a:ext cx="2979345" cy="2009735"/>
          </a:xfrm>
          <a:prstGeom prst="rect">
            <a:avLst/>
          </a:prstGeo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B0039D-CEE4-937C-5444-B9538CB87042}"/>
              </a:ext>
            </a:extLst>
          </p:cNvPr>
          <p:cNvCxnSpPr>
            <a:cxnSpLocks/>
          </p:cNvCxnSpPr>
          <p:nvPr/>
        </p:nvCxnSpPr>
        <p:spPr>
          <a:xfrm>
            <a:off x="5544457" y="2104568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CE502-7534-AA87-C17A-7EA767F138AE}"/>
              </a:ext>
            </a:extLst>
          </p:cNvPr>
          <p:cNvCxnSpPr>
            <a:cxnSpLocks/>
          </p:cNvCxnSpPr>
          <p:nvPr/>
        </p:nvCxnSpPr>
        <p:spPr>
          <a:xfrm>
            <a:off x="5544457" y="3403102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4A9DA-3926-AA8F-4FF4-F4835193F9E5}"/>
              </a:ext>
            </a:extLst>
          </p:cNvPr>
          <p:cNvCxnSpPr>
            <a:cxnSpLocks/>
          </p:cNvCxnSpPr>
          <p:nvPr/>
        </p:nvCxnSpPr>
        <p:spPr>
          <a:xfrm>
            <a:off x="5566228" y="4662796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01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forest&#10;&#10;Description automatically generated">
            <a:extLst>
              <a:ext uri="{FF2B5EF4-FFF2-40B4-BE49-F238E27FC236}">
                <a16:creationId xmlns:a16="http://schemas.microsoft.com/office/drawing/2014/main" id="{FD9E744F-928D-89F0-490D-D56EE81906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26" y="244269"/>
            <a:ext cx="11677347" cy="6369462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81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3207660" y="1606321"/>
            <a:ext cx="5138050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StoryMap</a:t>
            </a:r>
            <a:r>
              <a:rPr lang="en-US" dirty="0"/>
              <a:t>: Explore photos and videos of the fire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Home Page</a:t>
            </a:r>
          </a:p>
        </p:txBody>
      </p:sp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50193F3C-97D4-5887-A0BB-A44428F1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1190169"/>
            <a:ext cx="2620257" cy="1741715"/>
          </a:xfr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B948-F6EC-FBCA-4AE3-4A97B1E9B46C}"/>
              </a:ext>
            </a:extLst>
          </p:cNvPr>
          <p:cNvSpPr txBox="1"/>
          <p:nvPr/>
        </p:nvSpPr>
        <p:spPr>
          <a:xfrm>
            <a:off x="3847943" y="4187847"/>
            <a:ext cx="2741544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3. Building damage map</a:t>
            </a:r>
          </a:p>
        </p:txBody>
      </p:sp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46C0621A-6EFF-6858-14DB-8A4E6674E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3501656"/>
            <a:ext cx="3256480" cy="1741715"/>
          </a:xfrm>
          <a:prstGeom prst="rect">
            <a:avLst/>
          </a:prstGeo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6170EDE-4D97-960F-1C37-2EE0F42A7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3" y="4369041"/>
            <a:ext cx="2291145" cy="2219137"/>
          </a:xfrm>
          <a:prstGeom prst="rect">
            <a:avLst/>
          </a:prstGeom>
          <a:ln w="50800">
            <a:solidFill>
              <a:srgbClr val="3DA8AC"/>
            </a:solidFill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C8648-C4ED-825F-79F6-44454E20F79F}"/>
              </a:ext>
            </a:extLst>
          </p:cNvPr>
          <p:cNvSpPr txBox="1"/>
          <p:nvPr/>
        </p:nvSpPr>
        <p:spPr>
          <a:xfrm>
            <a:off x="4888613" y="5446810"/>
            <a:ext cx="2310470" cy="646331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4. Hub structure and               quick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D46D6-D883-4EA2-F108-403A8C949402}"/>
              </a:ext>
            </a:extLst>
          </p:cNvPr>
          <p:cNvSpPr txBox="1"/>
          <p:nvPr/>
        </p:nvSpPr>
        <p:spPr>
          <a:xfrm>
            <a:off x="4699213" y="2897084"/>
            <a:ext cx="4096441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Cameron Peak Fire Interactive Map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1AA7985C-F46B-B1ED-B010-578CB2DF2E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00" y="4369041"/>
            <a:ext cx="2470903" cy="2219137"/>
          </a:xfrm>
          <a:prstGeom prst="rect">
            <a:avLst/>
          </a:prstGeom>
          <a:ln w="50800">
            <a:solidFill>
              <a:srgbClr val="3DA8AC"/>
            </a:solidFill>
          </a:ln>
          <a:effectLst/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E682E2-915F-0D52-8001-6A49FE9F9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23" y="2061026"/>
            <a:ext cx="2979345" cy="2009735"/>
          </a:xfrm>
          <a:prstGeom prst="rect">
            <a:avLst/>
          </a:prstGeo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B0039D-CEE4-937C-5444-B9538CB87042}"/>
              </a:ext>
            </a:extLst>
          </p:cNvPr>
          <p:cNvCxnSpPr>
            <a:cxnSpLocks/>
          </p:cNvCxnSpPr>
          <p:nvPr/>
        </p:nvCxnSpPr>
        <p:spPr>
          <a:xfrm>
            <a:off x="5544457" y="2104568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CE502-7534-AA87-C17A-7EA767F138AE}"/>
              </a:ext>
            </a:extLst>
          </p:cNvPr>
          <p:cNvCxnSpPr>
            <a:cxnSpLocks/>
          </p:cNvCxnSpPr>
          <p:nvPr/>
        </p:nvCxnSpPr>
        <p:spPr>
          <a:xfrm>
            <a:off x="5544457" y="3403102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4A9DA-3926-AA8F-4FF4-F4835193F9E5}"/>
              </a:ext>
            </a:extLst>
          </p:cNvPr>
          <p:cNvCxnSpPr>
            <a:cxnSpLocks/>
          </p:cNvCxnSpPr>
          <p:nvPr/>
        </p:nvCxnSpPr>
        <p:spPr>
          <a:xfrm>
            <a:off x="5566228" y="4662796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2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4B20A-AC1C-0D16-74F3-5A2AA18B3903}"/>
              </a:ext>
            </a:extLst>
          </p:cNvPr>
          <p:cNvGrpSpPr/>
          <p:nvPr/>
        </p:nvGrpSpPr>
        <p:grpSpPr>
          <a:xfrm>
            <a:off x="488995" y="982228"/>
            <a:ext cx="5607005" cy="5675535"/>
            <a:chOff x="145968" y="90234"/>
            <a:chExt cx="6223837" cy="6651654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 descr="A screenshot of a web page&#10;&#10;Description automatically generated">
              <a:extLst>
                <a:ext uri="{FF2B5EF4-FFF2-40B4-BE49-F238E27FC236}">
                  <a16:creationId xmlns:a16="http://schemas.microsoft.com/office/drawing/2014/main" id="{D86DFA91-EF23-8507-C04E-09B7D4E50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968" y="90234"/>
              <a:ext cx="6223837" cy="367772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227CFD4-3B81-A856-3AA5-8B90E0935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968" y="3767955"/>
              <a:ext cx="6223837" cy="2973933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A507F6-D17D-C915-AA78-DBD5576472EE}"/>
              </a:ext>
            </a:extLst>
          </p:cNvPr>
          <p:cNvGrpSpPr/>
          <p:nvPr/>
        </p:nvGrpSpPr>
        <p:grpSpPr>
          <a:xfrm>
            <a:off x="6587931" y="90234"/>
            <a:ext cx="5385942" cy="6586462"/>
            <a:chOff x="6587931" y="90234"/>
            <a:chExt cx="5385942" cy="6586462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B572A82-47BB-A83F-762C-A1C8EFDF9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932" y="90234"/>
              <a:ext cx="5385941" cy="274070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Picture 1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9AB842B-5FA4-EB13-D7E4-65CDD2F6B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932" y="2786742"/>
              <a:ext cx="5385941" cy="234801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Picture 22" descr="A white rectangular object with black text&#10;&#10;Description automatically generated">
              <a:extLst>
                <a:ext uri="{FF2B5EF4-FFF2-40B4-BE49-F238E27FC236}">
                  <a16:creationId xmlns:a16="http://schemas.microsoft.com/office/drawing/2014/main" id="{1092833F-35B9-D76A-8D51-018DE518D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931" y="5134753"/>
              <a:ext cx="5385941" cy="1541943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C6ABF81E-10D9-71E6-7190-32A6890A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00" y="179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Home Page - Quick Links</a:t>
            </a:r>
          </a:p>
        </p:txBody>
      </p:sp>
    </p:spTree>
    <p:extLst>
      <p:ext uri="{BB962C8B-B14F-4D97-AF65-F5344CB8AC3E}">
        <p14:creationId xmlns:p14="http://schemas.microsoft.com/office/powerpoint/2010/main" val="142000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885825" y="28459"/>
            <a:ext cx="1480857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map&#10;&#10;Description automatically generated">
            <a:extLst>
              <a:ext uri="{FF2B5EF4-FFF2-40B4-BE49-F238E27FC236}">
                <a16:creationId xmlns:a16="http://schemas.microsoft.com/office/drawing/2014/main" id="{E54DF540-4119-AC1B-AE69-8F2C04A7F9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0" y="757237"/>
            <a:ext cx="7772400" cy="5046325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4935E-CD71-1301-89A4-C3C0A23F553C}"/>
              </a:ext>
            </a:extLst>
          </p:cNvPr>
          <p:cNvSpPr txBox="1"/>
          <p:nvPr/>
        </p:nvSpPr>
        <p:spPr>
          <a:xfrm>
            <a:off x="1617445" y="5890359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Colorado State Forest Service wildfire risk viewer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5AA680D-97B4-629B-401B-D0552039DC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1664" y="757238"/>
            <a:ext cx="3047857" cy="259790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70147-5E1C-89C7-CE55-D0C4CDC6A200}"/>
              </a:ext>
            </a:extLst>
          </p:cNvPr>
          <p:cNvSpPr txBox="1"/>
          <p:nvPr/>
        </p:nvSpPr>
        <p:spPr>
          <a:xfrm>
            <a:off x="9001980" y="3429000"/>
            <a:ext cx="2309678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Accordion-style drop down menus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32FD1-1941-E39D-D4AF-7FEC2C4B93D9}"/>
              </a:ext>
            </a:extLst>
          </p:cNvPr>
          <p:cNvSpPr txBox="1"/>
          <p:nvPr/>
        </p:nvSpPr>
        <p:spPr>
          <a:xfrm>
            <a:off x="8720118" y="4413031"/>
            <a:ext cx="3204270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Other included resources: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BLM Colorado fire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FEMA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Flood warning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Precipitation map</a:t>
            </a:r>
          </a:p>
        </p:txBody>
      </p:sp>
    </p:spTree>
    <p:extLst>
      <p:ext uri="{BB962C8B-B14F-4D97-AF65-F5344CB8AC3E}">
        <p14:creationId xmlns:p14="http://schemas.microsoft.com/office/powerpoint/2010/main" val="11406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ArcGIS Hub Workflow</a:t>
            </a:r>
          </a:p>
        </p:txBody>
      </p:sp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9909EFB1-D280-099C-FD2C-5CF6C2BB9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9" y="1030408"/>
            <a:ext cx="4880197" cy="365743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72F27D-B96F-6C3B-0C51-1878F17FF6FB}"/>
              </a:ext>
            </a:extLst>
          </p:cNvPr>
          <p:cNvSpPr txBox="1"/>
          <p:nvPr/>
        </p:nvSpPr>
        <p:spPr>
          <a:xfrm>
            <a:off x="199692" y="4849412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Editing ribbon</a:t>
            </a:r>
          </a:p>
        </p:txBody>
      </p: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AD515E8A-DBC0-7BBF-7F07-C96F2AF03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080" y="1019164"/>
            <a:ext cx="6173696" cy="3657429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9EBA49-1645-C275-BCF9-61343AD8F473}"/>
              </a:ext>
            </a:extLst>
          </p:cNvPr>
          <p:cNvSpPr txBox="1"/>
          <p:nvPr/>
        </p:nvSpPr>
        <p:spPr>
          <a:xfrm>
            <a:off x="6096000" y="4849412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Click-and-drag templates</a:t>
            </a:r>
          </a:p>
        </p:txBody>
      </p:sp>
      <p:pic>
        <p:nvPicPr>
          <p:cNvPr id="25" name="Picture 2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A8FFE0C-B74F-929F-11A5-AAC50B1EF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20" y="5571285"/>
            <a:ext cx="3594100" cy="52070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15F283-233E-DAED-91CC-E2D1C5FFCB34}"/>
              </a:ext>
            </a:extLst>
          </p:cNvPr>
          <p:cNvSpPr txBox="1"/>
          <p:nvPr/>
        </p:nvSpPr>
        <p:spPr>
          <a:xfrm>
            <a:off x="-224055" y="6210873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Embed other websites</a:t>
            </a:r>
          </a:p>
        </p:txBody>
      </p:sp>
      <p:pic>
        <p:nvPicPr>
          <p:cNvPr id="28" name="Picture 27" descr="A white background with a black border&#10;&#10;Description automatically generated">
            <a:extLst>
              <a:ext uri="{FF2B5EF4-FFF2-40B4-BE49-F238E27FC236}">
                <a16:creationId xmlns:a16="http://schemas.microsoft.com/office/drawing/2014/main" id="{2AAFB8F8-A5F5-C792-177A-3F2A711A1D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582" y="5568229"/>
            <a:ext cx="3293836" cy="523755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D6ECCE-3746-8DEE-F1FD-B06731814AF2}"/>
              </a:ext>
            </a:extLst>
          </p:cNvPr>
          <p:cNvSpPr txBox="1"/>
          <p:nvPr/>
        </p:nvSpPr>
        <p:spPr>
          <a:xfrm>
            <a:off x="3414947" y="6192025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pictures</a:t>
            </a:r>
          </a:p>
        </p:txBody>
      </p:sp>
      <p:pic>
        <p:nvPicPr>
          <p:cNvPr id="31" name="Picture 30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DFA8D1E-AEF1-E3D2-BE3D-BA4A47409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980" y="5568229"/>
            <a:ext cx="3594100" cy="50800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2B12CD-93F7-72CF-3B2C-9451EEF79A28}"/>
              </a:ext>
            </a:extLst>
          </p:cNvPr>
          <p:cNvSpPr txBox="1"/>
          <p:nvPr/>
        </p:nvSpPr>
        <p:spPr>
          <a:xfrm>
            <a:off x="7239005" y="6179844"/>
            <a:ext cx="513805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ArcGIS Online content</a:t>
            </a:r>
          </a:p>
        </p:txBody>
      </p:sp>
    </p:spTree>
    <p:extLst>
      <p:ext uri="{BB962C8B-B14F-4D97-AF65-F5344CB8AC3E}">
        <p14:creationId xmlns:p14="http://schemas.microsoft.com/office/powerpoint/2010/main" val="6691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2381143" y="28459"/>
            <a:ext cx="1168882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2DC539A-4BA2-376E-AC8E-A5FDCA34C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93" y="877666"/>
            <a:ext cx="7308717" cy="4380955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llage of a poster&#10;&#10;Description automatically generated">
            <a:extLst>
              <a:ext uri="{FF2B5EF4-FFF2-40B4-BE49-F238E27FC236}">
                <a16:creationId xmlns:a16="http://schemas.microsoft.com/office/drawing/2014/main" id="{FB26115D-57DD-B893-F31B-9447D91ABD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00" y="877666"/>
            <a:ext cx="3386197" cy="4380955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46715-C93F-E2BE-38BF-5468D3870CF9}"/>
              </a:ext>
            </a:extLst>
          </p:cNvPr>
          <p:cNvSpPr txBox="1"/>
          <p:nvPr/>
        </p:nvSpPr>
        <p:spPr>
          <a:xfrm>
            <a:off x="1676769" y="5621937"/>
            <a:ext cx="37465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Also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Wildfire smoke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Wilderness and fire </a:t>
            </a:r>
            <a:r>
              <a:rPr lang="en-US" dirty="0" err="1"/>
              <a:t>StoryMap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F55382-7021-B941-13CF-C72E8572DBAC}"/>
              </a:ext>
            </a:extLst>
          </p:cNvPr>
          <p:cNvSpPr txBox="1"/>
          <p:nvPr/>
        </p:nvSpPr>
        <p:spPr>
          <a:xfrm>
            <a:off x="6188286" y="5612198"/>
            <a:ext cx="4949406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Firefighting 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wildfire risk is assessed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Diamond landscape resiliency project</a:t>
            </a:r>
          </a:p>
        </p:txBody>
      </p:sp>
    </p:spTree>
    <p:extLst>
      <p:ext uri="{BB962C8B-B14F-4D97-AF65-F5344CB8AC3E}">
        <p14:creationId xmlns:p14="http://schemas.microsoft.com/office/powerpoint/2010/main" val="198051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3580618" y="28459"/>
            <a:ext cx="1410929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3E95E3EF-0873-86B3-D070-20E17B875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61" y="880558"/>
            <a:ext cx="5018691" cy="201156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blue and white cover with a forest and rocks&#10;&#10;Description automatically generated with medium confidence">
            <a:extLst>
              <a:ext uri="{FF2B5EF4-FFF2-40B4-BE49-F238E27FC236}">
                <a16:creationId xmlns:a16="http://schemas.microsoft.com/office/drawing/2014/main" id="{38E7907D-AB3F-2104-2182-DCBA824FC1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373" y="880558"/>
            <a:ext cx="4583484" cy="201156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map&#10;&#10;Description automatically generated">
            <a:extLst>
              <a:ext uri="{FF2B5EF4-FFF2-40B4-BE49-F238E27FC236}">
                <a16:creationId xmlns:a16="http://schemas.microsoft.com/office/drawing/2014/main" id="{13680BBA-D981-8433-8C06-78E229904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61" y="3632869"/>
            <a:ext cx="5020734" cy="2272157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3C562D-F067-3F94-400B-6FE231889D79}"/>
              </a:ext>
            </a:extLst>
          </p:cNvPr>
          <p:cNvSpPr txBox="1"/>
          <p:nvPr/>
        </p:nvSpPr>
        <p:spPr>
          <a:xfrm>
            <a:off x="515212" y="2986913"/>
            <a:ext cx="515898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Coalition for the Poudre River Watershed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A2385-AE9A-F8F4-4327-6058B49557A2}"/>
              </a:ext>
            </a:extLst>
          </p:cNvPr>
          <p:cNvSpPr txBox="1"/>
          <p:nvPr/>
        </p:nvSpPr>
        <p:spPr>
          <a:xfrm>
            <a:off x="6433621" y="2983222"/>
            <a:ext cx="515898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Debris Flow </a:t>
            </a:r>
            <a:r>
              <a:rPr lang="en-US" dirty="0" err="1"/>
              <a:t>StoryMap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FEB2E0-CF4A-4308-3A42-65CB25B5A5B9}"/>
              </a:ext>
            </a:extLst>
          </p:cNvPr>
          <p:cNvSpPr txBox="1"/>
          <p:nvPr/>
        </p:nvSpPr>
        <p:spPr>
          <a:xfrm>
            <a:off x="515212" y="5996984"/>
            <a:ext cx="515898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USGS Post-Wildfire Debris Flow Risk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3CDDA7-AA18-7816-B0AD-D75ADB76AD21}"/>
              </a:ext>
            </a:extLst>
          </p:cNvPr>
          <p:cNvSpPr txBox="1"/>
          <p:nvPr/>
        </p:nvSpPr>
        <p:spPr>
          <a:xfrm>
            <a:off x="6517802" y="5996984"/>
            <a:ext cx="515898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Alluvial fans </a:t>
            </a:r>
            <a:r>
              <a:rPr lang="en-US" dirty="0" err="1"/>
              <a:t>StoryMap</a:t>
            </a:r>
            <a:endParaRPr lang="en-US" dirty="0"/>
          </a:p>
        </p:txBody>
      </p:sp>
      <p:pic>
        <p:nvPicPr>
          <p:cNvPr id="21" name="Picture 20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ACDD6CA-4BCF-CD55-D19C-66DEEAEAC6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916" y="3580395"/>
            <a:ext cx="5161562" cy="2324631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9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0" y="9173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ArcGIS Hub Media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963A3-7568-1F87-D089-5FB0C9DD9A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57" y="1170280"/>
            <a:ext cx="5230943" cy="233367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CFFD3-FA6F-FB19-6F0D-5419BF246BCB}"/>
              </a:ext>
            </a:extLst>
          </p:cNvPr>
          <p:cNvSpPr txBox="1"/>
          <p:nvPr/>
        </p:nvSpPr>
        <p:spPr>
          <a:xfrm>
            <a:off x="127728" y="3525787"/>
            <a:ext cx="548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ArcGIS Online content (ex. </a:t>
            </a:r>
            <a:r>
              <a:rPr lang="en-US" dirty="0" err="1"/>
              <a:t>StoryMaps</a:t>
            </a:r>
            <a:r>
              <a:rPr lang="en-US" dirty="0"/>
              <a:t> and Web Maps)</a:t>
            </a:r>
          </a:p>
        </p:txBody>
      </p:sp>
      <p:pic>
        <p:nvPicPr>
          <p:cNvPr id="7" name="Picture 6" descr="A screenshot of a firefighter&#10;&#10;Description automatically generated">
            <a:extLst>
              <a:ext uri="{FF2B5EF4-FFF2-40B4-BE49-F238E27FC236}">
                <a16:creationId xmlns:a16="http://schemas.microsoft.com/office/drawing/2014/main" id="{1428FEA4-3027-1206-C088-044E1B9BC0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536" y="3776115"/>
            <a:ext cx="5223840" cy="2314912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A0B0B-C531-D3B8-1DEF-6DB822DC6E9B}"/>
              </a:ext>
            </a:extLst>
          </p:cNvPr>
          <p:cNvSpPr txBox="1"/>
          <p:nvPr/>
        </p:nvSpPr>
        <p:spPr>
          <a:xfrm>
            <a:off x="6096000" y="6112119"/>
            <a:ext cx="548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Documents and websites</a:t>
            </a:r>
          </a:p>
        </p:txBody>
      </p:sp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76586A85-0EA3-F20D-FF0A-C3764EBDAE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65" y="4257057"/>
            <a:ext cx="5231647" cy="183551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1BC1B3-8B85-159D-8587-664CB9082767}"/>
              </a:ext>
            </a:extLst>
          </p:cNvPr>
          <p:cNvSpPr txBox="1"/>
          <p:nvPr/>
        </p:nvSpPr>
        <p:spPr>
          <a:xfrm>
            <a:off x="263265" y="6113360"/>
            <a:ext cx="548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“Accordions”</a:t>
            </a:r>
          </a:p>
        </p:txBody>
      </p:sp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7E402B2E-9765-777D-95B4-7C038D20EF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603" y="1170280"/>
            <a:ext cx="5358671" cy="2006202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C171AF-6A33-15DE-92ED-E2DB862CCB6F}"/>
              </a:ext>
            </a:extLst>
          </p:cNvPr>
          <p:cNvSpPr txBox="1"/>
          <p:nvPr/>
        </p:nvSpPr>
        <p:spPr>
          <a:xfrm>
            <a:off x="6074179" y="3204663"/>
            <a:ext cx="548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Clickable Images</a:t>
            </a:r>
          </a:p>
        </p:txBody>
      </p:sp>
    </p:spTree>
    <p:extLst>
      <p:ext uri="{BB962C8B-B14F-4D97-AF65-F5344CB8AC3E}">
        <p14:creationId xmlns:p14="http://schemas.microsoft.com/office/powerpoint/2010/main" val="10125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5016763" y="28459"/>
            <a:ext cx="1706766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1CD98-4D37-E498-9A92-1F604F8D4057}"/>
              </a:ext>
            </a:extLst>
          </p:cNvPr>
          <p:cNvSpPr txBox="1"/>
          <p:nvPr/>
        </p:nvSpPr>
        <p:spPr>
          <a:xfrm>
            <a:off x="7536500" y="1245389"/>
            <a:ext cx="5158988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Also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Poudre Canyon Fire Protection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Old Poudre City,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Poudre Canyon Chapel</a:t>
            </a:r>
          </a:p>
          <a:p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9AD4EE7-A1DF-C46C-2BDE-B771DDD1FF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2" y="850034"/>
            <a:ext cx="5158989" cy="226803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8D051D65-4B10-59F6-E479-8EDB023972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495" y="2430469"/>
            <a:ext cx="2953836" cy="2511411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6055A7CB-269D-4BFF-8135-58996F6962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61" y="3954684"/>
            <a:ext cx="5158988" cy="2247002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F6AD70-25A5-9784-AD2F-C89A0E53BFF2}"/>
              </a:ext>
            </a:extLst>
          </p:cNvPr>
          <p:cNvSpPr txBox="1"/>
          <p:nvPr/>
        </p:nvSpPr>
        <p:spPr>
          <a:xfrm>
            <a:off x="258669" y="5169117"/>
            <a:ext cx="5158988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Upper Poudre Canyon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Historic Larimer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Feather Historical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Wildfire Mitigation Providers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BD14A-6C00-7A59-40AC-A6BA920C9AAA}"/>
              </a:ext>
            </a:extLst>
          </p:cNvPr>
          <p:cNvSpPr txBox="1"/>
          <p:nvPr/>
        </p:nvSpPr>
        <p:spPr>
          <a:xfrm>
            <a:off x="405633" y="3149192"/>
            <a:ext cx="4212302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Wildfire mitigation providers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33744-3FAB-19D1-9586-CC72483328F0}"/>
              </a:ext>
            </a:extLst>
          </p:cNvPr>
          <p:cNvSpPr txBox="1"/>
          <p:nvPr/>
        </p:nvSpPr>
        <p:spPr>
          <a:xfrm>
            <a:off x="4416625" y="4973000"/>
            <a:ext cx="2106151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Local films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A02F9-83C7-5C4B-70BA-64D2B4ECB219}"/>
              </a:ext>
            </a:extLst>
          </p:cNvPr>
          <p:cNvSpPr txBox="1"/>
          <p:nvPr/>
        </p:nvSpPr>
        <p:spPr>
          <a:xfrm>
            <a:off x="7318892" y="6345177"/>
            <a:ext cx="351952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Highway conditions</a:t>
            </a:r>
          </a:p>
        </p:txBody>
      </p:sp>
    </p:spTree>
    <p:extLst>
      <p:ext uri="{BB962C8B-B14F-4D97-AF65-F5344CB8AC3E}">
        <p14:creationId xmlns:p14="http://schemas.microsoft.com/office/powerpoint/2010/main" val="9025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4DB3771-D82A-9A04-382D-CC6A8425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forest fire in the mountains&#10;&#10;Description automatically generated">
            <a:extLst>
              <a:ext uri="{FF2B5EF4-FFF2-40B4-BE49-F238E27FC236}">
                <a16:creationId xmlns:a16="http://schemas.microsoft.com/office/drawing/2014/main" id="{EF8E04E9-FE61-C2F2-8EB3-55FB7A9DD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78" y="818847"/>
            <a:ext cx="11856843" cy="5220305"/>
          </a:xfr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3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6732611" y="28459"/>
            <a:ext cx="1244184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68FF-3C4F-DAFC-6CF9-ABD9BA38B08A}"/>
              </a:ext>
            </a:extLst>
          </p:cNvPr>
          <p:cNvSpPr txBox="1"/>
          <p:nvPr/>
        </p:nvSpPr>
        <p:spPr>
          <a:xfrm>
            <a:off x="104563" y="928345"/>
            <a:ext cx="4212302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Weather and Hydrology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B325D-52DE-5611-C16A-763C62F09C30}"/>
              </a:ext>
            </a:extLst>
          </p:cNvPr>
          <p:cNvSpPr txBox="1"/>
          <p:nvPr/>
        </p:nvSpPr>
        <p:spPr>
          <a:xfrm>
            <a:off x="3842888" y="892710"/>
            <a:ext cx="4212302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Plants and Animals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31ED83-E05E-D7F6-1900-07045902FBA2}"/>
              </a:ext>
            </a:extLst>
          </p:cNvPr>
          <p:cNvSpPr txBox="1"/>
          <p:nvPr/>
        </p:nvSpPr>
        <p:spPr>
          <a:xfrm>
            <a:off x="7868472" y="857075"/>
            <a:ext cx="4212302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1530350" algn="l"/>
              </a:tabLst>
            </a:pPr>
            <a:r>
              <a:rPr lang="en-US" sz="2400" b="1" dirty="0"/>
              <a:t>Volunteering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2676FEB-42B3-C1D8-6B8A-74ED5B883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1" y="1632857"/>
            <a:ext cx="3710236" cy="2173292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website&#10;&#10;Description automatically generated">
            <a:extLst>
              <a:ext uri="{FF2B5EF4-FFF2-40B4-BE49-F238E27FC236}">
                <a16:creationId xmlns:a16="http://schemas.microsoft.com/office/drawing/2014/main" id="{3F4C170F-117E-60E8-4A56-05D7A9981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0" y="4391798"/>
            <a:ext cx="3717334" cy="1698759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2EB914-EBAA-5CA2-316A-F3162D4A5044}"/>
              </a:ext>
            </a:extLst>
          </p:cNvPr>
          <p:cNvSpPr txBox="1"/>
          <p:nvPr/>
        </p:nvSpPr>
        <p:spPr>
          <a:xfrm>
            <a:off x="315915" y="3840806"/>
            <a:ext cx="3592285" cy="3837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CoCoRHaS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617C6-4711-4992-69B7-FCCA566B39E2}"/>
              </a:ext>
            </a:extLst>
          </p:cNvPr>
          <p:cNvSpPr txBox="1"/>
          <p:nvPr/>
        </p:nvSpPr>
        <p:spPr>
          <a:xfrm>
            <a:off x="399000" y="6127196"/>
            <a:ext cx="3592285" cy="3837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 Tracker</a:t>
            </a:r>
          </a:p>
        </p:txBody>
      </p:sp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2A329053-87EA-4CA7-23AD-3142842689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734" y="1632857"/>
            <a:ext cx="3171439" cy="4197216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people standing in front of a white text&#10;&#10;Description automatically generated">
            <a:extLst>
              <a:ext uri="{FF2B5EF4-FFF2-40B4-BE49-F238E27FC236}">
                <a16:creationId xmlns:a16="http://schemas.microsoft.com/office/drawing/2014/main" id="{BB9B2C1E-5407-98AE-2E0E-BFD6A7EA6D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795" y="1632857"/>
            <a:ext cx="4031143" cy="1796143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screenshot of a website&#10;&#10;Description automatically generated">
            <a:extLst>
              <a:ext uri="{FF2B5EF4-FFF2-40B4-BE49-F238E27FC236}">
                <a16:creationId xmlns:a16="http://schemas.microsoft.com/office/drawing/2014/main" id="{26A73980-54DC-5846-9BCC-F96DC5156C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590" y="4032666"/>
            <a:ext cx="3988954" cy="1796143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AA3A44-2CA5-1A9C-8730-42E8F17B25CE}"/>
              </a:ext>
            </a:extLst>
          </p:cNvPr>
          <p:cNvSpPr txBox="1"/>
          <p:nvPr/>
        </p:nvSpPr>
        <p:spPr>
          <a:xfrm>
            <a:off x="8201339" y="3457085"/>
            <a:ext cx="3592285" cy="3837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CPRW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BEFDCF-841A-6915-6F8C-2289A7F6F135}"/>
              </a:ext>
            </a:extLst>
          </p:cNvPr>
          <p:cNvSpPr txBox="1"/>
          <p:nvPr/>
        </p:nvSpPr>
        <p:spPr>
          <a:xfrm>
            <a:off x="8146145" y="5898696"/>
            <a:ext cx="3592285" cy="3837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Poudre Wilderness Volunteers</a:t>
            </a:r>
          </a:p>
        </p:txBody>
      </p:sp>
    </p:spTree>
    <p:extLst>
      <p:ext uri="{BB962C8B-B14F-4D97-AF65-F5344CB8AC3E}">
        <p14:creationId xmlns:p14="http://schemas.microsoft.com/office/powerpoint/2010/main" val="401869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7985877" y="28459"/>
            <a:ext cx="808499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B23B802-A75A-C033-ACA9-4AE4D9DF3B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09864"/>
            <a:ext cx="7772400" cy="3404801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98B2E-321F-1091-3F01-028C7FC943F3}"/>
              </a:ext>
            </a:extLst>
          </p:cNvPr>
          <p:cNvSpPr txBox="1"/>
          <p:nvPr/>
        </p:nvSpPr>
        <p:spPr>
          <a:xfrm>
            <a:off x="3989011" y="4373505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Wildfire mitigation funding compilation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89015-C84B-EB58-B1F4-4F410A569A96}"/>
              </a:ext>
            </a:extLst>
          </p:cNvPr>
          <p:cNvSpPr txBox="1"/>
          <p:nvPr/>
        </p:nvSpPr>
        <p:spPr>
          <a:xfrm>
            <a:off x="3989011" y="5217000"/>
            <a:ext cx="4213977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Other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Income tax 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Resilient homes grant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A6D5B-57FB-9587-1827-888C7B34ACA5}"/>
              </a:ext>
            </a:extLst>
          </p:cNvPr>
          <p:cNvSpPr txBox="1"/>
          <p:nvPr/>
        </p:nvSpPr>
        <p:spPr>
          <a:xfrm>
            <a:off x="7227508" y="5493999"/>
            <a:ext cx="479032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wildfire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Action, Implementation, &amp; Mitigation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4F924-7BBE-4789-96D4-FD9DE5867E09}"/>
              </a:ext>
            </a:extLst>
          </p:cNvPr>
          <p:cNvSpPr txBox="1"/>
          <p:nvPr/>
        </p:nvSpPr>
        <p:spPr>
          <a:xfrm>
            <a:off x="174170" y="5502425"/>
            <a:ext cx="4790321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Forest landowner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Conservation assistance</a:t>
            </a:r>
          </a:p>
        </p:txBody>
      </p:sp>
    </p:spTree>
    <p:extLst>
      <p:ext uri="{BB962C8B-B14F-4D97-AF65-F5344CB8AC3E}">
        <p14:creationId xmlns:p14="http://schemas.microsoft.com/office/powerpoint/2010/main" val="406597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0" y="9173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Skills Needed to Build a Hub</a:t>
            </a:r>
          </a:p>
        </p:txBody>
      </p:sp>
      <p:pic>
        <p:nvPicPr>
          <p:cNvPr id="6" name="Picture 5" descr="A table of hazard&#10;&#10;Description automatically generated">
            <a:extLst>
              <a:ext uri="{FF2B5EF4-FFF2-40B4-BE49-F238E27FC236}">
                <a16:creationId xmlns:a16="http://schemas.microsoft.com/office/drawing/2014/main" id="{F7804B35-2726-B662-7C28-67FE7F7EC6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36" y="1326736"/>
            <a:ext cx="5111854" cy="1450989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7C7AF8-DDC3-726E-91F2-6E7CED3DDBF2}"/>
              </a:ext>
            </a:extLst>
          </p:cNvPr>
          <p:cNvSpPr txBox="1"/>
          <p:nvPr/>
        </p:nvSpPr>
        <p:spPr>
          <a:xfrm>
            <a:off x="887974" y="2864521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Compiling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CEECF-472C-C60A-BEF6-87B4172B408F}"/>
              </a:ext>
            </a:extLst>
          </p:cNvPr>
          <p:cNvSpPr txBox="1"/>
          <p:nvPr/>
        </p:nvSpPr>
        <p:spPr>
          <a:xfrm>
            <a:off x="7096400" y="6124227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Website design</a:t>
            </a:r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6A1F114D-2433-4727-F040-67BAC2A0C2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461" y="3347345"/>
            <a:ext cx="5111854" cy="266565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B91730F-2445-2291-B2AE-9158988FA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5" y="3451277"/>
            <a:ext cx="5173740" cy="252331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BA0D34-C7BC-CFF0-E76F-50BB38746B0C}"/>
              </a:ext>
            </a:extLst>
          </p:cNvPr>
          <p:cNvSpPr txBox="1"/>
          <p:nvPr/>
        </p:nvSpPr>
        <p:spPr>
          <a:xfrm>
            <a:off x="912566" y="6090837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Altering </a:t>
            </a:r>
            <a:r>
              <a:rPr lang="en-US" b="1" dirty="0"/>
              <a:t>preexisting</a:t>
            </a:r>
            <a:r>
              <a:rPr lang="en-US" dirty="0"/>
              <a:t> HTML code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BF7148-0608-2620-88AB-F9ADAA8D82BD}"/>
              </a:ext>
            </a:extLst>
          </p:cNvPr>
          <p:cNvSpPr txBox="1"/>
          <p:nvPr/>
        </p:nvSpPr>
        <p:spPr>
          <a:xfrm>
            <a:off x="7760436" y="1729064"/>
            <a:ext cx="2885904" cy="646331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DA8AC"/>
                </a:solidFill>
              </a:rPr>
              <a:t>Patience</a:t>
            </a:r>
            <a:r>
              <a:rPr lang="en-US" sz="3600" dirty="0">
                <a:solidFill>
                  <a:srgbClr val="3DA8A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00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8814215" y="28459"/>
            <a:ext cx="851531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large area&#10;&#10;Description automatically generated">
            <a:extLst>
              <a:ext uri="{FF2B5EF4-FFF2-40B4-BE49-F238E27FC236}">
                <a16:creationId xmlns:a16="http://schemas.microsoft.com/office/drawing/2014/main" id="{5649A619-862C-B4FB-4195-C6FAE54B2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79" y="884417"/>
            <a:ext cx="6702687" cy="4146069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E293F-031F-20A7-2476-83C3A456F531}"/>
              </a:ext>
            </a:extLst>
          </p:cNvPr>
          <p:cNvSpPr txBox="1"/>
          <p:nvPr/>
        </p:nvSpPr>
        <p:spPr>
          <a:xfrm>
            <a:off x="1452133" y="5175703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Poudre Canyon study 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C0CCE-C66B-DA8B-D183-44F32343AF4F}"/>
              </a:ext>
            </a:extLst>
          </p:cNvPr>
          <p:cNvSpPr txBox="1"/>
          <p:nvPr/>
        </p:nvSpPr>
        <p:spPr>
          <a:xfrm>
            <a:off x="7283135" y="1740002"/>
            <a:ext cx="4525395" cy="1477328"/>
          </a:xfrm>
          <a:prstGeom prst="rect">
            <a:avLst/>
          </a:prstGeom>
          <a:noFill/>
          <a:ln w="508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Open-Source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 data/weather explorer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Precipitation, streamflow, water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depth,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yellow sign on a tree stump&#10;&#10;Description automatically generated">
            <a:extLst>
              <a:ext uri="{FF2B5EF4-FFF2-40B4-BE49-F238E27FC236}">
                <a16:creationId xmlns:a16="http://schemas.microsoft.com/office/drawing/2014/main" id="{09498C7B-5262-50C4-89AD-43FF707FF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234" y="3000008"/>
            <a:ext cx="5489466" cy="3131574"/>
          </a:xfrm>
          <a:prstGeom prst="rect">
            <a:avLst/>
          </a:prstGeom>
          <a:ln w="508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022FC-4105-4B8C-E9F3-F8FF18368CCE}"/>
              </a:ext>
            </a:extLst>
          </p:cNvPr>
          <p:cNvSpPr txBox="1"/>
          <p:nvPr/>
        </p:nvSpPr>
        <p:spPr>
          <a:xfrm>
            <a:off x="6947978" y="6215399"/>
            <a:ext cx="421397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Poudre Portal</a:t>
            </a:r>
          </a:p>
        </p:txBody>
      </p:sp>
    </p:spTree>
    <p:extLst>
      <p:ext uri="{BB962C8B-B14F-4D97-AF65-F5344CB8AC3E}">
        <p14:creationId xmlns:p14="http://schemas.microsoft.com/office/powerpoint/2010/main" val="384479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9669446" y="28459"/>
            <a:ext cx="1669114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73601-74B4-D514-77F8-88EF231EA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6" y="713950"/>
            <a:ext cx="7038074" cy="403401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llage of a landscape&#10;&#10;Description automatically generated">
            <a:extLst>
              <a:ext uri="{FF2B5EF4-FFF2-40B4-BE49-F238E27FC236}">
                <a16:creationId xmlns:a16="http://schemas.microsoft.com/office/drawing/2014/main" id="{84899AD2-73B8-84D2-D182-00F56C9083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949" y="3355795"/>
            <a:ext cx="4579224" cy="180081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CDD3B43-E444-9BDA-63C3-68C2870EF0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446" y="713949"/>
            <a:ext cx="4580083" cy="2020171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712743-335B-6D47-487E-DB12E65237E6}"/>
              </a:ext>
            </a:extLst>
          </p:cNvPr>
          <p:cNvSpPr txBox="1"/>
          <p:nvPr/>
        </p:nvSpPr>
        <p:spPr>
          <a:xfrm>
            <a:off x="986994" y="4796853"/>
            <a:ext cx="543845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Residents’ perspectives on the Cameron Peak Fire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F6170-EA66-116F-9096-4BB160D67B9F}"/>
              </a:ext>
            </a:extLst>
          </p:cNvPr>
          <p:cNvSpPr txBox="1"/>
          <p:nvPr/>
        </p:nvSpPr>
        <p:spPr>
          <a:xfrm>
            <a:off x="7412446" y="2782669"/>
            <a:ext cx="4388343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 Water Conservation Board data portal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C9240-4ACF-FB01-1A20-4FD349CC8DD2}"/>
              </a:ext>
            </a:extLst>
          </p:cNvPr>
          <p:cNvSpPr txBox="1"/>
          <p:nvPr/>
        </p:nvSpPr>
        <p:spPr>
          <a:xfrm>
            <a:off x="7475274" y="5206233"/>
            <a:ext cx="4388343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Landscape Explorer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BCF845-1C71-E450-181F-345837325BF4}"/>
              </a:ext>
            </a:extLst>
          </p:cNvPr>
          <p:cNvSpPr txBox="1"/>
          <p:nvPr/>
        </p:nvSpPr>
        <p:spPr>
          <a:xfrm>
            <a:off x="328383" y="5417015"/>
            <a:ext cx="6818507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Official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Cameron Peak Fire Risk Assessment (Stantec Consulting Inc.)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Burned Area Emergency Response Summary (US Forest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Confronting the Wildfire Crisis (US Forest Service)</a:t>
            </a:r>
          </a:p>
        </p:txBody>
      </p:sp>
    </p:spTree>
    <p:extLst>
      <p:ext uri="{BB962C8B-B14F-4D97-AF65-F5344CB8AC3E}">
        <p14:creationId xmlns:p14="http://schemas.microsoft.com/office/powerpoint/2010/main" val="374385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1A73-259A-56B3-58CD-2486D40A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3"/>
          <a:stretch/>
        </p:blipFill>
        <p:spPr>
          <a:xfrm>
            <a:off x="0" y="0"/>
            <a:ext cx="12192000" cy="514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3D2AB-D45D-351D-3A6E-2AE5F998064D}"/>
              </a:ext>
            </a:extLst>
          </p:cNvPr>
          <p:cNvSpPr/>
          <p:nvPr/>
        </p:nvSpPr>
        <p:spPr>
          <a:xfrm>
            <a:off x="11343939" y="28459"/>
            <a:ext cx="817580" cy="450256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6E50EA0A-AAF0-7CE7-CCA5-7F46688E18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71" y="940634"/>
            <a:ext cx="3610566" cy="3429000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762052C2-2BF1-3870-D650-1336D1E68D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717" y="1720122"/>
            <a:ext cx="3610566" cy="3389378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26F371A9-4482-DBA9-213F-94047D147B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163" y="2419973"/>
            <a:ext cx="3610566" cy="3170734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F0E1D3-341F-A31A-278C-11319D54BF77}"/>
              </a:ext>
            </a:extLst>
          </p:cNvPr>
          <p:cNvSpPr txBox="1"/>
          <p:nvPr/>
        </p:nvSpPr>
        <p:spPr>
          <a:xfrm>
            <a:off x="346867" y="5981553"/>
            <a:ext cx="1164816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Phone numbers, emails, and websites for sixteen different agencies, companies, and specialists. </a:t>
            </a:r>
          </a:p>
        </p:txBody>
      </p:sp>
    </p:spTree>
    <p:extLst>
      <p:ext uri="{BB962C8B-B14F-4D97-AF65-F5344CB8AC3E}">
        <p14:creationId xmlns:p14="http://schemas.microsoft.com/office/powerpoint/2010/main" val="2620384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C6ABF81E-10D9-71E6-7190-32A6890A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00" y="211659"/>
            <a:ext cx="10919554" cy="10299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D89526"/>
                </a:solidFill>
              </a:rPr>
              <a:t>Poudre Hub as a Model for Other Communities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466CD-3B00-A957-176D-4184D2E49B4E}"/>
              </a:ext>
            </a:extLst>
          </p:cNvPr>
          <p:cNvSpPr txBox="1"/>
          <p:nvPr/>
        </p:nvSpPr>
        <p:spPr>
          <a:xfrm>
            <a:off x="428000" y="1479582"/>
            <a:ext cx="5756590" cy="391703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Transferrable to Other Places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Home Page – Quick Links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Current Conditions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Reducing Risk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Wildfire Recovery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Citizen Science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Funding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33742-75E1-DB69-F17A-96C52632D526}"/>
              </a:ext>
            </a:extLst>
          </p:cNvPr>
          <p:cNvSpPr txBox="1"/>
          <p:nvPr/>
        </p:nvSpPr>
        <p:spPr>
          <a:xfrm>
            <a:off x="5887777" y="1461384"/>
            <a:ext cx="5756590" cy="50250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Specific to Poudre Canyon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Home Page – Custom Maps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Community Resources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Research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Contacts</a:t>
            </a:r>
          </a:p>
          <a:p>
            <a:pPr algn="ctr">
              <a:lnSpc>
                <a:spcPct val="150000"/>
              </a:lnSpc>
            </a:pP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2400" i="1" dirty="0"/>
              <a:t>All these pages are easily adaptable to new communities – just keep the structure and switch a few resources!</a:t>
            </a:r>
          </a:p>
        </p:txBody>
      </p:sp>
    </p:spTree>
    <p:extLst>
      <p:ext uri="{BB962C8B-B14F-4D97-AF65-F5344CB8AC3E}">
        <p14:creationId xmlns:p14="http://schemas.microsoft.com/office/powerpoint/2010/main" val="4758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C6ABF81E-10D9-71E6-7190-32A6890A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00" y="211659"/>
            <a:ext cx="10919554" cy="10299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D89526"/>
                </a:solidFill>
              </a:rPr>
              <a:t>Thank You!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6059801-D411-D480-7745-E9023CB399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294" y="1821744"/>
            <a:ext cx="3660827" cy="3660827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8A04F-046F-1F4B-9609-0B9E30C3DB71}"/>
              </a:ext>
            </a:extLst>
          </p:cNvPr>
          <p:cNvSpPr txBox="1"/>
          <p:nvPr/>
        </p:nvSpPr>
        <p:spPr>
          <a:xfrm>
            <a:off x="877704" y="2346450"/>
            <a:ext cx="5756590" cy="225504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To visit the Upper Poudre Canyon Post-Fire Community Hub, scan this QR code </a:t>
            </a:r>
            <a:r>
              <a:rPr lang="en-US" sz="2400" dirty="0">
                <a:sym typeface="Wingdings" pitchFamily="2" charset="2"/>
              </a:rPr>
              <a:t></a:t>
            </a:r>
          </a:p>
          <a:p>
            <a:pPr algn="ctr">
              <a:lnSpc>
                <a:spcPct val="150000"/>
              </a:lnSpc>
            </a:pPr>
            <a:endParaRPr lang="en-US" sz="2400" dirty="0"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ym typeface="Wingdings" pitchFamily="2" charset="2"/>
              </a:rPr>
              <a:t>Or visit </a:t>
            </a:r>
            <a:r>
              <a:rPr lang="en-US" sz="2400" dirty="0" err="1">
                <a:sym typeface="Wingdings" pitchFamily="2" charset="2"/>
              </a:rPr>
              <a:t>www.poudrecommunityhub.com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903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547920" y="1355824"/>
            <a:ext cx="2173509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Home Page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32902"/>
            <a:ext cx="6770885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The Poudre Hub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77C52-407A-FBE3-0F39-6BB19692A189}"/>
              </a:ext>
            </a:extLst>
          </p:cNvPr>
          <p:cNvSpPr txBox="1"/>
          <p:nvPr/>
        </p:nvSpPr>
        <p:spPr>
          <a:xfrm>
            <a:off x="547920" y="1903121"/>
            <a:ext cx="2492818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Quick links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10F16-3166-C48E-EDB2-A11B9498A215}"/>
              </a:ext>
            </a:extLst>
          </p:cNvPr>
          <p:cNvSpPr txBox="1"/>
          <p:nvPr/>
        </p:nvSpPr>
        <p:spPr>
          <a:xfrm>
            <a:off x="4140206" y="1355824"/>
            <a:ext cx="2957280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94794-12C7-684C-C0F4-B9A043F819E9}"/>
              </a:ext>
            </a:extLst>
          </p:cNvPr>
          <p:cNvSpPr txBox="1"/>
          <p:nvPr/>
        </p:nvSpPr>
        <p:spPr>
          <a:xfrm>
            <a:off x="4140206" y="1903121"/>
            <a:ext cx="2957280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Fire/weather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alerts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E3CB3-288B-0E85-F79C-986B47371651}"/>
              </a:ext>
            </a:extLst>
          </p:cNvPr>
          <p:cNvSpPr txBox="1"/>
          <p:nvPr/>
        </p:nvSpPr>
        <p:spPr>
          <a:xfrm>
            <a:off x="8516263" y="1355824"/>
            <a:ext cx="2547257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Reducing Risk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ACFD69-B402-784D-67EC-08860FCF703E}"/>
              </a:ext>
            </a:extLst>
          </p:cNvPr>
          <p:cNvSpPr txBox="1"/>
          <p:nvPr/>
        </p:nvSpPr>
        <p:spPr>
          <a:xfrm>
            <a:off x="8516263" y="1903121"/>
            <a:ext cx="3327394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Wildfire/flooding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alerts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65E633-E75E-09BE-A7AE-6D5DF73E81BD}"/>
              </a:ext>
            </a:extLst>
          </p:cNvPr>
          <p:cNvCxnSpPr>
            <a:cxnSpLocks/>
          </p:cNvCxnSpPr>
          <p:nvPr/>
        </p:nvCxnSpPr>
        <p:spPr>
          <a:xfrm>
            <a:off x="2997196" y="1567543"/>
            <a:ext cx="820062" cy="0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383CEC-37C1-60FC-661E-BC0F371B9962}"/>
              </a:ext>
            </a:extLst>
          </p:cNvPr>
          <p:cNvCxnSpPr>
            <a:cxnSpLocks/>
          </p:cNvCxnSpPr>
          <p:nvPr/>
        </p:nvCxnSpPr>
        <p:spPr>
          <a:xfrm>
            <a:off x="7373254" y="1567543"/>
            <a:ext cx="820062" cy="0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7BC3A9-D73A-2A5D-0576-B5993692669E}"/>
              </a:ext>
            </a:extLst>
          </p:cNvPr>
          <p:cNvCxnSpPr>
            <a:cxnSpLocks/>
          </p:cNvCxnSpPr>
          <p:nvPr/>
        </p:nvCxnSpPr>
        <p:spPr>
          <a:xfrm>
            <a:off x="10196283" y="2549452"/>
            <a:ext cx="0" cy="534832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047F5BD-207D-423E-8535-1313C467F82D}"/>
              </a:ext>
            </a:extLst>
          </p:cNvPr>
          <p:cNvSpPr txBox="1"/>
          <p:nvPr/>
        </p:nvSpPr>
        <p:spPr>
          <a:xfrm>
            <a:off x="9144000" y="3309019"/>
            <a:ext cx="2598057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Wildfire Recovery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40A5C9-91E6-2813-4ECB-C9FCA532E77E}"/>
              </a:ext>
            </a:extLst>
          </p:cNvPr>
          <p:cNvSpPr txBox="1"/>
          <p:nvPr/>
        </p:nvSpPr>
        <p:spPr>
          <a:xfrm>
            <a:off x="9144000" y="3858110"/>
            <a:ext cx="3156841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Recovery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Flooding and debris flows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EF5A73-C954-FF09-C2E4-1367A2FF8936}"/>
              </a:ext>
            </a:extLst>
          </p:cNvPr>
          <p:cNvSpPr txBox="1"/>
          <p:nvPr/>
        </p:nvSpPr>
        <p:spPr>
          <a:xfrm>
            <a:off x="5304967" y="3306456"/>
            <a:ext cx="3331028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Community Resources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731591-AF9E-B8C4-462B-F6FC2C547378}"/>
              </a:ext>
            </a:extLst>
          </p:cNvPr>
          <p:cNvSpPr txBox="1"/>
          <p:nvPr/>
        </p:nvSpPr>
        <p:spPr>
          <a:xfrm>
            <a:off x="5304967" y="3858110"/>
            <a:ext cx="315684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organizations and support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D08300-44DC-0E43-3EBD-6F3037450D05}"/>
              </a:ext>
            </a:extLst>
          </p:cNvPr>
          <p:cNvSpPr txBox="1"/>
          <p:nvPr/>
        </p:nvSpPr>
        <p:spPr>
          <a:xfrm>
            <a:off x="2434770" y="3321294"/>
            <a:ext cx="2311399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Citizen Science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A3FF44-67B3-9A75-1FE9-BD996E3E6A8E}"/>
              </a:ext>
            </a:extLst>
          </p:cNvPr>
          <p:cNvSpPr txBox="1"/>
          <p:nvPr/>
        </p:nvSpPr>
        <p:spPr>
          <a:xfrm>
            <a:off x="2481949" y="3874345"/>
            <a:ext cx="2311400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collection opportunities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A90BA0-6868-C6D5-9A4B-605948B10CC7}"/>
              </a:ext>
            </a:extLst>
          </p:cNvPr>
          <p:cNvSpPr txBox="1"/>
          <p:nvPr/>
        </p:nvSpPr>
        <p:spPr>
          <a:xfrm>
            <a:off x="364672" y="3323384"/>
            <a:ext cx="1429657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Funding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8B0DA6-2B17-57C1-0F65-364DA4055D08}"/>
              </a:ext>
            </a:extLst>
          </p:cNvPr>
          <p:cNvSpPr txBox="1"/>
          <p:nvPr/>
        </p:nvSpPr>
        <p:spPr>
          <a:xfrm>
            <a:off x="137886" y="3908470"/>
            <a:ext cx="2151743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grants and tax credits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3C36499-8D70-8CA7-908F-63522F612F1D}"/>
              </a:ext>
            </a:extLst>
          </p:cNvPr>
          <p:cNvCxnSpPr>
            <a:cxnSpLocks/>
          </p:cNvCxnSpPr>
          <p:nvPr/>
        </p:nvCxnSpPr>
        <p:spPr>
          <a:xfrm flipH="1">
            <a:off x="8679542" y="3552126"/>
            <a:ext cx="406402" cy="0"/>
          </a:xfrm>
          <a:prstGeom prst="straightConnector1">
            <a:avLst/>
          </a:prstGeom>
          <a:ln w="635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D3200D-314D-BCC9-7EFF-F0EDE30CDC83}"/>
              </a:ext>
            </a:extLst>
          </p:cNvPr>
          <p:cNvCxnSpPr>
            <a:cxnSpLocks/>
          </p:cNvCxnSpPr>
          <p:nvPr/>
        </p:nvCxnSpPr>
        <p:spPr>
          <a:xfrm flipH="1">
            <a:off x="4836891" y="3552126"/>
            <a:ext cx="380993" cy="0"/>
          </a:xfrm>
          <a:prstGeom prst="straightConnector1">
            <a:avLst/>
          </a:prstGeom>
          <a:ln w="635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D14C6C-3D5B-B4A5-040E-3D5E8ADC7937}"/>
              </a:ext>
            </a:extLst>
          </p:cNvPr>
          <p:cNvCxnSpPr>
            <a:cxnSpLocks/>
          </p:cNvCxnSpPr>
          <p:nvPr/>
        </p:nvCxnSpPr>
        <p:spPr>
          <a:xfrm flipH="1">
            <a:off x="1879608" y="3552126"/>
            <a:ext cx="380993" cy="0"/>
          </a:xfrm>
          <a:prstGeom prst="straightConnector1">
            <a:avLst/>
          </a:prstGeom>
          <a:ln w="635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9195AE5-BF5E-CC48-06C2-294A717F1E01}"/>
              </a:ext>
            </a:extLst>
          </p:cNvPr>
          <p:cNvSpPr txBox="1"/>
          <p:nvPr/>
        </p:nvSpPr>
        <p:spPr>
          <a:xfrm>
            <a:off x="522503" y="5336060"/>
            <a:ext cx="1897753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Research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688835-727C-F435-40D2-F8D2A2A0E60F}"/>
              </a:ext>
            </a:extLst>
          </p:cNvPr>
          <p:cNvSpPr txBox="1"/>
          <p:nvPr/>
        </p:nvSpPr>
        <p:spPr>
          <a:xfrm>
            <a:off x="569682" y="5889111"/>
            <a:ext cx="2492818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Post-fire study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Open-source data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459A7E7-06CF-75A3-A272-B95C95934C6D}"/>
              </a:ext>
            </a:extLst>
          </p:cNvPr>
          <p:cNvCxnSpPr>
            <a:cxnSpLocks/>
          </p:cNvCxnSpPr>
          <p:nvPr/>
        </p:nvCxnSpPr>
        <p:spPr>
          <a:xfrm>
            <a:off x="1161140" y="4549704"/>
            <a:ext cx="0" cy="660925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9138E20-F841-297C-824F-AE082EECAEF7}"/>
              </a:ext>
            </a:extLst>
          </p:cNvPr>
          <p:cNvSpPr txBox="1"/>
          <p:nvPr/>
        </p:nvSpPr>
        <p:spPr>
          <a:xfrm>
            <a:off x="3817254" y="5362580"/>
            <a:ext cx="3331028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Additional Resources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3CBFE8-0562-D3FC-0370-4E1F4C9A5586}"/>
              </a:ext>
            </a:extLst>
          </p:cNvPr>
          <p:cNvSpPr txBox="1"/>
          <p:nvPr/>
        </p:nvSpPr>
        <p:spPr>
          <a:xfrm>
            <a:off x="3864432" y="5915631"/>
            <a:ext cx="2652481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Film and other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Official documents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C7374BE-FD3A-7B10-6E3C-B2D33F55F973}"/>
              </a:ext>
            </a:extLst>
          </p:cNvPr>
          <p:cNvCxnSpPr>
            <a:cxnSpLocks/>
          </p:cNvCxnSpPr>
          <p:nvPr/>
        </p:nvCxnSpPr>
        <p:spPr>
          <a:xfrm>
            <a:off x="2572653" y="5602512"/>
            <a:ext cx="1113975" cy="0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39868B8-46B2-3EA1-B304-BA9F18EDE9EE}"/>
              </a:ext>
            </a:extLst>
          </p:cNvPr>
          <p:cNvSpPr txBox="1"/>
          <p:nvPr/>
        </p:nvSpPr>
        <p:spPr>
          <a:xfrm>
            <a:off x="8195123" y="5362580"/>
            <a:ext cx="1897753" cy="461665"/>
          </a:xfrm>
          <a:prstGeom prst="rect">
            <a:avLst/>
          </a:prstGeom>
          <a:noFill/>
          <a:ln w="25400">
            <a:solidFill>
              <a:srgbClr val="D8952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Contacts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516C13-E08D-9BCF-74D9-407F387E36F0}"/>
              </a:ext>
            </a:extLst>
          </p:cNvPr>
          <p:cNvSpPr txBox="1"/>
          <p:nvPr/>
        </p:nvSpPr>
        <p:spPr>
          <a:xfrm>
            <a:off x="8291290" y="5915631"/>
            <a:ext cx="3331028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Phone, email, and websites for important agencies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4108BD9-D5ED-1D90-E694-46121FB7A8DD}"/>
              </a:ext>
            </a:extLst>
          </p:cNvPr>
          <p:cNvCxnSpPr>
            <a:cxnSpLocks/>
          </p:cNvCxnSpPr>
          <p:nvPr/>
        </p:nvCxnSpPr>
        <p:spPr>
          <a:xfrm>
            <a:off x="7318805" y="5593412"/>
            <a:ext cx="722110" cy="9100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8" grpId="0" animBg="1"/>
      <p:bldP spid="19" grpId="0"/>
      <p:bldP spid="21" grpId="0" animBg="1"/>
      <p:bldP spid="24" grpId="0"/>
      <p:bldP spid="31" grpId="0" animBg="1"/>
      <p:bldP spid="32" grpId="0"/>
      <p:bldP spid="35" grpId="0" animBg="1"/>
      <p:bldP spid="36" grpId="0"/>
      <p:bldP spid="37" grpId="0" animBg="1"/>
      <p:bldP spid="38" grpId="0"/>
      <p:bldP spid="39" grpId="0" animBg="1"/>
      <p:bldP spid="41" grpId="0"/>
      <p:bldP spid="48" grpId="0" animBg="1"/>
      <p:bldP spid="49" grpId="0"/>
      <p:bldP spid="51" grpId="0" animBg="1"/>
      <p:bldP spid="52" grpId="0"/>
      <p:bldP spid="56" grpId="0" animBg="1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3207660" y="1606321"/>
            <a:ext cx="5138050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StoryMap</a:t>
            </a:r>
            <a:r>
              <a:rPr lang="en-US" dirty="0"/>
              <a:t>: Explore photos and videos of the fire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Home Page</a:t>
            </a:r>
          </a:p>
        </p:txBody>
      </p:sp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50193F3C-97D4-5887-A0BB-A44428F1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1190169"/>
            <a:ext cx="2620257" cy="1741715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B948-F6EC-FBCA-4AE3-4A97B1E9B46C}"/>
              </a:ext>
            </a:extLst>
          </p:cNvPr>
          <p:cNvSpPr txBox="1"/>
          <p:nvPr/>
        </p:nvSpPr>
        <p:spPr>
          <a:xfrm>
            <a:off x="3847943" y="4187847"/>
            <a:ext cx="2741544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3. Building damage map</a:t>
            </a:r>
          </a:p>
        </p:txBody>
      </p:sp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46C0621A-6EFF-6858-14DB-8A4E6674E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3501656"/>
            <a:ext cx="3256480" cy="174171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6170EDE-4D97-960F-1C37-2EE0F42A7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3" y="4369041"/>
            <a:ext cx="2291145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C8648-C4ED-825F-79F6-44454E20F79F}"/>
              </a:ext>
            </a:extLst>
          </p:cNvPr>
          <p:cNvSpPr txBox="1"/>
          <p:nvPr/>
        </p:nvSpPr>
        <p:spPr>
          <a:xfrm>
            <a:off x="4888613" y="5446810"/>
            <a:ext cx="2310470" cy="646331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 Hub structure and               quick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D46D6-D883-4EA2-F108-403A8C949402}"/>
              </a:ext>
            </a:extLst>
          </p:cNvPr>
          <p:cNvSpPr txBox="1"/>
          <p:nvPr/>
        </p:nvSpPr>
        <p:spPr>
          <a:xfrm>
            <a:off x="4699213" y="2897084"/>
            <a:ext cx="4096441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Cameron Peak Fire Interactive Map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1AA7985C-F46B-B1ED-B010-578CB2DF2E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00" y="4369041"/>
            <a:ext cx="2470903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E682E2-915F-0D52-8001-6A49FE9F9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23" y="2061026"/>
            <a:ext cx="2979345" cy="20097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B0039D-CEE4-937C-5444-B9538CB87042}"/>
              </a:ext>
            </a:extLst>
          </p:cNvPr>
          <p:cNvCxnSpPr>
            <a:cxnSpLocks/>
          </p:cNvCxnSpPr>
          <p:nvPr/>
        </p:nvCxnSpPr>
        <p:spPr>
          <a:xfrm>
            <a:off x="5544457" y="2104568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CE502-7534-AA87-C17A-7EA767F138AE}"/>
              </a:ext>
            </a:extLst>
          </p:cNvPr>
          <p:cNvCxnSpPr>
            <a:cxnSpLocks/>
          </p:cNvCxnSpPr>
          <p:nvPr/>
        </p:nvCxnSpPr>
        <p:spPr>
          <a:xfrm>
            <a:off x="5544457" y="3403102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4A9DA-3926-AA8F-4FF4-F4835193F9E5}"/>
              </a:ext>
            </a:extLst>
          </p:cNvPr>
          <p:cNvCxnSpPr>
            <a:cxnSpLocks/>
          </p:cNvCxnSpPr>
          <p:nvPr/>
        </p:nvCxnSpPr>
        <p:spPr>
          <a:xfrm>
            <a:off x="5566228" y="4662796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3207660" y="1606321"/>
            <a:ext cx="5138050" cy="369332"/>
          </a:xfrm>
          <a:prstGeom prst="rect">
            <a:avLst/>
          </a:prstGeom>
          <a:noFill/>
          <a:ln w="50800">
            <a:solidFill>
              <a:srgbClr val="3DA8A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StoryMap</a:t>
            </a:r>
            <a:r>
              <a:rPr lang="en-US" dirty="0"/>
              <a:t>: Explore photos and videos of the fire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Home Page</a:t>
            </a:r>
          </a:p>
        </p:txBody>
      </p:sp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50193F3C-97D4-5887-A0BB-A44428F1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1190169"/>
            <a:ext cx="2620257" cy="1741715"/>
          </a:xfrm>
          <a:ln w="50800">
            <a:solidFill>
              <a:srgbClr val="3DA8AC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B948-F6EC-FBCA-4AE3-4A97B1E9B46C}"/>
              </a:ext>
            </a:extLst>
          </p:cNvPr>
          <p:cNvSpPr txBox="1"/>
          <p:nvPr/>
        </p:nvSpPr>
        <p:spPr>
          <a:xfrm>
            <a:off x="3847943" y="4187847"/>
            <a:ext cx="2741544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3. Building damage map</a:t>
            </a:r>
          </a:p>
        </p:txBody>
      </p:sp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46C0621A-6EFF-6858-14DB-8A4E6674E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3501656"/>
            <a:ext cx="3256480" cy="174171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6170EDE-4D97-960F-1C37-2EE0F42A7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3" y="4369041"/>
            <a:ext cx="2291145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C8648-C4ED-825F-79F6-44454E20F79F}"/>
              </a:ext>
            </a:extLst>
          </p:cNvPr>
          <p:cNvSpPr txBox="1"/>
          <p:nvPr/>
        </p:nvSpPr>
        <p:spPr>
          <a:xfrm>
            <a:off x="4888613" y="5446810"/>
            <a:ext cx="2310470" cy="646331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 Hub structure and               quick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D46D6-D883-4EA2-F108-403A8C949402}"/>
              </a:ext>
            </a:extLst>
          </p:cNvPr>
          <p:cNvSpPr txBox="1"/>
          <p:nvPr/>
        </p:nvSpPr>
        <p:spPr>
          <a:xfrm>
            <a:off x="4699213" y="2897084"/>
            <a:ext cx="4096441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Cameron Peak Fire Interactive Map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1AA7985C-F46B-B1ED-B010-578CB2DF2E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00" y="4369041"/>
            <a:ext cx="2470903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E682E2-915F-0D52-8001-6A49FE9F9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23" y="2061026"/>
            <a:ext cx="2979345" cy="200973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B0039D-CEE4-937C-5444-B9538CB87042}"/>
              </a:ext>
            </a:extLst>
          </p:cNvPr>
          <p:cNvCxnSpPr>
            <a:cxnSpLocks/>
          </p:cNvCxnSpPr>
          <p:nvPr/>
        </p:nvCxnSpPr>
        <p:spPr>
          <a:xfrm>
            <a:off x="5544457" y="2104568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CE502-7534-AA87-C17A-7EA767F138AE}"/>
              </a:ext>
            </a:extLst>
          </p:cNvPr>
          <p:cNvCxnSpPr>
            <a:cxnSpLocks/>
          </p:cNvCxnSpPr>
          <p:nvPr/>
        </p:nvCxnSpPr>
        <p:spPr>
          <a:xfrm>
            <a:off x="5544457" y="3403102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4A9DA-3926-AA8F-4FF4-F4835193F9E5}"/>
              </a:ext>
            </a:extLst>
          </p:cNvPr>
          <p:cNvCxnSpPr>
            <a:cxnSpLocks/>
          </p:cNvCxnSpPr>
          <p:nvPr/>
        </p:nvCxnSpPr>
        <p:spPr>
          <a:xfrm>
            <a:off x="5566228" y="4662796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9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A0AD9FF1-7A00-1787-DE55-72FEFA51A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686" y="194969"/>
            <a:ext cx="9730628" cy="6468062"/>
          </a:xfrm>
          <a:ln w="127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75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416266D-1FCE-29D3-B925-FDA27E7B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604761-A706-D14B-F42A-2730BF4A6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map of a brown land with blue dots&#10;&#10;Description automatically generated">
            <a:extLst>
              <a:ext uri="{FF2B5EF4-FFF2-40B4-BE49-F238E27FC236}">
                <a16:creationId xmlns:a16="http://schemas.microsoft.com/office/drawing/2014/main" id="{25D3A349-1AC3-297E-B4E0-0AE7B0FD0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3" y="870858"/>
            <a:ext cx="11524573" cy="5306105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9F01A5-AD49-7BA9-5CE3-A7B2B74C33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585" y="563106"/>
            <a:ext cx="4399556" cy="3029202"/>
          </a:xfrm>
          <a:prstGeom prst="rect">
            <a:avLst/>
          </a:prstGeom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1F40C-8759-8379-27F0-F8F58C01ACDB}"/>
              </a:ext>
            </a:extLst>
          </p:cNvPr>
          <p:cNvSpPr/>
          <p:nvPr/>
        </p:nvSpPr>
        <p:spPr>
          <a:xfrm>
            <a:off x="333713" y="4499429"/>
            <a:ext cx="3788344" cy="783771"/>
          </a:xfrm>
          <a:prstGeom prst="rect">
            <a:avLst/>
          </a:prstGeom>
          <a:noFill/>
          <a:ln w="50800">
            <a:solidFill>
              <a:srgbClr val="3DA8AC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89BD27B-8F94-4DF8-AAA7-4B69486A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1C01-0F33-CE0F-4DDE-E154649BDB7B}"/>
              </a:ext>
            </a:extLst>
          </p:cNvPr>
          <p:cNvSpPr txBox="1"/>
          <p:nvPr/>
        </p:nvSpPr>
        <p:spPr>
          <a:xfrm>
            <a:off x="3207660" y="1606321"/>
            <a:ext cx="5138050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StoryMap</a:t>
            </a:r>
            <a:r>
              <a:rPr lang="en-US" dirty="0"/>
              <a:t>: Explore photos and videos of the fire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D72EF-B306-4F7A-637E-CC0CCCB3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20" y="16789"/>
            <a:ext cx="10515600" cy="1029951"/>
          </a:xfrm>
        </p:spPr>
        <p:txBody>
          <a:bodyPr/>
          <a:lstStyle/>
          <a:p>
            <a:r>
              <a:rPr lang="en-US" dirty="0">
                <a:solidFill>
                  <a:srgbClr val="D89526"/>
                </a:solidFill>
              </a:rPr>
              <a:t>Structure – Home Page</a:t>
            </a:r>
          </a:p>
        </p:txBody>
      </p:sp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50193F3C-97D4-5887-A0BB-A44428F16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1190169"/>
            <a:ext cx="2620257" cy="1741715"/>
          </a:xfrm>
          <a:ln w="5080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7B948-F6EC-FBCA-4AE3-4A97B1E9B46C}"/>
              </a:ext>
            </a:extLst>
          </p:cNvPr>
          <p:cNvSpPr txBox="1"/>
          <p:nvPr/>
        </p:nvSpPr>
        <p:spPr>
          <a:xfrm>
            <a:off x="3847943" y="4187847"/>
            <a:ext cx="2741544" cy="369332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3. Building damage map</a:t>
            </a:r>
          </a:p>
        </p:txBody>
      </p:sp>
      <p:pic>
        <p:nvPicPr>
          <p:cNvPr id="10" name="Picture 9" descr="A map of a forest&#10;&#10;Description automatically generated">
            <a:extLst>
              <a:ext uri="{FF2B5EF4-FFF2-40B4-BE49-F238E27FC236}">
                <a16:creationId xmlns:a16="http://schemas.microsoft.com/office/drawing/2014/main" id="{46C0621A-6EFF-6858-14DB-8A4E6674E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0" y="3501656"/>
            <a:ext cx="3256480" cy="174171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6170EDE-4D97-960F-1C37-2EE0F42A7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3" y="4369041"/>
            <a:ext cx="2291145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DC8648-C4ED-825F-79F6-44454E20F79F}"/>
              </a:ext>
            </a:extLst>
          </p:cNvPr>
          <p:cNvSpPr txBox="1"/>
          <p:nvPr/>
        </p:nvSpPr>
        <p:spPr>
          <a:xfrm>
            <a:off x="4888613" y="5446810"/>
            <a:ext cx="2310470" cy="646331"/>
          </a:xfrm>
          <a:prstGeom prst="rect">
            <a:avLst/>
          </a:prstGeom>
          <a:noFill/>
          <a:ln w="25400">
            <a:solidFill>
              <a:srgbClr val="D8952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 Hub structure and               quick links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D46D6-D883-4EA2-F108-403A8C949402}"/>
              </a:ext>
            </a:extLst>
          </p:cNvPr>
          <p:cNvSpPr txBox="1"/>
          <p:nvPr/>
        </p:nvSpPr>
        <p:spPr>
          <a:xfrm>
            <a:off x="4699213" y="2897084"/>
            <a:ext cx="4096441" cy="369332"/>
          </a:xfrm>
          <a:prstGeom prst="rect">
            <a:avLst/>
          </a:prstGeom>
          <a:noFill/>
          <a:ln w="50800">
            <a:solidFill>
              <a:srgbClr val="3DA8A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2. Cameron Peak Fire Interactive Map</a:t>
            </a:r>
          </a:p>
        </p:txBody>
      </p:sp>
      <p:pic>
        <p:nvPicPr>
          <p:cNvPr id="13" name="Picture 12" descr="A screenshot of a web page&#10;&#10;Description automatically generated">
            <a:extLst>
              <a:ext uri="{FF2B5EF4-FFF2-40B4-BE49-F238E27FC236}">
                <a16:creationId xmlns:a16="http://schemas.microsoft.com/office/drawing/2014/main" id="{1AA7985C-F46B-B1ED-B010-578CB2DF2E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500" y="4369041"/>
            <a:ext cx="2470903" cy="221913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E682E2-915F-0D52-8001-6A49FE9F9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23" y="2061026"/>
            <a:ext cx="2979345" cy="2009735"/>
          </a:xfrm>
          <a:prstGeom prst="rect">
            <a:avLst/>
          </a:prstGeom>
          <a:ln w="50800">
            <a:solidFill>
              <a:srgbClr val="3DA8AC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B0039D-CEE4-937C-5444-B9538CB87042}"/>
              </a:ext>
            </a:extLst>
          </p:cNvPr>
          <p:cNvCxnSpPr>
            <a:cxnSpLocks/>
          </p:cNvCxnSpPr>
          <p:nvPr/>
        </p:nvCxnSpPr>
        <p:spPr>
          <a:xfrm>
            <a:off x="5544457" y="2104568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9CE502-7534-AA87-C17A-7EA767F138AE}"/>
              </a:ext>
            </a:extLst>
          </p:cNvPr>
          <p:cNvCxnSpPr>
            <a:cxnSpLocks/>
          </p:cNvCxnSpPr>
          <p:nvPr/>
        </p:nvCxnSpPr>
        <p:spPr>
          <a:xfrm>
            <a:off x="5544457" y="3403102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4A9DA-3926-AA8F-4FF4-F4835193F9E5}"/>
              </a:ext>
            </a:extLst>
          </p:cNvPr>
          <p:cNvCxnSpPr>
            <a:cxnSpLocks/>
          </p:cNvCxnSpPr>
          <p:nvPr/>
        </p:nvCxnSpPr>
        <p:spPr>
          <a:xfrm>
            <a:off x="5566228" y="4662796"/>
            <a:ext cx="0" cy="667659"/>
          </a:xfrm>
          <a:prstGeom prst="straightConnector1">
            <a:avLst/>
          </a:prstGeom>
          <a:ln w="76200">
            <a:solidFill>
              <a:srgbClr val="D89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74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158657B-886F-71EC-7A4F-2A88FFCB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CF069E5-384B-FDF6-C781-390025DAF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575" y="272143"/>
            <a:ext cx="9544850" cy="6313714"/>
          </a:xfrm>
          <a:prstGeom prst="rect">
            <a:avLst/>
          </a:prstGeom>
          <a:ln w="25400">
            <a:solidFill>
              <a:srgbClr val="D89526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76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</TotalTime>
  <Words>687</Words>
  <Application>Microsoft Macintosh PowerPoint</Application>
  <PresentationFormat>Widescreen</PresentationFormat>
  <Paragraphs>152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PT Sans</vt:lpstr>
      <vt:lpstr>Wingdings</vt:lpstr>
      <vt:lpstr>Office Theme</vt:lpstr>
      <vt:lpstr>Upper Poudre Canyon Post-Fire Community Hub   Lucas Roy and Maya Daurio</vt:lpstr>
      <vt:lpstr>PowerPoint Presentation</vt:lpstr>
      <vt:lpstr>Structure – The Poudre Hub</vt:lpstr>
      <vt:lpstr>Structure – Home Page</vt:lpstr>
      <vt:lpstr>Structure – Home Page</vt:lpstr>
      <vt:lpstr>PowerPoint Presentation</vt:lpstr>
      <vt:lpstr>PowerPoint Presentation</vt:lpstr>
      <vt:lpstr>Structure – Home Page</vt:lpstr>
      <vt:lpstr>PowerPoint Presentation</vt:lpstr>
      <vt:lpstr>Structure – Home Page</vt:lpstr>
      <vt:lpstr>PowerPoint Presentation</vt:lpstr>
      <vt:lpstr>Structure – Home Page</vt:lpstr>
      <vt:lpstr>Home Page - Quick Links</vt:lpstr>
      <vt:lpstr>PowerPoint Presentation</vt:lpstr>
      <vt:lpstr>ArcGIS Hub Workflow</vt:lpstr>
      <vt:lpstr>PowerPoint Presentation</vt:lpstr>
      <vt:lpstr>PowerPoint Presentation</vt:lpstr>
      <vt:lpstr>ArcGIS Hub Media Types</vt:lpstr>
      <vt:lpstr>PowerPoint Presentation</vt:lpstr>
      <vt:lpstr>PowerPoint Presentation</vt:lpstr>
      <vt:lpstr>PowerPoint Presentation</vt:lpstr>
      <vt:lpstr>Skills Needed to Build a Hub</vt:lpstr>
      <vt:lpstr>PowerPoint Presentation</vt:lpstr>
      <vt:lpstr>PowerPoint Presentation</vt:lpstr>
      <vt:lpstr>PowerPoint Presentation</vt:lpstr>
      <vt:lpstr>Poudre Hub as a Model for Other Communities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Poudre Canyon Post-Fire Community Hub   Lucas Roy and Maya Daurio</dc:title>
  <dc:creator>Roy,Lucas</dc:creator>
  <cp:lastModifiedBy>Roy,Lucas</cp:lastModifiedBy>
  <cp:revision>1</cp:revision>
  <dcterms:created xsi:type="dcterms:W3CDTF">2024-04-12T04:19:38Z</dcterms:created>
  <dcterms:modified xsi:type="dcterms:W3CDTF">2024-04-13T05:01:08Z</dcterms:modified>
</cp:coreProperties>
</file>