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4"/>
    <p:sldMasterId id="2147483671" r:id="rId5"/>
  </p:sldMasterIdLst>
  <p:notesMasterIdLst>
    <p:notesMasterId r:id="rId51"/>
  </p:notesMasterIdLst>
  <p:sldIdLst>
    <p:sldId id="256" r:id="rId6"/>
    <p:sldId id="481" r:id="rId7"/>
    <p:sldId id="493" r:id="rId8"/>
    <p:sldId id="257" r:id="rId9"/>
    <p:sldId id="321" r:id="rId10"/>
    <p:sldId id="263" r:id="rId11"/>
    <p:sldId id="346" r:id="rId12"/>
    <p:sldId id="447" r:id="rId13"/>
    <p:sldId id="261" r:id="rId14"/>
    <p:sldId id="454" r:id="rId15"/>
    <p:sldId id="392" r:id="rId16"/>
    <p:sldId id="455" r:id="rId17"/>
    <p:sldId id="456" r:id="rId18"/>
    <p:sldId id="457" r:id="rId19"/>
    <p:sldId id="458" r:id="rId20"/>
    <p:sldId id="459" r:id="rId21"/>
    <p:sldId id="430" r:id="rId22"/>
    <p:sldId id="450" r:id="rId23"/>
    <p:sldId id="422" r:id="rId24"/>
    <p:sldId id="480" r:id="rId25"/>
    <p:sldId id="470" r:id="rId26"/>
    <p:sldId id="467" r:id="rId27"/>
    <p:sldId id="372" r:id="rId28"/>
    <p:sldId id="462" r:id="rId29"/>
    <p:sldId id="291" r:id="rId30"/>
    <p:sldId id="492" r:id="rId31"/>
    <p:sldId id="494" r:id="rId32"/>
    <p:sldId id="500" r:id="rId33"/>
    <p:sldId id="502" r:id="rId34"/>
    <p:sldId id="495" r:id="rId35"/>
    <p:sldId id="498" r:id="rId36"/>
    <p:sldId id="496" r:id="rId37"/>
    <p:sldId id="497" r:id="rId38"/>
    <p:sldId id="505" r:id="rId39"/>
    <p:sldId id="499" r:id="rId40"/>
    <p:sldId id="501" r:id="rId41"/>
    <p:sldId id="506" r:id="rId42"/>
    <p:sldId id="503" r:id="rId43"/>
    <p:sldId id="284" r:id="rId44"/>
    <p:sldId id="504" r:id="rId45"/>
    <p:sldId id="507" r:id="rId46"/>
    <p:sldId id="285" r:id="rId47"/>
    <p:sldId id="479" r:id="rId48"/>
    <p:sldId id="460" r:id="rId49"/>
    <p:sldId id="491" r:id="rId50"/>
  </p:sldIdLst>
  <p:sldSz cx="9144000" cy="5143500" type="screen16x9"/>
  <p:notesSz cx="6858000" cy="9144000"/>
  <p:embeddedFontLst>
    <p:embeddedFont>
      <p:font typeface="Apple Braille" pitchFamily="2" charset="0"/>
      <p:regular r:id="rId52"/>
    </p:embeddedFont>
    <p:embeddedFont>
      <p:font typeface="Avenir Light" panose="020B0402020203020204" pitchFamily="34" charset="77"/>
      <p:regular r:id="rId53"/>
      <p:italic r:id="rId54"/>
    </p:embeddedFont>
    <p:embeddedFont>
      <p:font typeface="Helvetica Neue Light" panose="02000403000000020004" pitchFamily="2" charset="0"/>
      <p:regular r:id="rId55"/>
      <p:bold r:id="rId56"/>
      <p:italic r:id="rId57"/>
      <p:boldItalic r:id="rId58"/>
    </p:embeddedFont>
    <p:embeddedFont>
      <p:font typeface="Tahoma" panose="020B0604030504040204" pitchFamily="34" charset="0"/>
      <p:regular r:id="rId59"/>
      <p:bold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AFB6856-7549-FC0A-6567-670C7FCE8750}" name="Camryn Miller" initials="CM" userId="S::cami9464@colorado.edu::bc6cfbbe-4fc7-416c-b4dd-a3e1f5373fcf" providerId="AD"/>
  <p188:author id="{4B9D806C-EB2E-B95A-6637-2C3FAD9F131E}" name="Julie Ann Korak" initials="JK" userId="S::korak@colorado.edu::d2c0acb2-10af-4e25-9eba-ee07461eec1c" providerId="AD"/>
  <p188:author id="{8BE2D7E2-6621-EA6A-B866-795E1F4D3063}" name="Lauren Magliozzi" initials="LM" userId="S::lama2117@colorado.edu::82be66b3-850a-418c-ab0c-47f2300036c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8EC6E8"/>
    <a:srgbClr val="7BAF00"/>
    <a:srgbClr val="F28F3A"/>
    <a:srgbClr val="0076C0"/>
    <a:srgbClr val="F78782"/>
    <a:srgbClr val="E88D86"/>
    <a:srgbClr val="005493"/>
    <a:srgbClr val="CA72A7"/>
    <a:srgbClr val="05B0F0"/>
    <a:srgbClr val="6AD4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843"/>
    <p:restoredTop sz="96197"/>
  </p:normalViewPr>
  <p:slideViewPr>
    <p:cSldViewPr snapToGrid="0">
      <p:cViewPr varScale="1">
        <p:scale>
          <a:sx n="124" d="100"/>
          <a:sy n="124" d="100"/>
        </p:scale>
        <p:origin x="200" y="72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font" Target="fonts/font4.fntdata"/><Relationship Id="rId63"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2.fntdata"/><Relationship Id="rId58" Type="http://schemas.openxmlformats.org/officeDocument/2006/relationships/font" Target="fonts/font7.fntdata"/><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font" Target="fonts/font5.fntdata"/><Relationship Id="rId64"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8.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3.fntdata"/><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font" Target="fonts/font6.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1.fntdata"/><Relationship Id="rId60" Type="http://schemas.openxmlformats.org/officeDocument/2006/relationships/font" Target="fonts/font9.fntdata"/><Relationship Id="rId65"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630722-C861-4E5F-910A-A5105DA5AA83}"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07357607-2EFE-468C-90B6-EDE16E0BD248}">
      <dgm:prSet/>
      <dgm:spPr/>
      <dgm:t>
        <a:bodyPr/>
        <a:lstStyle/>
        <a:p>
          <a:r>
            <a:rPr lang="en-US" b="0" i="0" dirty="0">
              <a:latin typeface="+mj-lt"/>
            </a:rPr>
            <a:t>Project leveraged partnerships with community stakeholders including local land managers, decision makers, and watershed groups</a:t>
          </a:r>
          <a:endParaRPr lang="en-US" b="0" dirty="0">
            <a:latin typeface="+mj-lt"/>
          </a:endParaRPr>
        </a:p>
      </dgm:t>
    </dgm:pt>
    <dgm:pt modelId="{BA7A4B86-834F-4C28-B6B3-DB761CAF91EC}" type="parTrans" cxnId="{EA4A1B46-A571-416B-A079-99252FF1BD77}">
      <dgm:prSet/>
      <dgm:spPr/>
      <dgm:t>
        <a:bodyPr/>
        <a:lstStyle/>
        <a:p>
          <a:endParaRPr lang="en-US"/>
        </a:p>
      </dgm:t>
    </dgm:pt>
    <dgm:pt modelId="{BB4CDE9D-081C-467C-9F3C-E84482509DF4}" type="sibTrans" cxnId="{EA4A1B46-A571-416B-A079-99252FF1BD77}">
      <dgm:prSet/>
      <dgm:spPr/>
      <dgm:t>
        <a:bodyPr/>
        <a:lstStyle/>
        <a:p>
          <a:endParaRPr lang="en-US"/>
        </a:p>
      </dgm:t>
    </dgm:pt>
    <dgm:pt modelId="{8289A1B7-F76A-4D13-8A99-33A250688A7F}">
      <dgm:prSet/>
      <dgm:spPr/>
      <dgm:t>
        <a:bodyPr/>
        <a:lstStyle/>
        <a:p>
          <a:r>
            <a:rPr lang="en-US" b="1" i="0" dirty="0">
              <a:latin typeface="+mj-lt"/>
            </a:rPr>
            <a:t>Methods</a:t>
          </a:r>
          <a:r>
            <a:rPr lang="en-US" b="0" i="0" dirty="0">
              <a:latin typeface="+mj-lt"/>
            </a:rPr>
            <a:t>: Hosted monthly stakeholder meetings with updates and results and maintained a public data dashboard </a:t>
          </a:r>
          <a:endParaRPr lang="en-US" dirty="0">
            <a:latin typeface="+mj-lt"/>
          </a:endParaRPr>
        </a:p>
      </dgm:t>
    </dgm:pt>
    <dgm:pt modelId="{617A3DFF-7978-4C4D-86B4-EC8438017F13}" type="parTrans" cxnId="{1994D3F0-A7F5-48E2-8D94-D489FDF9CEE9}">
      <dgm:prSet/>
      <dgm:spPr/>
      <dgm:t>
        <a:bodyPr/>
        <a:lstStyle/>
        <a:p>
          <a:endParaRPr lang="en-US"/>
        </a:p>
      </dgm:t>
    </dgm:pt>
    <dgm:pt modelId="{76D8310C-529E-4D2A-B573-9C6697F03BB0}" type="sibTrans" cxnId="{1994D3F0-A7F5-48E2-8D94-D489FDF9CEE9}">
      <dgm:prSet/>
      <dgm:spPr/>
      <dgm:t>
        <a:bodyPr/>
        <a:lstStyle/>
        <a:p>
          <a:endParaRPr lang="en-US"/>
        </a:p>
      </dgm:t>
    </dgm:pt>
    <dgm:pt modelId="{54570DF3-B720-468F-AED8-3E82546E3098}">
      <dgm:prSet/>
      <dgm:spPr/>
      <dgm:t>
        <a:bodyPr/>
        <a:lstStyle/>
        <a:p>
          <a:r>
            <a:rPr lang="en-US" b="1" dirty="0">
              <a:latin typeface="+mj-lt"/>
            </a:rPr>
            <a:t>Methods: </a:t>
          </a:r>
          <a:r>
            <a:rPr lang="en-US" b="0" dirty="0">
              <a:latin typeface="+mj-lt"/>
            </a:rPr>
            <a:t>Organized</a:t>
          </a:r>
          <a:r>
            <a:rPr lang="en-US" b="1" dirty="0">
              <a:latin typeface="+mj-lt"/>
            </a:rPr>
            <a:t> </a:t>
          </a:r>
          <a:r>
            <a:rPr lang="en-US" dirty="0">
              <a:latin typeface="+mj-lt"/>
            </a:rPr>
            <a:t>community outreach events (5+ hosted) and developed an ArcGIS Story Map </a:t>
          </a:r>
        </a:p>
      </dgm:t>
    </dgm:pt>
    <dgm:pt modelId="{0851164F-5A69-458F-98D9-4309F99DB7A7}" type="parTrans" cxnId="{FB5C2269-D3EE-4BD1-9C3E-DCFC2B0FF9B3}">
      <dgm:prSet/>
      <dgm:spPr/>
      <dgm:t>
        <a:bodyPr/>
        <a:lstStyle/>
        <a:p>
          <a:endParaRPr lang="en-US"/>
        </a:p>
      </dgm:t>
    </dgm:pt>
    <dgm:pt modelId="{D81049B0-0765-4C5B-A264-AB9BA1838133}" type="sibTrans" cxnId="{FB5C2269-D3EE-4BD1-9C3E-DCFC2B0FF9B3}">
      <dgm:prSet/>
      <dgm:spPr/>
      <dgm:t>
        <a:bodyPr/>
        <a:lstStyle/>
        <a:p>
          <a:endParaRPr lang="en-US"/>
        </a:p>
      </dgm:t>
    </dgm:pt>
    <dgm:pt modelId="{64FC1A53-614B-4324-99DD-047207BB0A39}">
      <dgm:prSet/>
      <dgm:spPr/>
      <dgm:t>
        <a:bodyPr/>
        <a:lstStyle/>
        <a:p>
          <a:r>
            <a:rPr lang="en-US" b="1" dirty="0">
              <a:latin typeface="+mj-lt"/>
            </a:rPr>
            <a:t>Goals</a:t>
          </a:r>
          <a:r>
            <a:rPr lang="en-US" dirty="0">
              <a:latin typeface="+mj-lt"/>
            </a:rPr>
            <a:t>: Avoid duplication of effort, target variables &amp; locations of importance to broader community for highest impact</a:t>
          </a:r>
        </a:p>
      </dgm:t>
    </dgm:pt>
    <dgm:pt modelId="{3DD7EC15-FF05-4977-9158-63DA547AE2E0}" type="parTrans" cxnId="{AEA72E79-F5A9-4CC8-854D-4392593408AB}">
      <dgm:prSet/>
      <dgm:spPr/>
      <dgm:t>
        <a:bodyPr/>
        <a:lstStyle/>
        <a:p>
          <a:endParaRPr lang="en-US"/>
        </a:p>
      </dgm:t>
    </dgm:pt>
    <dgm:pt modelId="{EFA4A0FD-99BF-4F5B-8FE1-E50705030C50}" type="sibTrans" cxnId="{AEA72E79-F5A9-4CC8-854D-4392593408AB}">
      <dgm:prSet/>
      <dgm:spPr/>
      <dgm:t>
        <a:bodyPr/>
        <a:lstStyle/>
        <a:p>
          <a:endParaRPr lang="en-US"/>
        </a:p>
      </dgm:t>
    </dgm:pt>
    <dgm:pt modelId="{9567BB1A-3565-DD4B-9008-BAFB16E5EB98}" type="pres">
      <dgm:prSet presAssocID="{F6630722-C861-4E5F-910A-A5105DA5AA83}" presName="vert0" presStyleCnt="0">
        <dgm:presLayoutVars>
          <dgm:dir/>
          <dgm:animOne val="branch"/>
          <dgm:animLvl val="lvl"/>
        </dgm:presLayoutVars>
      </dgm:prSet>
      <dgm:spPr/>
    </dgm:pt>
    <dgm:pt modelId="{89E2FC01-F9BC-EC40-B8F2-A3D77CD73594}" type="pres">
      <dgm:prSet presAssocID="{07357607-2EFE-468C-90B6-EDE16E0BD248}" presName="thickLine" presStyleLbl="alignNode1" presStyleIdx="0" presStyleCnt="4"/>
      <dgm:spPr/>
    </dgm:pt>
    <dgm:pt modelId="{D6EB8D89-F083-994A-9B15-AB1CE27FF092}" type="pres">
      <dgm:prSet presAssocID="{07357607-2EFE-468C-90B6-EDE16E0BD248}" presName="horz1" presStyleCnt="0"/>
      <dgm:spPr/>
    </dgm:pt>
    <dgm:pt modelId="{CCBC67C6-0972-ED44-B131-3A72DBFAFCF0}" type="pres">
      <dgm:prSet presAssocID="{07357607-2EFE-468C-90B6-EDE16E0BD248}" presName="tx1" presStyleLbl="revTx" presStyleIdx="0" presStyleCnt="4"/>
      <dgm:spPr/>
    </dgm:pt>
    <dgm:pt modelId="{6B808066-74B1-DC46-8801-858F8BF59B7A}" type="pres">
      <dgm:prSet presAssocID="{07357607-2EFE-468C-90B6-EDE16E0BD248}" presName="vert1" presStyleCnt="0"/>
      <dgm:spPr/>
    </dgm:pt>
    <dgm:pt modelId="{30F8426A-7625-1846-863B-7A194E25F298}" type="pres">
      <dgm:prSet presAssocID="{64FC1A53-614B-4324-99DD-047207BB0A39}" presName="thickLine" presStyleLbl="alignNode1" presStyleIdx="1" presStyleCnt="4"/>
      <dgm:spPr/>
    </dgm:pt>
    <dgm:pt modelId="{855A6544-92AA-DB40-90C2-B4C40798DDDA}" type="pres">
      <dgm:prSet presAssocID="{64FC1A53-614B-4324-99DD-047207BB0A39}" presName="horz1" presStyleCnt="0"/>
      <dgm:spPr/>
    </dgm:pt>
    <dgm:pt modelId="{780FBD6F-9DDE-7645-8F83-AFECB036F415}" type="pres">
      <dgm:prSet presAssocID="{64FC1A53-614B-4324-99DD-047207BB0A39}" presName="tx1" presStyleLbl="revTx" presStyleIdx="1" presStyleCnt="4"/>
      <dgm:spPr/>
    </dgm:pt>
    <dgm:pt modelId="{DDD4CE26-5A71-264A-8801-93650F207903}" type="pres">
      <dgm:prSet presAssocID="{64FC1A53-614B-4324-99DD-047207BB0A39}" presName="vert1" presStyleCnt="0"/>
      <dgm:spPr/>
    </dgm:pt>
    <dgm:pt modelId="{70FD5E4B-C91C-EE4A-8B4B-A5EB4BC14FC5}" type="pres">
      <dgm:prSet presAssocID="{8289A1B7-F76A-4D13-8A99-33A250688A7F}" presName="thickLine" presStyleLbl="alignNode1" presStyleIdx="2" presStyleCnt="4"/>
      <dgm:spPr/>
    </dgm:pt>
    <dgm:pt modelId="{0CFBEE41-046C-D348-8116-ACE92498B8B3}" type="pres">
      <dgm:prSet presAssocID="{8289A1B7-F76A-4D13-8A99-33A250688A7F}" presName="horz1" presStyleCnt="0"/>
      <dgm:spPr/>
    </dgm:pt>
    <dgm:pt modelId="{31D06564-1F1A-4943-BEFC-F4EAE8FF8D7E}" type="pres">
      <dgm:prSet presAssocID="{8289A1B7-F76A-4D13-8A99-33A250688A7F}" presName="tx1" presStyleLbl="revTx" presStyleIdx="2" presStyleCnt="4"/>
      <dgm:spPr/>
    </dgm:pt>
    <dgm:pt modelId="{41B8FE31-A3B9-D149-8EFE-C6DA419710F8}" type="pres">
      <dgm:prSet presAssocID="{8289A1B7-F76A-4D13-8A99-33A250688A7F}" presName="vert1" presStyleCnt="0"/>
      <dgm:spPr/>
    </dgm:pt>
    <dgm:pt modelId="{5D3AA3AA-D3A5-3C41-8D68-45AD0A14720C}" type="pres">
      <dgm:prSet presAssocID="{54570DF3-B720-468F-AED8-3E82546E3098}" presName="thickLine" presStyleLbl="alignNode1" presStyleIdx="3" presStyleCnt="4"/>
      <dgm:spPr/>
    </dgm:pt>
    <dgm:pt modelId="{8124C09B-3962-2F44-8440-801A533FCE0E}" type="pres">
      <dgm:prSet presAssocID="{54570DF3-B720-468F-AED8-3E82546E3098}" presName="horz1" presStyleCnt="0"/>
      <dgm:spPr/>
    </dgm:pt>
    <dgm:pt modelId="{C74B7AF6-506F-1941-82DB-671709AC2320}" type="pres">
      <dgm:prSet presAssocID="{54570DF3-B720-468F-AED8-3E82546E3098}" presName="tx1" presStyleLbl="revTx" presStyleIdx="3" presStyleCnt="4"/>
      <dgm:spPr/>
    </dgm:pt>
    <dgm:pt modelId="{CA130972-8AD3-4A4B-BF46-2EEB4E8E748B}" type="pres">
      <dgm:prSet presAssocID="{54570DF3-B720-468F-AED8-3E82546E3098}" presName="vert1" presStyleCnt="0"/>
      <dgm:spPr/>
    </dgm:pt>
  </dgm:ptLst>
  <dgm:cxnLst>
    <dgm:cxn modelId="{EA4A1B46-A571-416B-A079-99252FF1BD77}" srcId="{F6630722-C861-4E5F-910A-A5105DA5AA83}" destId="{07357607-2EFE-468C-90B6-EDE16E0BD248}" srcOrd="0" destOrd="0" parTransId="{BA7A4B86-834F-4C28-B6B3-DB761CAF91EC}" sibTransId="{BB4CDE9D-081C-467C-9F3C-E84482509DF4}"/>
    <dgm:cxn modelId="{FDD60249-91DF-754D-96F9-C86598CDE275}" type="presOf" srcId="{8289A1B7-F76A-4D13-8A99-33A250688A7F}" destId="{31D06564-1F1A-4943-BEFC-F4EAE8FF8D7E}" srcOrd="0" destOrd="0" presId="urn:microsoft.com/office/officeart/2008/layout/LinedList"/>
    <dgm:cxn modelId="{FB5C2269-D3EE-4BD1-9C3E-DCFC2B0FF9B3}" srcId="{F6630722-C861-4E5F-910A-A5105DA5AA83}" destId="{54570DF3-B720-468F-AED8-3E82546E3098}" srcOrd="3" destOrd="0" parTransId="{0851164F-5A69-458F-98D9-4309F99DB7A7}" sibTransId="{D81049B0-0765-4C5B-A264-AB9BA1838133}"/>
    <dgm:cxn modelId="{8250B078-F187-F14D-A421-306FDA50C50D}" type="presOf" srcId="{64FC1A53-614B-4324-99DD-047207BB0A39}" destId="{780FBD6F-9DDE-7645-8F83-AFECB036F415}" srcOrd="0" destOrd="0" presId="urn:microsoft.com/office/officeart/2008/layout/LinedList"/>
    <dgm:cxn modelId="{AEA72E79-F5A9-4CC8-854D-4392593408AB}" srcId="{F6630722-C861-4E5F-910A-A5105DA5AA83}" destId="{64FC1A53-614B-4324-99DD-047207BB0A39}" srcOrd="1" destOrd="0" parTransId="{3DD7EC15-FF05-4977-9158-63DA547AE2E0}" sibTransId="{EFA4A0FD-99BF-4F5B-8FE1-E50705030C50}"/>
    <dgm:cxn modelId="{7CA88E7A-69A0-164D-BE7C-4243196A75D5}" type="presOf" srcId="{07357607-2EFE-468C-90B6-EDE16E0BD248}" destId="{CCBC67C6-0972-ED44-B131-3A72DBFAFCF0}" srcOrd="0" destOrd="0" presId="urn:microsoft.com/office/officeart/2008/layout/LinedList"/>
    <dgm:cxn modelId="{F7CD64DD-241E-404A-81D0-B5FA2BCE04AF}" type="presOf" srcId="{54570DF3-B720-468F-AED8-3E82546E3098}" destId="{C74B7AF6-506F-1941-82DB-671709AC2320}" srcOrd="0" destOrd="0" presId="urn:microsoft.com/office/officeart/2008/layout/LinedList"/>
    <dgm:cxn modelId="{1994D3F0-A7F5-48E2-8D94-D489FDF9CEE9}" srcId="{F6630722-C861-4E5F-910A-A5105DA5AA83}" destId="{8289A1B7-F76A-4D13-8A99-33A250688A7F}" srcOrd="2" destOrd="0" parTransId="{617A3DFF-7978-4C4D-86B4-EC8438017F13}" sibTransId="{76D8310C-529E-4D2A-B573-9C6697F03BB0}"/>
    <dgm:cxn modelId="{011367FC-BB59-AC49-9A11-3DBA0FEDDC82}" type="presOf" srcId="{F6630722-C861-4E5F-910A-A5105DA5AA83}" destId="{9567BB1A-3565-DD4B-9008-BAFB16E5EB98}" srcOrd="0" destOrd="0" presId="urn:microsoft.com/office/officeart/2008/layout/LinedList"/>
    <dgm:cxn modelId="{5E7EAD2D-8482-AA43-8F82-465A675DB4AC}" type="presParOf" srcId="{9567BB1A-3565-DD4B-9008-BAFB16E5EB98}" destId="{89E2FC01-F9BC-EC40-B8F2-A3D77CD73594}" srcOrd="0" destOrd="0" presId="urn:microsoft.com/office/officeart/2008/layout/LinedList"/>
    <dgm:cxn modelId="{628AAB01-F99C-0545-84A7-B62283477CFF}" type="presParOf" srcId="{9567BB1A-3565-DD4B-9008-BAFB16E5EB98}" destId="{D6EB8D89-F083-994A-9B15-AB1CE27FF092}" srcOrd="1" destOrd="0" presId="urn:microsoft.com/office/officeart/2008/layout/LinedList"/>
    <dgm:cxn modelId="{18184EFA-801D-0C47-907D-A45CE1248AC9}" type="presParOf" srcId="{D6EB8D89-F083-994A-9B15-AB1CE27FF092}" destId="{CCBC67C6-0972-ED44-B131-3A72DBFAFCF0}" srcOrd="0" destOrd="0" presId="urn:microsoft.com/office/officeart/2008/layout/LinedList"/>
    <dgm:cxn modelId="{D1195FCA-9ED4-0F4F-B8C4-B0661A4C59B7}" type="presParOf" srcId="{D6EB8D89-F083-994A-9B15-AB1CE27FF092}" destId="{6B808066-74B1-DC46-8801-858F8BF59B7A}" srcOrd="1" destOrd="0" presId="urn:microsoft.com/office/officeart/2008/layout/LinedList"/>
    <dgm:cxn modelId="{04EB501E-2858-B345-9F5A-3A384B92E12E}" type="presParOf" srcId="{9567BB1A-3565-DD4B-9008-BAFB16E5EB98}" destId="{30F8426A-7625-1846-863B-7A194E25F298}" srcOrd="2" destOrd="0" presId="urn:microsoft.com/office/officeart/2008/layout/LinedList"/>
    <dgm:cxn modelId="{FA63B4FE-D8ED-3944-9E4E-5A31DE177198}" type="presParOf" srcId="{9567BB1A-3565-DD4B-9008-BAFB16E5EB98}" destId="{855A6544-92AA-DB40-90C2-B4C40798DDDA}" srcOrd="3" destOrd="0" presId="urn:microsoft.com/office/officeart/2008/layout/LinedList"/>
    <dgm:cxn modelId="{1323443E-A9FB-B442-8BFE-44867B02CB19}" type="presParOf" srcId="{855A6544-92AA-DB40-90C2-B4C40798DDDA}" destId="{780FBD6F-9DDE-7645-8F83-AFECB036F415}" srcOrd="0" destOrd="0" presId="urn:microsoft.com/office/officeart/2008/layout/LinedList"/>
    <dgm:cxn modelId="{B5DD2B77-1C43-7B42-84A0-2F2A92B5F274}" type="presParOf" srcId="{855A6544-92AA-DB40-90C2-B4C40798DDDA}" destId="{DDD4CE26-5A71-264A-8801-93650F207903}" srcOrd="1" destOrd="0" presId="urn:microsoft.com/office/officeart/2008/layout/LinedList"/>
    <dgm:cxn modelId="{E06581A1-CBBF-204C-8876-28B5D993FA75}" type="presParOf" srcId="{9567BB1A-3565-DD4B-9008-BAFB16E5EB98}" destId="{70FD5E4B-C91C-EE4A-8B4B-A5EB4BC14FC5}" srcOrd="4" destOrd="0" presId="urn:microsoft.com/office/officeart/2008/layout/LinedList"/>
    <dgm:cxn modelId="{0F1EE027-2BF2-304F-A3F8-393D80FF82F1}" type="presParOf" srcId="{9567BB1A-3565-DD4B-9008-BAFB16E5EB98}" destId="{0CFBEE41-046C-D348-8116-ACE92498B8B3}" srcOrd="5" destOrd="0" presId="urn:microsoft.com/office/officeart/2008/layout/LinedList"/>
    <dgm:cxn modelId="{A40CE128-4D9F-1D4C-BE16-1815BEA0EB91}" type="presParOf" srcId="{0CFBEE41-046C-D348-8116-ACE92498B8B3}" destId="{31D06564-1F1A-4943-BEFC-F4EAE8FF8D7E}" srcOrd="0" destOrd="0" presId="urn:microsoft.com/office/officeart/2008/layout/LinedList"/>
    <dgm:cxn modelId="{586D04DF-494C-9646-9931-48EE04C8AB51}" type="presParOf" srcId="{0CFBEE41-046C-D348-8116-ACE92498B8B3}" destId="{41B8FE31-A3B9-D149-8EFE-C6DA419710F8}" srcOrd="1" destOrd="0" presId="urn:microsoft.com/office/officeart/2008/layout/LinedList"/>
    <dgm:cxn modelId="{E6265408-67BC-894D-A256-6F4CD1A48E68}" type="presParOf" srcId="{9567BB1A-3565-DD4B-9008-BAFB16E5EB98}" destId="{5D3AA3AA-D3A5-3C41-8D68-45AD0A14720C}" srcOrd="6" destOrd="0" presId="urn:microsoft.com/office/officeart/2008/layout/LinedList"/>
    <dgm:cxn modelId="{332C7270-E4EE-1649-AA50-E23FDA7A0C8F}" type="presParOf" srcId="{9567BB1A-3565-DD4B-9008-BAFB16E5EB98}" destId="{8124C09B-3962-2F44-8440-801A533FCE0E}" srcOrd="7" destOrd="0" presId="urn:microsoft.com/office/officeart/2008/layout/LinedList"/>
    <dgm:cxn modelId="{EBED2210-EE38-8A48-9FDF-81F9A2D17B28}" type="presParOf" srcId="{8124C09B-3962-2F44-8440-801A533FCE0E}" destId="{C74B7AF6-506F-1941-82DB-671709AC2320}" srcOrd="0" destOrd="0" presId="urn:microsoft.com/office/officeart/2008/layout/LinedList"/>
    <dgm:cxn modelId="{C4ECF8C3-4C65-D444-A5E6-DD6E2462EB71}" type="presParOf" srcId="{8124C09B-3962-2F44-8440-801A533FCE0E}" destId="{CA130972-8AD3-4A4B-BF46-2EEB4E8E748B}"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E2FC01-F9BC-EC40-B8F2-A3D77CD73594}">
      <dsp:nvSpPr>
        <dsp:cNvPr id="0" name=""/>
        <dsp:cNvSpPr/>
      </dsp:nvSpPr>
      <dsp:spPr>
        <a:xfrm>
          <a:off x="0" y="0"/>
          <a:ext cx="788670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BC67C6-0972-ED44-B131-3A72DBFAFCF0}">
      <dsp:nvSpPr>
        <dsp:cNvPr id="0" name=""/>
        <dsp:cNvSpPr/>
      </dsp:nvSpPr>
      <dsp:spPr>
        <a:xfrm>
          <a:off x="0" y="0"/>
          <a:ext cx="7886700" cy="8161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0" i="0" kern="1200" dirty="0">
              <a:latin typeface="+mj-lt"/>
            </a:rPr>
            <a:t>Project leveraged partnerships with community stakeholders including local land managers, decision makers, and watershed groups</a:t>
          </a:r>
          <a:endParaRPr lang="en-US" sz="1900" b="0" kern="1200" dirty="0">
            <a:latin typeface="+mj-lt"/>
          </a:endParaRPr>
        </a:p>
      </dsp:txBody>
      <dsp:txXfrm>
        <a:off x="0" y="0"/>
        <a:ext cx="7886700" cy="816101"/>
      </dsp:txXfrm>
    </dsp:sp>
    <dsp:sp modelId="{30F8426A-7625-1846-863B-7A194E25F298}">
      <dsp:nvSpPr>
        <dsp:cNvPr id="0" name=""/>
        <dsp:cNvSpPr/>
      </dsp:nvSpPr>
      <dsp:spPr>
        <a:xfrm>
          <a:off x="0" y="816102"/>
          <a:ext cx="7886700"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80FBD6F-9DDE-7645-8F83-AFECB036F415}">
      <dsp:nvSpPr>
        <dsp:cNvPr id="0" name=""/>
        <dsp:cNvSpPr/>
      </dsp:nvSpPr>
      <dsp:spPr>
        <a:xfrm>
          <a:off x="0" y="816101"/>
          <a:ext cx="7886700" cy="8161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kern="1200" dirty="0">
              <a:latin typeface="+mj-lt"/>
            </a:rPr>
            <a:t>Goals</a:t>
          </a:r>
          <a:r>
            <a:rPr lang="en-US" sz="1900" kern="1200" dirty="0">
              <a:latin typeface="+mj-lt"/>
            </a:rPr>
            <a:t>: Avoid duplication of effort, target variables &amp; locations of importance to broader community for highest impact</a:t>
          </a:r>
        </a:p>
      </dsp:txBody>
      <dsp:txXfrm>
        <a:off x="0" y="816101"/>
        <a:ext cx="7886700" cy="816101"/>
      </dsp:txXfrm>
    </dsp:sp>
    <dsp:sp modelId="{70FD5E4B-C91C-EE4A-8B4B-A5EB4BC14FC5}">
      <dsp:nvSpPr>
        <dsp:cNvPr id="0" name=""/>
        <dsp:cNvSpPr/>
      </dsp:nvSpPr>
      <dsp:spPr>
        <a:xfrm>
          <a:off x="0" y="1632204"/>
          <a:ext cx="7886700"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D06564-1F1A-4943-BEFC-F4EAE8FF8D7E}">
      <dsp:nvSpPr>
        <dsp:cNvPr id="0" name=""/>
        <dsp:cNvSpPr/>
      </dsp:nvSpPr>
      <dsp:spPr>
        <a:xfrm>
          <a:off x="0" y="1632203"/>
          <a:ext cx="7886700" cy="8161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i="0" kern="1200" dirty="0">
              <a:latin typeface="+mj-lt"/>
            </a:rPr>
            <a:t>Methods</a:t>
          </a:r>
          <a:r>
            <a:rPr lang="en-US" sz="1900" b="0" i="0" kern="1200" dirty="0">
              <a:latin typeface="+mj-lt"/>
            </a:rPr>
            <a:t>: Hosted monthly stakeholder meetings with updates and results and maintained a public data dashboard </a:t>
          </a:r>
          <a:endParaRPr lang="en-US" sz="1900" kern="1200" dirty="0">
            <a:latin typeface="+mj-lt"/>
          </a:endParaRPr>
        </a:p>
      </dsp:txBody>
      <dsp:txXfrm>
        <a:off x="0" y="1632203"/>
        <a:ext cx="7886700" cy="816101"/>
      </dsp:txXfrm>
    </dsp:sp>
    <dsp:sp modelId="{5D3AA3AA-D3A5-3C41-8D68-45AD0A14720C}">
      <dsp:nvSpPr>
        <dsp:cNvPr id="0" name=""/>
        <dsp:cNvSpPr/>
      </dsp:nvSpPr>
      <dsp:spPr>
        <a:xfrm>
          <a:off x="0" y="2448305"/>
          <a:ext cx="7886700"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74B7AF6-506F-1941-82DB-671709AC2320}">
      <dsp:nvSpPr>
        <dsp:cNvPr id="0" name=""/>
        <dsp:cNvSpPr/>
      </dsp:nvSpPr>
      <dsp:spPr>
        <a:xfrm>
          <a:off x="0" y="2448305"/>
          <a:ext cx="7886700" cy="8161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kern="1200" dirty="0">
              <a:latin typeface="+mj-lt"/>
            </a:rPr>
            <a:t>Methods: </a:t>
          </a:r>
          <a:r>
            <a:rPr lang="en-US" sz="1900" b="0" kern="1200" dirty="0">
              <a:latin typeface="+mj-lt"/>
            </a:rPr>
            <a:t>Organized</a:t>
          </a:r>
          <a:r>
            <a:rPr lang="en-US" sz="1900" b="1" kern="1200" dirty="0">
              <a:latin typeface="+mj-lt"/>
            </a:rPr>
            <a:t> </a:t>
          </a:r>
          <a:r>
            <a:rPr lang="en-US" sz="1900" kern="1200" dirty="0">
              <a:latin typeface="+mj-lt"/>
            </a:rPr>
            <a:t>community outreach events (5+ hosted) and developed an ArcGIS Story Map </a:t>
          </a:r>
        </a:p>
      </dsp:txBody>
      <dsp:txXfrm>
        <a:off x="0" y="2448305"/>
        <a:ext cx="7886700" cy="816101"/>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12386c3612a_2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 name="Google Shape;97;g12386c3612a_2_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1f05ef897b2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4" name="Google Shape;224;g1f05ef897b2_0_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a:buSzPts val="1100"/>
            </a:pPr>
            <a:endParaRPr dirty="0"/>
          </a:p>
        </p:txBody>
      </p:sp>
    </p:spTree>
    <p:extLst>
      <p:ext uri="{BB962C8B-B14F-4D97-AF65-F5344CB8AC3E}">
        <p14:creationId xmlns:p14="http://schemas.microsoft.com/office/powerpoint/2010/main" val="38060024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1f05ef897b2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4" name="Google Shape;224;g1f05ef897b2_0_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a:buSzPts val="1100"/>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1f05ef897b2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4" name="Google Shape;234;g1f05ef897b2_0_1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a:buSzPts val="1100"/>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1f05ef897b2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5" name="Google Shape;245;g1f05ef897b2_0_1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a:buSzPts val="1100"/>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1f05ef897b2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6" name="Google Shape;256;g1f05ef897b2_0_1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a:buSzPts val="1100"/>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1f05ef897b2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7" name="Google Shape;277;g1f05ef897b2_0_1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a:buSzPts val="1100"/>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1f05ef897b2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 name="Google Shape;267;g1f05ef897b2_0_1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a:buSzPts val="1100"/>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F33B506-FDD1-2C40-9A75-6B36B6C6F2D4}" type="slidenum">
              <a:rPr lang="en-US" smtClean="0"/>
              <a:t>17</a:t>
            </a:fld>
            <a:endParaRPr lang="en-US"/>
          </a:p>
        </p:txBody>
      </p:sp>
    </p:spTree>
    <p:extLst>
      <p:ext uri="{BB962C8B-B14F-4D97-AF65-F5344CB8AC3E}">
        <p14:creationId xmlns:p14="http://schemas.microsoft.com/office/powerpoint/2010/main" val="24254587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33B506-FDD1-2C40-9A75-6B36B6C6F2D4}" type="slidenum">
              <a:rPr lang="en-US" smtClean="0"/>
              <a:t>18</a:t>
            </a:fld>
            <a:endParaRPr lang="en-US"/>
          </a:p>
        </p:txBody>
      </p:sp>
    </p:spTree>
    <p:extLst>
      <p:ext uri="{BB962C8B-B14F-4D97-AF65-F5344CB8AC3E}">
        <p14:creationId xmlns:p14="http://schemas.microsoft.com/office/powerpoint/2010/main" val="5815338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We also compared our metals data to the EPA aquatic life criteria limit, and so I refer you to these plots which show the number of acute exceedances on the left, and acute limits cause toxicity for organisms that are exposed for an hour or more -  and chronic exceedances on the right, which are concentrations that cause toxicity for aquatic life when exceeded for four days or more. I’ve added here the number of exceedances detected downstream of the fire, and you can see that we had exceedances for Cu, Ni, Pb, and Zn, and that the highest number of exceedances in both categories was zinc.</a:t>
            </a:r>
          </a:p>
          <a:p>
            <a:endParaRPr lang="en-US"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Important to note that the EPA criteria limits do not apply to the Mulberry storm drain but are shown here for broader context</a:t>
            </a:r>
          </a:p>
        </p:txBody>
      </p:sp>
      <p:sp>
        <p:nvSpPr>
          <p:cNvPr id="4" name="Slide Number Placeholder 3"/>
          <p:cNvSpPr>
            <a:spLocks noGrp="1"/>
          </p:cNvSpPr>
          <p:nvPr>
            <p:ph type="sldNum" sz="quarter" idx="5"/>
          </p:nvPr>
        </p:nvSpPr>
        <p:spPr/>
        <p:txBody>
          <a:bodyPr/>
          <a:lstStyle/>
          <a:p>
            <a:fld id="{5F33B506-FDD1-2C40-9A75-6B36B6C6F2D4}" type="slidenum">
              <a:rPr lang="en-US" smtClean="0"/>
              <a:t>19</a:t>
            </a:fld>
            <a:endParaRPr lang="en-US"/>
          </a:p>
        </p:txBody>
      </p:sp>
    </p:spTree>
    <p:extLst>
      <p:ext uri="{BB962C8B-B14F-4D97-AF65-F5344CB8AC3E}">
        <p14:creationId xmlns:p14="http://schemas.microsoft.com/office/powerpoint/2010/main" val="1143204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a:extLst>
            <a:ext uri="{FF2B5EF4-FFF2-40B4-BE49-F238E27FC236}">
              <a16:creationId xmlns:a16="http://schemas.microsoft.com/office/drawing/2014/main" id="{758422CC-71D4-49F8-BEA2-934C9E3B90FA}"/>
            </a:ext>
          </a:extLst>
        </p:cNvPr>
        <p:cNvGrpSpPr/>
        <p:nvPr/>
      </p:nvGrpSpPr>
      <p:grpSpPr>
        <a:xfrm>
          <a:off x="0" y="0"/>
          <a:ext cx="0" cy="0"/>
          <a:chOff x="0" y="0"/>
          <a:chExt cx="0" cy="0"/>
        </a:xfrm>
      </p:grpSpPr>
      <p:sp>
        <p:nvSpPr>
          <p:cNvPr id="494" name="Google Shape;494;gf3d4c7b9a8_3_12:notes">
            <a:extLst>
              <a:ext uri="{FF2B5EF4-FFF2-40B4-BE49-F238E27FC236}">
                <a16:creationId xmlns:a16="http://schemas.microsoft.com/office/drawing/2014/main" id="{D2B1852B-DD96-C18A-F1E7-FECA14D1098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f3d4c7b9a8_3_12:notes">
            <a:extLst>
              <a:ext uri="{FF2B5EF4-FFF2-40B4-BE49-F238E27FC236}">
                <a16:creationId xmlns:a16="http://schemas.microsoft.com/office/drawing/2014/main" id="{0968A5F8-E92C-4BB8-E2C1-AD33291883F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32013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6692F1-34B0-C761-4E4A-6650D85A25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719299-AF0B-CC91-4538-905765F1527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7EF40F1-CA47-1BE9-E45A-144C0F0D3787}"/>
              </a:ext>
            </a:extLst>
          </p:cNvPr>
          <p:cNvSpPr>
            <a:spLocks noGrp="1"/>
          </p:cNvSpPr>
          <p:nvPr>
            <p:ph type="body" idx="1"/>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When we look at zinc exceedances in Coal Creek during 2022, we that the creek reached these high concentrations of zinc throughout the year and as late as November. The coordinated debris clean up was implemented from May to August, and the highest acute Zn exceedances of more than 20x the limit, occurred in late August during a high intensity rain event. This shows that contaminants were mobilized into the creek from likely fire sources throughout the year. Using the same approach as the water quality data, we can infer that when exceedances occur in fire-affected areas but not at CTC, we see a likely fire effect. </a:t>
            </a:r>
          </a:p>
        </p:txBody>
      </p:sp>
      <p:sp>
        <p:nvSpPr>
          <p:cNvPr id="4" name="Slide Number Placeholder 3">
            <a:extLst>
              <a:ext uri="{FF2B5EF4-FFF2-40B4-BE49-F238E27FC236}">
                <a16:creationId xmlns:a16="http://schemas.microsoft.com/office/drawing/2014/main" id="{02389EEA-EA2E-E5F1-712E-D82A8A05EEF3}"/>
              </a:ext>
            </a:extLst>
          </p:cNvPr>
          <p:cNvSpPr>
            <a:spLocks noGrp="1"/>
          </p:cNvSpPr>
          <p:nvPr>
            <p:ph type="sldNum" sz="quarter" idx="5"/>
          </p:nvPr>
        </p:nvSpPr>
        <p:spPr/>
        <p:txBody>
          <a:bodyPr/>
          <a:lstStyle/>
          <a:p>
            <a:fld id="{5F33B506-FDD1-2C40-9A75-6B36B6C6F2D4}" type="slidenum">
              <a:rPr lang="en-US" smtClean="0"/>
              <a:t>20</a:t>
            </a:fld>
            <a:endParaRPr lang="en-US"/>
          </a:p>
        </p:txBody>
      </p:sp>
    </p:spTree>
    <p:extLst>
      <p:ext uri="{BB962C8B-B14F-4D97-AF65-F5344CB8AC3E}">
        <p14:creationId xmlns:p14="http://schemas.microsoft.com/office/powerpoint/2010/main" val="7762631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DCB55C-DDC2-B52F-A580-29766F0FD7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AD17A1-39B7-A796-8194-EBF6BBC155A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2F1F554-2CDE-5465-88C0-42207BB2F5B3}"/>
              </a:ext>
            </a:extLst>
          </p:cNvPr>
          <p:cNvSpPr>
            <a:spLocks noGrp="1"/>
          </p:cNvSpPr>
          <p:nvPr>
            <p:ph type="body" idx="1"/>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When we look at zinc exceedances in Coal Creek during 2022, we that the creek reached these high concentrations of zinc throughout the year and as late as November. The coordinated debris clean up was implemented from May to August, and the highest acute Zn exceedances of more than 20x the limit, occurred in late August during a high intensity rain event. This shows that contaminants were mobilized into the creek from likely fire sources throughout the year. Using the same approach as the water quality data, we can infer that when exceedances occur in fire-affected areas but not at CTC, we see a likely fire effect. </a:t>
            </a:r>
          </a:p>
        </p:txBody>
      </p:sp>
      <p:sp>
        <p:nvSpPr>
          <p:cNvPr id="4" name="Slide Number Placeholder 3">
            <a:extLst>
              <a:ext uri="{FF2B5EF4-FFF2-40B4-BE49-F238E27FC236}">
                <a16:creationId xmlns:a16="http://schemas.microsoft.com/office/drawing/2014/main" id="{4D3284AF-B4CC-D2E9-74FB-319A271E9236}"/>
              </a:ext>
            </a:extLst>
          </p:cNvPr>
          <p:cNvSpPr>
            <a:spLocks noGrp="1"/>
          </p:cNvSpPr>
          <p:nvPr>
            <p:ph type="sldNum" sz="quarter" idx="5"/>
          </p:nvPr>
        </p:nvSpPr>
        <p:spPr/>
        <p:txBody>
          <a:bodyPr/>
          <a:lstStyle/>
          <a:p>
            <a:fld id="{5F33B506-FDD1-2C40-9A75-6B36B6C6F2D4}" type="slidenum">
              <a:rPr lang="en-US" smtClean="0"/>
              <a:t>21</a:t>
            </a:fld>
            <a:endParaRPr lang="en-US"/>
          </a:p>
        </p:txBody>
      </p:sp>
    </p:spTree>
    <p:extLst>
      <p:ext uri="{BB962C8B-B14F-4D97-AF65-F5344CB8AC3E}">
        <p14:creationId xmlns:p14="http://schemas.microsoft.com/office/powerpoint/2010/main" val="1215072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779FB7-92D9-13E6-B440-7186775E5E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16DAE3-CB7A-FB71-AFBE-5FABE3E860B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592DC8B-89C9-C4D2-9580-AF892E03734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A1B6157-002E-88AE-13BA-74BDBE545A27}"/>
              </a:ext>
            </a:extLst>
          </p:cNvPr>
          <p:cNvSpPr>
            <a:spLocks noGrp="1"/>
          </p:cNvSpPr>
          <p:nvPr>
            <p:ph type="sldNum" sz="quarter" idx="5"/>
          </p:nvPr>
        </p:nvSpPr>
        <p:spPr/>
        <p:txBody>
          <a:bodyPr/>
          <a:lstStyle/>
          <a:p>
            <a:fld id="{5F33B506-FDD1-2C40-9A75-6B36B6C6F2D4}" type="slidenum">
              <a:rPr lang="en-US" smtClean="0"/>
              <a:t>22</a:t>
            </a:fld>
            <a:endParaRPr lang="en-US"/>
          </a:p>
        </p:txBody>
      </p:sp>
    </p:spTree>
    <p:extLst>
      <p:ext uri="{BB962C8B-B14F-4D97-AF65-F5344CB8AC3E}">
        <p14:creationId xmlns:p14="http://schemas.microsoft.com/office/powerpoint/2010/main" val="26495378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33B506-FDD1-2C40-9A75-6B36B6C6F2D4}" type="slidenum">
              <a:rPr lang="en-US" smtClean="0"/>
              <a:t>24</a:t>
            </a:fld>
            <a:endParaRPr lang="en-US"/>
          </a:p>
        </p:txBody>
      </p:sp>
    </p:spTree>
    <p:extLst>
      <p:ext uri="{BB962C8B-B14F-4D97-AF65-F5344CB8AC3E}">
        <p14:creationId xmlns:p14="http://schemas.microsoft.com/office/powerpoint/2010/main" val="11473644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12386c3612a_2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9" name="Google Shape;189;g12386c3612a_2_2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a:buSzPts val="1100"/>
            </a:pPr>
            <a:r>
              <a:rPr lang="en-US" dirty="0"/>
              <a:t>Stories connect people to data in an important way!! Allow us to improve communication and understanding</a:t>
            </a:r>
            <a:endParaRPr dirty="0"/>
          </a:p>
        </p:txBody>
      </p:sp>
    </p:spTree>
    <p:extLst>
      <p:ext uri="{BB962C8B-B14F-4D97-AF65-F5344CB8AC3E}">
        <p14:creationId xmlns:p14="http://schemas.microsoft.com/office/powerpoint/2010/main" val="16223955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12386c3612a_2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9" name="Google Shape;189;g12386c3612a_2_2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a:buSzPts val="1100"/>
            </a:pPr>
            <a:endParaRPr dirty="0"/>
          </a:p>
        </p:txBody>
      </p:sp>
    </p:spTree>
    <p:extLst>
      <p:ext uri="{BB962C8B-B14F-4D97-AF65-F5344CB8AC3E}">
        <p14:creationId xmlns:p14="http://schemas.microsoft.com/office/powerpoint/2010/main" val="29544934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12386c3612a_2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9" name="Google Shape;189;g12386c3612a_2_2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a:buSzPts val="1100"/>
            </a:pPr>
            <a:endParaRPr dirty="0"/>
          </a:p>
        </p:txBody>
      </p:sp>
    </p:spTree>
    <p:extLst>
      <p:ext uri="{BB962C8B-B14F-4D97-AF65-F5344CB8AC3E}">
        <p14:creationId xmlns:p14="http://schemas.microsoft.com/office/powerpoint/2010/main" val="11192624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12386c3612a_2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9" name="Google Shape;189;g12386c3612a_2_2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a:buSzPts val="1100"/>
            </a:pPr>
            <a:endParaRPr dirty="0"/>
          </a:p>
        </p:txBody>
      </p:sp>
    </p:spTree>
    <p:extLst>
      <p:ext uri="{BB962C8B-B14F-4D97-AF65-F5344CB8AC3E}">
        <p14:creationId xmlns:p14="http://schemas.microsoft.com/office/powerpoint/2010/main" val="38784982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12386c3612a_2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9" name="Google Shape;189;g12386c3612a_2_2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a:buSzPts val="1100"/>
            </a:pPr>
            <a:endParaRPr dirty="0"/>
          </a:p>
        </p:txBody>
      </p:sp>
    </p:spTree>
    <p:extLst>
      <p:ext uri="{BB962C8B-B14F-4D97-AF65-F5344CB8AC3E}">
        <p14:creationId xmlns:p14="http://schemas.microsoft.com/office/powerpoint/2010/main" val="2974770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12386c3612a_2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9" name="Google Shape;189;g12386c3612a_2_2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a:buSzPts val="1100"/>
            </a:pPr>
            <a:endParaRPr dirty="0"/>
          </a:p>
        </p:txBody>
      </p:sp>
    </p:spTree>
    <p:extLst>
      <p:ext uri="{BB962C8B-B14F-4D97-AF65-F5344CB8AC3E}">
        <p14:creationId xmlns:p14="http://schemas.microsoft.com/office/powerpoint/2010/main" val="3688532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12386c3612a_2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 name="Google Shape;104;g12386c3612a_2_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6340309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12386c3612a_2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9" name="Google Shape;189;g12386c3612a_2_2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a:buSzPts val="1100"/>
            </a:pPr>
            <a:endParaRPr dirty="0"/>
          </a:p>
        </p:txBody>
      </p:sp>
    </p:spTree>
    <p:extLst>
      <p:ext uri="{BB962C8B-B14F-4D97-AF65-F5344CB8AC3E}">
        <p14:creationId xmlns:p14="http://schemas.microsoft.com/office/powerpoint/2010/main" val="6258482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12386c3612a_2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9" name="Google Shape;189;g12386c3612a_2_2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a:buSzPts val="1100"/>
            </a:pPr>
            <a:endParaRPr dirty="0"/>
          </a:p>
        </p:txBody>
      </p:sp>
    </p:spTree>
    <p:extLst>
      <p:ext uri="{BB962C8B-B14F-4D97-AF65-F5344CB8AC3E}">
        <p14:creationId xmlns:p14="http://schemas.microsoft.com/office/powerpoint/2010/main" val="41469251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12386c3612a_2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9" name="Google Shape;189;g12386c3612a_2_2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a:buSzPts val="1100"/>
            </a:pPr>
            <a:endParaRPr dirty="0"/>
          </a:p>
        </p:txBody>
      </p:sp>
    </p:spTree>
    <p:extLst>
      <p:ext uri="{BB962C8B-B14F-4D97-AF65-F5344CB8AC3E}">
        <p14:creationId xmlns:p14="http://schemas.microsoft.com/office/powerpoint/2010/main" val="36301044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12386c3612a_2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9" name="Google Shape;189;g12386c3612a_2_2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a:buSzPts val="1100"/>
            </a:pPr>
            <a:endParaRPr dirty="0"/>
          </a:p>
        </p:txBody>
      </p:sp>
    </p:spTree>
    <p:extLst>
      <p:ext uri="{BB962C8B-B14F-4D97-AF65-F5344CB8AC3E}">
        <p14:creationId xmlns:p14="http://schemas.microsoft.com/office/powerpoint/2010/main" val="22641749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12386c3612a_2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9" name="Google Shape;189;g12386c3612a_2_2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a:buSzPts val="1100"/>
            </a:pPr>
            <a:endParaRPr dirty="0"/>
          </a:p>
        </p:txBody>
      </p:sp>
    </p:spTree>
    <p:extLst>
      <p:ext uri="{BB962C8B-B14F-4D97-AF65-F5344CB8AC3E}">
        <p14:creationId xmlns:p14="http://schemas.microsoft.com/office/powerpoint/2010/main" val="5246503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12386c3612a_2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9" name="Google Shape;189;g12386c3612a_2_2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a:buSzPts val="1100"/>
            </a:pPr>
            <a:endParaRPr dirty="0"/>
          </a:p>
        </p:txBody>
      </p:sp>
    </p:spTree>
    <p:extLst>
      <p:ext uri="{BB962C8B-B14F-4D97-AF65-F5344CB8AC3E}">
        <p14:creationId xmlns:p14="http://schemas.microsoft.com/office/powerpoint/2010/main" val="16611271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12386c3612a_2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9" name="Google Shape;189;g12386c3612a_2_2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a:buSzPts val="1100"/>
            </a:pPr>
            <a:endParaRPr dirty="0"/>
          </a:p>
        </p:txBody>
      </p:sp>
    </p:spTree>
    <p:extLst>
      <p:ext uri="{BB962C8B-B14F-4D97-AF65-F5344CB8AC3E}">
        <p14:creationId xmlns:p14="http://schemas.microsoft.com/office/powerpoint/2010/main" val="30693081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12386c3612a_2_3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8" name="Google Shape;488;g12386c3612a_2_3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12386c3612a_2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9" name="Google Shape;189;g12386c3612a_2_2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a:buSzPts val="1100"/>
            </a:pPr>
            <a:r>
              <a:rPr lang="en-US" dirty="0"/>
              <a:t>https://</a:t>
            </a:r>
            <a:r>
              <a:rPr lang="en-US" dirty="0" err="1"/>
              <a:t>www.mentimeter.com</a:t>
            </a:r>
            <a:r>
              <a:rPr lang="en-US" dirty="0"/>
              <a:t>/app/presentation/alq3xc896uripprfk4b8n8qss9dxuffn/6b7bh93m2wuz</a:t>
            </a:r>
          </a:p>
          <a:p>
            <a:pPr>
              <a:buSzPts val="1100"/>
            </a:pPr>
            <a:endParaRPr dirty="0"/>
          </a:p>
        </p:txBody>
      </p:sp>
    </p:spTree>
    <p:extLst>
      <p:ext uri="{BB962C8B-B14F-4D97-AF65-F5344CB8AC3E}">
        <p14:creationId xmlns:p14="http://schemas.microsoft.com/office/powerpoint/2010/main" val="17561493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f3d4c7b9a8_3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f3d4c7b9a8_3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8129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12386c3612a_2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 name="Google Shape;104;g12386c3612a_2_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f3d4c7b9a8_3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f3d4c7b9a8_3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7039BF-2BE3-E59B-035E-6DD4B43762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748B2C-06D2-6A9C-E212-FDBE8A3E96D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45A5756-BB36-0764-450F-B8408647C7E2}"/>
              </a:ext>
            </a:extLst>
          </p:cNvPr>
          <p:cNvSpPr>
            <a:spLocks noGrp="1"/>
          </p:cNvSpPr>
          <p:nvPr>
            <p:ph type="body" idx="1"/>
          </p:nvPr>
        </p:nvSpPr>
        <p:spPr/>
        <p:txBody>
          <a:bodyPr/>
          <a:lstStyle/>
          <a:p>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a:extLst>
              <a:ext uri="{FF2B5EF4-FFF2-40B4-BE49-F238E27FC236}">
                <a16:creationId xmlns:a16="http://schemas.microsoft.com/office/drawing/2014/main" id="{BF6893AB-114D-7671-4C9F-EB0703B67583}"/>
              </a:ext>
            </a:extLst>
          </p:cNvPr>
          <p:cNvSpPr>
            <a:spLocks noGrp="1"/>
          </p:cNvSpPr>
          <p:nvPr>
            <p:ph type="sldNum" sz="quarter" idx="5"/>
          </p:nvPr>
        </p:nvSpPr>
        <p:spPr/>
        <p:txBody>
          <a:bodyPr/>
          <a:lstStyle/>
          <a:p>
            <a:fld id="{5F33B506-FDD1-2C40-9A75-6B36B6C6F2D4}" type="slidenum">
              <a:rPr lang="en-US" smtClean="0"/>
              <a:t>43</a:t>
            </a:fld>
            <a:endParaRPr lang="en-US"/>
          </a:p>
        </p:txBody>
      </p:sp>
    </p:spTree>
    <p:extLst>
      <p:ext uri="{BB962C8B-B14F-4D97-AF65-F5344CB8AC3E}">
        <p14:creationId xmlns:p14="http://schemas.microsoft.com/office/powerpoint/2010/main" val="16517164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C29AE5-4122-5B6B-020C-D5E39CACCD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FA2A86-C8FC-3327-C86E-7291F87164C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37B6D94-7687-A92E-4532-01C3065846AF}"/>
              </a:ext>
            </a:extLst>
          </p:cNvPr>
          <p:cNvSpPr>
            <a:spLocks noGrp="1"/>
          </p:cNvSpPr>
          <p:nvPr>
            <p:ph type="body" idx="1"/>
          </p:nvPr>
        </p:nvSpPr>
        <p:spPr/>
        <p:txBody>
          <a:bodyPr/>
          <a:lstStyle/>
          <a:p>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a:extLst>
              <a:ext uri="{FF2B5EF4-FFF2-40B4-BE49-F238E27FC236}">
                <a16:creationId xmlns:a16="http://schemas.microsoft.com/office/drawing/2014/main" id="{3759FA1D-0D37-8944-4665-CF7DA7AC078A}"/>
              </a:ext>
            </a:extLst>
          </p:cNvPr>
          <p:cNvSpPr>
            <a:spLocks noGrp="1"/>
          </p:cNvSpPr>
          <p:nvPr>
            <p:ph type="sldNum" sz="quarter" idx="5"/>
          </p:nvPr>
        </p:nvSpPr>
        <p:spPr/>
        <p:txBody>
          <a:bodyPr/>
          <a:lstStyle/>
          <a:p>
            <a:fld id="{5F33B506-FDD1-2C40-9A75-6B36B6C6F2D4}" type="slidenum">
              <a:rPr lang="en-US" smtClean="0"/>
              <a:t>44</a:t>
            </a:fld>
            <a:endParaRPr lang="en-US"/>
          </a:p>
        </p:txBody>
      </p:sp>
    </p:spTree>
    <p:extLst>
      <p:ext uri="{BB962C8B-B14F-4D97-AF65-F5344CB8AC3E}">
        <p14:creationId xmlns:p14="http://schemas.microsoft.com/office/powerpoint/2010/main" val="17026210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12386c3612a_2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9" name="Google Shape;189;g12386c3612a_2_2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a:buSzPts val="1100"/>
            </a:pPr>
            <a:endParaRPr dirty="0"/>
          </a:p>
        </p:txBody>
      </p:sp>
    </p:spTree>
    <p:extLst>
      <p:ext uri="{BB962C8B-B14F-4D97-AF65-F5344CB8AC3E}">
        <p14:creationId xmlns:p14="http://schemas.microsoft.com/office/powerpoint/2010/main" val="11744355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F33B506-FDD1-2C40-9A75-6B36B6C6F2D4}" type="slidenum">
              <a:rPr lang="en-US" smtClean="0"/>
              <a:t>5</a:t>
            </a:fld>
            <a:endParaRPr lang="en-US"/>
          </a:p>
        </p:txBody>
      </p:sp>
    </p:spTree>
    <p:extLst>
      <p:ext uri="{BB962C8B-B14F-4D97-AF65-F5344CB8AC3E}">
        <p14:creationId xmlns:p14="http://schemas.microsoft.com/office/powerpoint/2010/main" val="42148036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12386c3612a_2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 name="Google Shape;187;g12386c3612a_2_1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indent="-228600"/>
            <a:endParaRPr lang="en-US" dirty="0">
              <a:cs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052d7ee989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2052d7ee989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12386c3612a_2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9" name="Google Shape;189;g12386c3612a_2_2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a:buSzPts val="1100"/>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33B506-FDD1-2C40-9A75-6B36B6C6F2D4}" type="slidenum">
              <a:rPr lang="en-US" smtClean="0"/>
              <a:t>9</a:t>
            </a:fld>
            <a:endParaRPr lang="en-US"/>
          </a:p>
        </p:txBody>
      </p:sp>
    </p:spTree>
    <p:extLst>
      <p:ext uri="{BB962C8B-B14F-4D97-AF65-F5344CB8AC3E}">
        <p14:creationId xmlns:p14="http://schemas.microsoft.com/office/powerpoint/2010/main" val="4154632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56" name="Google Shape;56;p14"/>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57" name="Google Shape;57;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0" name="Google Shape;60;p1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61" name="Google Shape;61;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64" name="Google Shape;64;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7" name="Google Shape;67;p17"/>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8" name="Google Shape;68;p17"/>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9" name="Google Shape;69;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0"/>
        <p:cNvGrpSpPr/>
        <p:nvPr/>
      </p:nvGrpSpPr>
      <p:grpSpPr>
        <a:xfrm>
          <a:off x="0" y="0"/>
          <a:ext cx="0" cy="0"/>
          <a:chOff x="0" y="0"/>
          <a:chExt cx="0" cy="0"/>
        </a:xfrm>
      </p:grpSpPr>
      <p:sp>
        <p:nvSpPr>
          <p:cNvPr id="71" name="Google Shape;71;p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2" name="Google Shape;72;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7"/>
        <p:cNvGrpSpPr/>
        <p:nvPr/>
      </p:nvGrpSpPr>
      <p:grpSpPr>
        <a:xfrm>
          <a:off x="0" y="0"/>
          <a:ext cx="0" cy="0"/>
          <a:chOff x="0" y="0"/>
          <a:chExt cx="0" cy="0"/>
        </a:xfrm>
      </p:grpSpPr>
      <p:sp>
        <p:nvSpPr>
          <p:cNvPr id="78" name="Google Shape;78;p20"/>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79" name="Google Shape;79;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82;p21"/>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83" name="Google Shape;83;p21"/>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4" name="Google Shape;84;p21"/>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85" name="Google Shape;85;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6"/>
        <p:cNvGrpSpPr/>
        <p:nvPr/>
      </p:nvGrpSpPr>
      <p:grpSpPr>
        <a:xfrm>
          <a:off x="0" y="0"/>
          <a:ext cx="0" cy="0"/>
          <a:chOff x="0" y="0"/>
          <a:chExt cx="0" cy="0"/>
        </a:xfrm>
      </p:grpSpPr>
      <p:sp>
        <p:nvSpPr>
          <p:cNvPr id="87" name="Google Shape;87;p22"/>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88" name="Google Shape;88;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9"/>
        <p:cNvGrpSpPr/>
        <p:nvPr/>
      </p:nvGrpSpPr>
      <p:grpSpPr>
        <a:xfrm>
          <a:off x="0" y="0"/>
          <a:ext cx="0" cy="0"/>
          <a:chOff x="0" y="0"/>
          <a:chExt cx="0" cy="0"/>
        </a:xfrm>
      </p:grpSpPr>
      <p:sp>
        <p:nvSpPr>
          <p:cNvPr id="90" name="Google Shape;90;p23"/>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91" name="Google Shape;91;p23"/>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92" name="Google Shape;92;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
        <p:cNvGrpSpPr/>
        <p:nvPr/>
      </p:nvGrpSpPr>
      <p:grpSpPr>
        <a:xfrm>
          <a:off x="0" y="0"/>
          <a:ext cx="0" cy="0"/>
          <a:chOff x="0" y="0"/>
          <a:chExt cx="0" cy="0"/>
        </a:xfrm>
      </p:grpSpPr>
      <p:sp>
        <p:nvSpPr>
          <p:cNvPr id="94" name="Google Shape;94;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C6462-3CCE-B14B-907D-F24B60256D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DE719C-833D-2E4B-91E2-D37C4A70AF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C6E173-669A-384F-94D9-4DAE0EE1CD5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A03F52B-0BB1-A64E-B738-73D3F7E3FF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48C5BC-A400-E64F-B8C3-0C3E29656306}"/>
              </a:ext>
            </a:extLst>
          </p:cNvPr>
          <p:cNvSpPr>
            <a:spLocks noGrp="1"/>
          </p:cNvSpPr>
          <p:nvPr>
            <p:ph type="sldNum" sz="quarter" idx="12"/>
          </p:nvPr>
        </p:nvSpPr>
        <p:spPr/>
        <p:txBody>
          <a:bodyPr/>
          <a:lstStyle/>
          <a:p>
            <a:fld id="{732F8159-148D-6E4C-829F-37765D1CFD65}" type="slidenum">
              <a:rPr lang="en-US" smtClean="0"/>
              <a:t>‹#›</a:t>
            </a:fld>
            <a:endParaRPr lang="en-US"/>
          </a:p>
        </p:txBody>
      </p:sp>
    </p:spTree>
    <p:extLst>
      <p:ext uri="{BB962C8B-B14F-4D97-AF65-F5344CB8AC3E}">
        <p14:creationId xmlns:p14="http://schemas.microsoft.com/office/powerpoint/2010/main" val="39676908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34351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5" r:id="rId6"/>
    <p:sldLayoutId id="2147483666" r:id="rId7"/>
    <p:sldLayoutId id="2147483667" r:id="rId8"/>
    <p:sldLayoutId id="2147483668" r:id="rId9"/>
    <p:sldLayoutId id="2147483669" r:id="rId10"/>
    <p:sldLayoutId id="2147483672" r:id="rId11"/>
    <p:sldLayoutId id="214748367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38.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38.png"/><Relationship Id="rId4" Type="http://schemas.openxmlformats.org/officeDocument/2006/relationships/image" Target="../media/image40.jpe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42.jpeg"/><Relationship Id="rId4" Type="http://schemas.openxmlformats.org/officeDocument/2006/relationships/image" Target="../media/image41.jpe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38.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38.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png"/><Relationship Id="rId9" Type="http://schemas.openxmlformats.org/officeDocument/2006/relationships/image" Target="../media/image54.jpeg"/></Relationships>
</file>

<file path=ppt/slides/_rels/slide18.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55.png"/><Relationship Id="rId7" Type="http://schemas.openxmlformats.org/officeDocument/2006/relationships/image" Target="../media/image51.jpeg"/><Relationship Id="rId2" Type="http://schemas.openxmlformats.org/officeDocument/2006/relationships/notesSlide" Target="../notesSlides/notesSlide18.xml"/><Relationship Id="rId1" Type="http://schemas.openxmlformats.org/officeDocument/2006/relationships/slideLayout" Target="../slideLayouts/slideLayout22.xml"/><Relationship Id="rId6" Type="http://schemas.openxmlformats.org/officeDocument/2006/relationships/image" Target="../media/image50.jpeg"/><Relationship Id="rId5" Type="http://schemas.openxmlformats.org/officeDocument/2006/relationships/image" Target="../media/image57.jpeg"/><Relationship Id="rId10" Type="http://schemas.openxmlformats.org/officeDocument/2006/relationships/image" Target="../media/image54.jpeg"/><Relationship Id="rId4" Type="http://schemas.openxmlformats.org/officeDocument/2006/relationships/image" Target="../media/image56.jpeg"/><Relationship Id="rId9" Type="http://schemas.openxmlformats.org/officeDocument/2006/relationships/image" Target="../media/image53.jpe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60.jpeg"/><Relationship Id="rId4" Type="http://schemas.openxmlformats.org/officeDocument/2006/relationships/image" Target="../media/image59.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image" Target="../media/image70.png"/><Relationship Id="rId1" Type="http://schemas.openxmlformats.org/officeDocument/2006/relationships/slideLayout" Target="../slideLayouts/slideLayout13.xml"/><Relationship Id="rId6" Type="http://schemas.openxmlformats.org/officeDocument/2006/relationships/image" Target="../media/image74.jpeg"/><Relationship Id="rId11" Type="http://schemas.openxmlformats.org/officeDocument/2006/relationships/image" Target="../media/image78.jpeg"/><Relationship Id="rId5" Type="http://schemas.openxmlformats.org/officeDocument/2006/relationships/image" Target="../media/image73.png"/><Relationship Id="rId10" Type="http://schemas.openxmlformats.org/officeDocument/2006/relationships/image" Target="../media/image58.png"/><Relationship Id="rId4" Type="http://schemas.openxmlformats.org/officeDocument/2006/relationships/image" Target="../media/image72.jpeg"/><Relationship Id="rId9" Type="http://schemas.openxmlformats.org/officeDocument/2006/relationships/image" Target="../media/image77.png"/></Relationships>
</file>

<file path=ppt/slides/_rels/slide2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81.png"/><Relationship Id="rId12"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80.png"/><Relationship Id="rId11" Type="http://schemas.openxmlformats.org/officeDocument/2006/relationships/image" Target="../media/image24.png"/><Relationship Id="rId5" Type="http://schemas.openxmlformats.org/officeDocument/2006/relationships/image" Target="../media/image79.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84.pn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85.png"/></Relationships>
</file>

<file path=ppt/slides/_rels/slide2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87.pn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88.pn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91.png"/><Relationship Id="rId5" Type="http://schemas.openxmlformats.org/officeDocument/2006/relationships/image" Target="../media/image90.svg"/><Relationship Id="rId4" Type="http://schemas.openxmlformats.org/officeDocument/2006/relationships/image" Target="../media/image89.png"/></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92.png"/></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96.png"/></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99.png"/><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hyperlink" Target="https://github.com/LimnologyLauren"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hyperlink" Target="https://github.com/LimnologyLauren" TargetMode="External"/><Relationship Id="rId5" Type="http://schemas.openxmlformats.org/officeDocument/2006/relationships/image" Target="../media/image101.png"/><Relationship Id="rId4" Type="http://schemas.openxmlformats.org/officeDocument/2006/relationships/image" Target="../media/image100.png"/></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hyperlink" Target="https://github.com/LimnologyLauren" TargetMode="External"/><Relationship Id="rId5" Type="http://schemas.openxmlformats.org/officeDocument/2006/relationships/image" Target="../media/image101.png"/><Relationship Id="rId4" Type="http://schemas.openxmlformats.org/officeDocument/2006/relationships/image" Target="../media/image100.png"/></Relationships>
</file>

<file path=ppt/slides/_rels/slide3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openxmlformats.org/officeDocument/2006/relationships/image" Target="../media/image105.png"/><Relationship Id="rId5" Type="http://schemas.openxmlformats.org/officeDocument/2006/relationships/image" Target="../media/image104.png"/><Relationship Id="rId10" Type="http://schemas.openxmlformats.org/officeDocument/2006/relationships/image" Target="../media/image108.jpeg"/><Relationship Id="rId4" Type="http://schemas.openxmlformats.org/officeDocument/2006/relationships/image" Target="../media/image103.png"/><Relationship Id="rId9" Type="http://schemas.openxmlformats.org/officeDocument/2006/relationships/image" Target="../media/image107.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8.xml"/><Relationship Id="rId1" Type="http://schemas.openxmlformats.org/officeDocument/2006/relationships/slideLayout" Target="../slideLayouts/slideLayout13.xml"/><Relationship Id="rId5" Type="http://schemas.openxmlformats.org/officeDocument/2006/relationships/image" Target="../media/image110.png"/><Relationship Id="rId4" Type="http://schemas.openxmlformats.org/officeDocument/2006/relationships/image" Target="../media/image109.png"/></Relationships>
</file>

<file path=ppt/slides/_rels/slide41.xml.rels><?xml version="1.0" encoding="UTF-8" standalone="yes"?>
<Relationships xmlns="http://schemas.openxmlformats.org/package/2006/relationships"><Relationship Id="rId3" Type="http://schemas.openxmlformats.org/officeDocument/2006/relationships/hyperlink" Target="mailto:Lauren.Magliozzi@Colorado.edu" TargetMode="External"/><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111.png"/></Relationships>
</file>

<file path=ppt/slides/_rels/slide42.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13.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hyperlink" Target="mailto:Lauren.Magliozzi@Colorado.edu"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1.xml"/><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8" Type="http://schemas.openxmlformats.org/officeDocument/2006/relationships/image" Target="../media/image120.svg"/><Relationship Id="rId13" Type="http://schemas.openxmlformats.org/officeDocument/2006/relationships/image" Target="../media/image125.png"/><Relationship Id="rId3" Type="http://schemas.openxmlformats.org/officeDocument/2006/relationships/image" Target="../media/image115.png"/><Relationship Id="rId7" Type="http://schemas.openxmlformats.org/officeDocument/2006/relationships/image" Target="../media/image119.png"/><Relationship Id="rId12" Type="http://schemas.openxmlformats.org/officeDocument/2006/relationships/image" Target="../media/image124.svg"/><Relationship Id="rId17" Type="http://schemas.openxmlformats.org/officeDocument/2006/relationships/image" Target="../media/image10.png"/><Relationship Id="rId2" Type="http://schemas.openxmlformats.org/officeDocument/2006/relationships/notesSlide" Target="../notesSlides/notesSlide42.xml"/><Relationship Id="rId16" Type="http://schemas.openxmlformats.org/officeDocument/2006/relationships/image" Target="../media/image128.svg"/><Relationship Id="rId1" Type="http://schemas.openxmlformats.org/officeDocument/2006/relationships/slideLayout" Target="../slideLayouts/slideLayout23.xml"/><Relationship Id="rId6" Type="http://schemas.openxmlformats.org/officeDocument/2006/relationships/image" Target="../media/image118.svg"/><Relationship Id="rId11" Type="http://schemas.openxmlformats.org/officeDocument/2006/relationships/image" Target="../media/image123.png"/><Relationship Id="rId5" Type="http://schemas.openxmlformats.org/officeDocument/2006/relationships/image" Target="../media/image117.png"/><Relationship Id="rId15" Type="http://schemas.openxmlformats.org/officeDocument/2006/relationships/image" Target="../media/image127.png"/><Relationship Id="rId10" Type="http://schemas.openxmlformats.org/officeDocument/2006/relationships/image" Target="../media/image122.svg"/><Relationship Id="rId4" Type="http://schemas.openxmlformats.org/officeDocument/2006/relationships/image" Target="../media/image116.svg"/><Relationship Id="rId9" Type="http://schemas.openxmlformats.org/officeDocument/2006/relationships/image" Target="../media/image121.png"/><Relationship Id="rId14" Type="http://schemas.openxmlformats.org/officeDocument/2006/relationships/image" Target="../media/image126.svg"/></Relationships>
</file>

<file path=ppt/slides/_rels/slide4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2.xml"/><Relationship Id="rId6" Type="http://schemas.openxmlformats.org/officeDocument/2006/relationships/image" Target="../media/image10.png"/><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10.png"/><Relationship Id="rId2" Type="http://schemas.openxmlformats.org/officeDocument/2006/relationships/notesSlide" Target="../notesSlides/notesSlide6.xml"/><Relationship Id="rId16" Type="http://schemas.openxmlformats.org/officeDocument/2006/relationships/image" Target="../media/image27.png"/><Relationship Id="rId1" Type="http://schemas.openxmlformats.org/officeDocument/2006/relationships/slideLayout" Target="../slideLayouts/slideLayout13.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10.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2.xml"/><Relationship Id="rId6" Type="http://schemas.openxmlformats.org/officeDocument/2006/relationships/diagramColors" Target="../diagrams/colors1.xml"/><Relationship Id="rId11" Type="http://schemas.openxmlformats.org/officeDocument/2006/relationships/image" Target="../media/image36.png"/><Relationship Id="rId5" Type="http://schemas.openxmlformats.org/officeDocument/2006/relationships/diagramQuickStyle" Target="../diagrams/quickStyle1.xml"/><Relationship Id="rId10" Type="http://schemas.openxmlformats.org/officeDocument/2006/relationships/image" Target="../media/image35.png"/><Relationship Id="rId4" Type="http://schemas.openxmlformats.org/officeDocument/2006/relationships/diagramLayout" Target="../diagrams/layout1.xml"/><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EC6E8"/>
        </a:solidFill>
        <a:effectLst/>
      </p:bgPr>
    </p:bg>
    <p:spTree>
      <p:nvGrpSpPr>
        <p:cNvPr id="1" name="Shape 98"/>
        <p:cNvGrpSpPr/>
        <p:nvPr/>
      </p:nvGrpSpPr>
      <p:grpSpPr>
        <a:xfrm>
          <a:off x="0" y="0"/>
          <a:ext cx="0" cy="0"/>
          <a:chOff x="0" y="0"/>
          <a:chExt cx="0" cy="0"/>
        </a:xfrm>
      </p:grpSpPr>
      <p:sp>
        <p:nvSpPr>
          <p:cNvPr id="3" name="Rectangle 2">
            <a:extLst>
              <a:ext uri="{FF2B5EF4-FFF2-40B4-BE49-F238E27FC236}">
                <a16:creationId xmlns:a16="http://schemas.microsoft.com/office/drawing/2014/main" id="{44C2F986-7208-C2AE-4068-1BDD6F8620FF}"/>
              </a:ext>
            </a:extLst>
          </p:cNvPr>
          <p:cNvSpPr/>
          <p:nvPr/>
        </p:nvSpPr>
        <p:spPr>
          <a:xfrm>
            <a:off x="-100869" y="4139168"/>
            <a:ext cx="6612556" cy="810243"/>
          </a:xfrm>
          <a:prstGeom prst="rect">
            <a:avLst/>
          </a:prstGeom>
          <a:solidFill>
            <a:schemeClr val="bg1">
              <a:alpha val="5549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Google Shape;101;p25">
            <a:extLst>
              <a:ext uri="{FF2B5EF4-FFF2-40B4-BE49-F238E27FC236}">
                <a16:creationId xmlns:a16="http://schemas.microsoft.com/office/drawing/2014/main" id="{85209CB4-ED15-834A-8C9F-45527816FD11}"/>
              </a:ext>
            </a:extLst>
          </p:cNvPr>
          <p:cNvSpPr/>
          <p:nvPr/>
        </p:nvSpPr>
        <p:spPr>
          <a:xfrm>
            <a:off x="-13253" y="113200"/>
            <a:ext cx="9144001" cy="4836211"/>
          </a:xfrm>
          <a:prstGeom prst="rect">
            <a:avLst/>
          </a:prstGeom>
          <a:solidFill>
            <a:schemeClr val="lt1">
              <a:alpha val="31000"/>
            </a:schemeClr>
          </a:solid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30" name="Google Shape;101;p25">
            <a:extLst>
              <a:ext uri="{FF2B5EF4-FFF2-40B4-BE49-F238E27FC236}">
                <a16:creationId xmlns:a16="http://schemas.microsoft.com/office/drawing/2014/main" id="{F21788FC-44FE-F941-8E6A-D9E56A6230C0}"/>
              </a:ext>
            </a:extLst>
          </p:cNvPr>
          <p:cNvSpPr/>
          <p:nvPr/>
        </p:nvSpPr>
        <p:spPr>
          <a:xfrm>
            <a:off x="0" y="236643"/>
            <a:ext cx="10505181" cy="1212053"/>
          </a:xfrm>
          <a:prstGeom prst="rect">
            <a:avLst/>
          </a:prstGeom>
          <a:noFill/>
          <a:ln w="6350"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99" name="Google Shape;99;p25"/>
          <p:cNvSpPr txBox="1"/>
          <p:nvPr/>
        </p:nvSpPr>
        <p:spPr>
          <a:xfrm>
            <a:off x="40178" y="2884942"/>
            <a:ext cx="4572000" cy="1231076"/>
          </a:xfrm>
          <a:prstGeom prst="rect">
            <a:avLst/>
          </a:prstGeom>
          <a:noFill/>
          <a:ln>
            <a:noFill/>
          </a:ln>
        </p:spPr>
        <p:txBody>
          <a:bodyPr spcFirstLastPara="1" wrap="square" lIns="91425" tIns="91425" rIns="91425" bIns="91425" anchor="t" anchorCtr="0">
            <a:spAutoFit/>
          </a:bodyPr>
          <a:lstStyle/>
          <a:p>
            <a:r>
              <a:rPr lang="en-US" sz="2400" b="1" u="none" strike="noStrike" dirty="0">
                <a:solidFill>
                  <a:schemeClr val="bg1"/>
                </a:solidFill>
                <a:effectLst>
                  <a:outerShdw blurRad="50800" dist="38100" dir="18900000" algn="b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Lauren Magliozzi, M.S.</a:t>
            </a:r>
            <a:br>
              <a:rPr lang="en-US" sz="2000" i="1" u="none" strike="noStrike" dirty="0">
                <a:solidFill>
                  <a:schemeClr val="bg1"/>
                </a:solidFill>
                <a:effectLst>
                  <a:outerShdw blurRad="50800" dist="38100" dir="18900000" algn="b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br>
            <a:r>
              <a:rPr lang="en-US" sz="2200" u="none" strike="noStrike" dirty="0">
                <a:solidFill>
                  <a:schemeClr val="bg1"/>
                </a:solidFill>
                <a:effectLst>
                  <a:outerShdw blurRad="50800" dist="38100" dir="18900000" algn="b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PhD Candidate, CU Boulder</a:t>
            </a:r>
            <a:endParaRPr lang="en-US" sz="2200" dirty="0">
              <a:solidFill>
                <a:schemeClr val="bg1"/>
              </a:solidFill>
              <a:effectLst>
                <a:outerShdw blurRad="50800" dist="38100" dir="18900000" algn="b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Calibri"/>
            </a:endParaRPr>
          </a:p>
          <a:p>
            <a:pPr rtl="0">
              <a:spcBef>
                <a:spcPts val="0"/>
              </a:spcBef>
              <a:spcAft>
                <a:spcPts val="0"/>
              </a:spcAft>
            </a:pPr>
            <a:r>
              <a:rPr lang="en-US" sz="2200" dirty="0">
                <a:solidFill>
                  <a:schemeClr val="bg1"/>
                </a:solidFill>
                <a:effectLst>
                  <a:outerShdw blurRad="50800" dist="38100" dir="18900000" algn="b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Calibri"/>
              </a:rPr>
              <a:t>After the Flames | April 15, 2024</a:t>
            </a:r>
            <a:endParaRPr lang="en-US" sz="2200" i="1" dirty="0">
              <a:solidFill>
                <a:schemeClr val="bg1"/>
              </a:solidFill>
              <a:effectLst>
                <a:outerShdw blurRad="50800" dist="38100" dir="18900000" algn="b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5" name="Google Shape;101;p25">
            <a:extLst>
              <a:ext uri="{FF2B5EF4-FFF2-40B4-BE49-F238E27FC236}">
                <a16:creationId xmlns:a16="http://schemas.microsoft.com/office/drawing/2014/main" id="{2A81C3C9-BE9C-4643-759F-43E160E06DFD}"/>
              </a:ext>
            </a:extLst>
          </p:cNvPr>
          <p:cNvSpPr/>
          <p:nvPr/>
        </p:nvSpPr>
        <p:spPr>
          <a:xfrm>
            <a:off x="0" y="113200"/>
            <a:ext cx="5455879" cy="2771742"/>
          </a:xfrm>
          <a:prstGeom prst="rect">
            <a:avLst/>
          </a:prstGeom>
          <a:solidFill>
            <a:schemeClr val="lt1">
              <a:alpha val="31000"/>
            </a:schemeClr>
          </a:solid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pic>
        <p:nvPicPr>
          <p:cNvPr id="15" name="Google Shape;107;p25">
            <a:extLst>
              <a:ext uri="{FF2B5EF4-FFF2-40B4-BE49-F238E27FC236}">
                <a16:creationId xmlns:a16="http://schemas.microsoft.com/office/drawing/2014/main" id="{A51EE08E-66EC-3843-B627-D1DA64CB0429}"/>
              </a:ext>
            </a:extLst>
          </p:cNvPr>
          <p:cNvPicPr preferRelativeResize="0">
            <a:picLocks/>
          </p:cNvPicPr>
          <p:nvPr/>
        </p:nvPicPr>
        <p:blipFill>
          <a:blip r:embed="rId3" cstate="print">
            <a:alphaModFix/>
            <a:extLst>
              <a:ext uri="{28A0092B-C50C-407E-A947-70E740481C1C}">
                <a14:useLocalDpi xmlns:a14="http://schemas.microsoft.com/office/drawing/2010/main"/>
              </a:ext>
            </a:extLst>
          </a:blip>
          <a:stretch>
            <a:fillRect/>
          </a:stretch>
        </p:blipFill>
        <p:spPr>
          <a:xfrm>
            <a:off x="3581676" y="4221741"/>
            <a:ext cx="816229" cy="622361"/>
          </a:xfrm>
          <a:prstGeom prst="rect">
            <a:avLst/>
          </a:prstGeom>
          <a:noFill/>
          <a:ln>
            <a:noFill/>
          </a:ln>
        </p:spPr>
      </p:pic>
      <p:pic>
        <p:nvPicPr>
          <p:cNvPr id="27" name="Google Shape;291;p41">
            <a:extLst>
              <a:ext uri="{FF2B5EF4-FFF2-40B4-BE49-F238E27FC236}">
                <a16:creationId xmlns:a16="http://schemas.microsoft.com/office/drawing/2014/main" id="{50E32C2D-164B-A348-B060-D5701D09B5A3}"/>
              </a:ext>
            </a:extLst>
          </p:cNvPr>
          <p:cNvPicPr preferRelativeResize="0">
            <a:picLocks noChangeAspect="1"/>
          </p:cNvPicPr>
          <p:nvPr/>
        </p:nvPicPr>
        <p:blipFill>
          <a:blip r:embed="rId4">
            <a:alphaModFix/>
          </a:blip>
          <a:stretch>
            <a:fillRect/>
          </a:stretch>
        </p:blipFill>
        <p:spPr>
          <a:xfrm>
            <a:off x="-341618" y="4268041"/>
            <a:ext cx="4113547" cy="553958"/>
          </a:xfrm>
          <a:prstGeom prst="rect">
            <a:avLst/>
          </a:prstGeom>
          <a:noFill/>
          <a:ln>
            <a:noFill/>
          </a:ln>
        </p:spPr>
      </p:pic>
      <p:sp>
        <p:nvSpPr>
          <p:cNvPr id="100" name="Google Shape;100;p25"/>
          <p:cNvSpPr txBox="1"/>
          <p:nvPr/>
        </p:nvSpPr>
        <p:spPr>
          <a:xfrm>
            <a:off x="40179" y="164948"/>
            <a:ext cx="4572000" cy="2677626"/>
          </a:xfrm>
          <a:prstGeom prst="rect">
            <a:avLst/>
          </a:prstGeom>
          <a:noFill/>
          <a:ln>
            <a:noFill/>
          </a:ln>
        </p:spPr>
        <p:txBody>
          <a:bodyPr spcFirstLastPara="1" wrap="square" lIns="91425" tIns="91425" rIns="91425" bIns="91425" anchor="t" anchorCtr="0">
            <a:spAutoFit/>
          </a:bodyPr>
          <a:lstStyle/>
          <a:p>
            <a:pPr marL="0" marR="0" lvl="0" indent="0" rtl="0">
              <a:lnSpc>
                <a:spcPct val="100000"/>
              </a:lnSpc>
              <a:spcBef>
                <a:spcPts val="0"/>
              </a:spcBef>
              <a:spcAft>
                <a:spcPts val="0"/>
              </a:spcAft>
              <a:buClr>
                <a:srgbClr val="000000"/>
              </a:buClr>
              <a:buSzPts val="4000"/>
              <a:buFont typeface="Arial"/>
              <a:buNone/>
            </a:pPr>
            <a:r>
              <a:rPr lang="en-US" sz="2700" b="1" u="none" strike="noStrike" cap="none" dirty="0">
                <a:solidFill>
                  <a:schemeClr val="tx1"/>
                </a:solidFill>
                <a:effectLst>
                  <a:outerShdw blurRad="50800" dist="38100" algn="l" rotWithShape="0">
                    <a:schemeClr val="bg1">
                      <a:alpha val="40000"/>
                    </a:schemeClr>
                  </a:outerShdw>
                </a:effectLst>
                <a:latin typeface="Tahoma" panose="020B0604030504040204" pitchFamily="34" charset="0"/>
                <a:ea typeface="Tahoma" panose="020B0604030504040204" pitchFamily="34" charset="0"/>
                <a:cs typeface="Tahoma" panose="020B0604030504040204" pitchFamily="34" charset="0"/>
                <a:sym typeface="Calibri"/>
              </a:rPr>
              <a:t>Visualizing Watershed Resilience: </a:t>
            </a:r>
            <a:r>
              <a:rPr lang="en-US" sz="2700" u="none" strike="noStrike" cap="none" dirty="0">
                <a:solidFill>
                  <a:schemeClr val="tx1"/>
                </a:solidFill>
                <a:effectLst>
                  <a:outerShdw blurRad="50800" dist="38100" algn="l" rotWithShape="0">
                    <a:schemeClr val="bg1">
                      <a:alpha val="40000"/>
                    </a:schemeClr>
                  </a:outerShdw>
                </a:effectLst>
                <a:latin typeface="Tahoma" panose="020B0604030504040204" pitchFamily="34" charset="0"/>
                <a:ea typeface="Tahoma" panose="020B0604030504040204" pitchFamily="34" charset="0"/>
                <a:cs typeface="Tahoma" panose="020B0604030504040204" pitchFamily="34" charset="0"/>
                <a:sym typeface="Calibri"/>
              </a:rPr>
              <a:t>Lessons on Post-Fire Stream Impacts &amp; Data Communication Techniques from the Marshall Fire</a:t>
            </a:r>
            <a:endParaRPr sz="2700" u="none" strike="noStrike" cap="none" dirty="0">
              <a:solidFill>
                <a:schemeClr val="tx1"/>
              </a:solidFill>
              <a:effectLst>
                <a:outerShdw blurRad="50800" dist="38100" algn="l" rotWithShape="0">
                  <a:schemeClr val="bg1">
                    <a:alpha val="40000"/>
                  </a:schemeClr>
                </a:outerShdw>
              </a:effectLst>
              <a:latin typeface="Tahoma" panose="020B0604030504040204" pitchFamily="34" charset="0"/>
              <a:ea typeface="Tahoma" panose="020B0604030504040204" pitchFamily="34" charset="0"/>
              <a:cs typeface="Tahoma" panose="020B0604030504040204" pitchFamily="34" charset="0"/>
              <a:sym typeface="Calibri"/>
            </a:endParaRPr>
          </a:p>
        </p:txBody>
      </p:sp>
      <p:pic>
        <p:nvPicPr>
          <p:cNvPr id="8" name="Picture 7" descr="A diagram of different colored graphs and charts&#10;&#10;Description automatically generated with medium confidence">
            <a:extLst>
              <a:ext uri="{FF2B5EF4-FFF2-40B4-BE49-F238E27FC236}">
                <a16:creationId xmlns:a16="http://schemas.microsoft.com/office/drawing/2014/main" id="{B9D74CC4-D966-6613-862E-D0615B43808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625431" y="-92468"/>
            <a:ext cx="5666482" cy="531173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6" name="Picture 5" descr="A map of a large area&#10;&#10;Description automatically generated">
            <a:extLst>
              <a:ext uri="{FF2B5EF4-FFF2-40B4-BE49-F238E27FC236}">
                <a16:creationId xmlns:a16="http://schemas.microsoft.com/office/drawing/2014/main" id="{C1F795B3-B649-E319-2E71-2B333E927AE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80309" y="0"/>
            <a:ext cx="7772400" cy="5022399"/>
          </a:xfrm>
          <a:prstGeom prst="rect">
            <a:avLst/>
          </a:prstGeom>
        </p:spPr>
      </p:pic>
      <p:sp>
        <p:nvSpPr>
          <p:cNvPr id="226" name="Google Shape;226;p35"/>
          <p:cNvSpPr txBox="1"/>
          <p:nvPr/>
        </p:nvSpPr>
        <p:spPr>
          <a:xfrm>
            <a:off x="0" y="1"/>
            <a:ext cx="1406700" cy="796470"/>
          </a:xfrm>
          <a:prstGeom prst="rect">
            <a:avLst/>
          </a:prstGeom>
          <a:noFill/>
          <a:ln>
            <a:noFill/>
          </a:ln>
        </p:spPr>
        <p:txBody>
          <a:bodyPr spcFirstLastPara="1" wrap="square" lIns="91425" tIns="91425" rIns="91425" bIns="91425" anchor="t" anchorCtr="0">
            <a:spAutoFit/>
          </a:bodyPr>
          <a:lstStyle/>
          <a:p>
            <a:pPr>
              <a:buClr>
                <a:srgbClr val="000000"/>
              </a:buClr>
              <a:buSzPts val="1800"/>
            </a:pPr>
            <a:r>
              <a:rPr lang="en" sz="1988" dirty="0">
                <a:latin typeface="Tahoma" panose="020B0604030504040204" pitchFamily="34" charset="0"/>
                <a:ea typeface="Tahoma" panose="020B0604030504040204" pitchFamily="34" charset="0"/>
                <a:cs typeface="Tahoma" panose="020B0604030504040204" pitchFamily="34" charset="0"/>
                <a:sym typeface="Helvetica Neue Light"/>
              </a:rPr>
              <a:t>Sampling Locations</a:t>
            </a:r>
            <a:endParaRPr lang="en-US" sz="1988" dirty="0">
              <a:latin typeface="Tahoma" panose="020B0604030504040204" pitchFamily="34" charset="0"/>
              <a:ea typeface="Tahoma" panose="020B0604030504040204" pitchFamily="34" charset="0"/>
              <a:cs typeface="Tahoma" panose="020B0604030504040204" pitchFamily="34" charset="0"/>
            </a:endParaRPr>
          </a:p>
        </p:txBody>
      </p:sp>
      <p:pic>
        <p:nvPicPr>
          <p:cNvPr id="9" name="Google Shape;291;p41">
            <a:extLst>
              <a:ext uri="{FF2B5EF4-FFF2-40B4-BE49-F238E27FC236}">
                <a16:creationId xmlns:a16="http://schemas.microsoft.com/office/drawing/2014/main" id="{936A4643-C47B-3148-852B-A9C89E60DD87}"/>
              </a:ext>
            </a:extLst>
          </p:cNvPr>
          <p:cNvPicPr preferRelativeResize="0">
            <a:picLocks noChangeAspect="1"/>
          </p:cNvPicPr>
          <p:nvPr/>
        </p:nvPicPr>
        <p:blipFill rotWithShape="1">
          <a:blip r:embed="rId4" cstate="print">
            <a:alphaModFix/>
            <a:extLst>
              <a:ext uri="{28A0092B-C50C-407E-A947-70E740481C1C}">
                <a14:useLocalDpi xmlns:a14="http://schemas.microsoft.com/office/drawing/2010/main"/>
              </a:ext>
            </a:extLst>
          </a:blip>
          <a:srcRect/>
          <a:stretch/>
        </p:blipFill>
        <p:spPr>
          <a:xfrm>
            <a:off x="-246842" y="4762156"/>
            <a:ext cx="664468" cy="310989"/>
          </a:xfrm>
          <a:prstGeom prst="rect">
            <a:avLst/>
          </a:prstGeom>
          <a:noFill/>
          <a:ln>
            <a:noFill/>
          </a:ln>
        </p:spPr>
      </p:pic>
      <p:sp>
        <p:nvSpPr>
          <p:cNvPr id="2" name="Slide Number Placeholder 1">
            <a:extLst>
              <a:ext uri="{FF2B5EF4-FFF2-40B4-BE49-F238E27FC236}">
                <a16:creationId xmlns:a16="http://schemas.microsoft.com/office/drawing/2014/main" id="{EFD3CC8C-9C66-3348-A8AE-BDBA05BDFA3C}"/>
              </a:ext>
            </a:extLst>
          </p:cNvPr>
          <p:cNvSpPr>
            <a:spLocks noGrp="1"/>
          </p:cNvSpPr>
          <p:nvPr>
            <p:ph type="sldNum" idx="12"/>
          </p:nvPr>
        </p:nvSpPr>
        <p:spPr/>
        <p:txBody>
          <a:bodyPr/>
          <a:lstStyle/>
          <a:p>
            <a:fld id="{00000000-1234-1234-1234-123412341234}" type="slidenum">
              <a:rPr lang="en" smtClean="0">
                <a:solidFill>
                  <a:schemeClr val="bg1"/>
                </a:solidFill>
                <a:latin typeface="Tahoma" panose="020B0604030504040204" pitchFamily="34" charset="0"/>
                <a:ea typeface="Tahoma" panose="020B0604030504040204" pitchFamily="34" charset="0"/>
                <a:cs typeface="Tahoma" panose="020B0604030504040204" pitchFamily="34" charset="0"/>
              </a:rPr>
              <a:pPr/>
              <a:t>10</a:t>
            </a:fld>
            <a:endParaRPr lang="en"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5" name="Straight Arrow Connector 4">
            <a:extLst>
              <a:ext uri="{FF2B5EF4-FFF2-40B4-BE49-F238E27FC236}">
                <a16:creationId xmlns:a16="http://schemas.microsoft.com/office/drawing/2014/main" id="{1F57DE34-DEAD-DD4A-8CFB-CAF7B06DDF81}"/>
              </a:ext>
            </a:extLst>
          </p:cNvPr>
          <p:cNvCxnSpPr>
            <a:cxnSpLocks/>
            <a:stCxn id="13" idx="3"/>
          </p:cNvCxnSpPr>
          <p:nvPr/>
        </p:nvCxnSpPr>
        <p:spPr>
          <a:xfrm flipV="1">
            <a:off x="3967683" y="3899093"/>
            <a:ext cx="409651" cy="280464"/>
          </a:xfrm>
          <a:prstGeom prst="straightConnector1">
            <a:avLst/>
          </a:prstGeom>
          <a:ln w="79375">
            <a:tailEnd type="stealth"/>
          </a:ln>
        </p:spPr>
        <p:style>
          <a:lnRef idx="1">
            <a:schemeClr val="accent1"/>
          </a:lnRef>
          <a:fillRef idx="0">
            <a:schemeClr val="accent1"/>
          </a:fillRef>
          <a:effectRef idx="0">
            <a:schemeClr val="accent1"/>
          </a:effectRef>
          <a:fontRef idx="minor">
            <a:schemeClr val="tx1"/>
          </a:fontRef>
        </p:style>
      </p:cxnSp>
      <p:sp>
        <p:nvSpPr>
          <p:cNvPr id="13" name="Google Shape;231;p35">
            <a:extLst>
              <a:ext uri="{FF2B5EF4-FFF2-40B4-BE49-F238E27FC236}">
                <a16:creationId xmlns:a16="http://schemas.microsoft.com/office/drawing/2014/main" id="{DD8B6301-2AE2-6047-83FB-B6E5BB5765EA}"/>
              </a:ext>
            </a:extLst>
          </p:cNvPr>
          <p:cNvSpPr txBox="1"/>
          <p:nvPr/>
        </p:nvSpPr>
        <p:spPr>
          <a:xfrm rot="19687384">
            <a:off x="3233923" y="4158289"/>
            <a:ext cx="793604" cy="461635"/>
          </a:xfrm>
          <a:prstGeom prst="rect">
            <a:avLst/>
          </a:prstGeom>
          <a:noFill/>
          <a:ln w="38100" cap="flat" cmpd="sng">
            <a:noFill/>
            <a:prstDash val="solid"/>
            <a:round/>
            <a:headEnd type="none" w="sm" len="sm"/>
            <a:tailEnd type="none" w="sm" len="sm"/>
          </a:ln>
        </p:spPr>
        <p:txBody>
          <a:bodyPr spcFirstLastPara="1" wrap="square" lIns="91425" tIns="91425" rIns="91425" bIns="91425" anchor="t" anchorCtr="0">
            <a:spAutoFit/>
          </a:bodyPr>
          <a:lstStyle/>
          <a:p>
            <a:pPr algn="ctr"/>
            <a:r>
              <a:rPr lang="en" sz="1800" b="1" dirty="0">
                <a:solidFill>
                  <a:srgbClr val="4C90FC"/>
                </a:solidFill>
                <a:latin typeface="Tahoma" panose="020B0604030504040204" pitchFamily="34" charset="0"/>
                <a:ea typeface="Tahoma" panose="020B0604030504040204" pitchFamily="34" charset="0"/>
                <a:cs typeface="Tahoma" panose="020B0604030504040204" pitchFamily="34" charset="0"/>
                <a:sym typeface="Helvetica Neue"/>
              </a:rPr>
              <a:t>Flow</a:t>
            </a:r>
            <a:endParaRPr lang="en-US" sz="1800" b="1" dirty="0">
              <a:solidFill>
                <a:srgbClr val="4C90FC"/>
              </a:solidFill>
              <a:latin typeface="Tahoma" panose="020B0604030504040204" pitchFamily="34" charset="0"/>
              <a:ea typeface="Tahoma" panose="020B0604030504040204" pitchFamily="34" charset="0"/>
              <a:cs typeface="Tahoma" panose="020B0604030504040204" pitchFamily="34" charset="0"/>
            </a:endParaRPr>
          </a:p>
        </p:txBody>
      </p:sp>
      <p:sp>
        <p:nvSpPr>
          <p:cNvPr id="14" name="Google Shape;231;p35">
            <a:extLst>
              <a:ext uri="{FF2B5EF4-FFF2-40B4-BE49-F238E27FC236}">
                <a16:creationId xmlns:a16="http://schemas.microsoft.com/office/drawing/2014/main" id="{FFB9BFF0-0989-F645-B24F-5AECD549AD57}"/>
              </a:ext>
            </a:extLst>
          </p:cNvPr>
          <p:cNvSpPr txBox="1"/>
          <p:nvPr/>
        </p:nvSpPr>
        <p:spPr>
          <a:xfrm>
            <a:off x="0" y="2312927"/>
            <a:ext cx="1406700" cy="738633"/>
          </a:xfrm>
          <a:prstGeom prst="rect">
            <a:avLst/>
          </a:prstGeom>
          <a:solidFill>
            <a:schemeClr val="lt1"/>
          </a:solidFill>
          <a:ln w="38100" cap="flat" cmpd="sng">
            <a:noFill/>
            <a:prstDash val="solid"/>
            <a:round/>
            <a:headEnd type="none" w="sm" len="sm"/>
            <a:tailEnd type="none" w="sm" len="sm"/>
          </a:ln>
        </p:spPr>
        <p:txBody>
          <a:bodyPr spcFirstLastPara="1" wrap="square" lIns="91425" tIns="91425" rIns="91425" bIns="91425" anchor="t" anchorCtr="0">
            <a:spAutoFit/>
          </a:bodyPr>
          <a:lstStyle/>
          <a:p>
            <a:pPr algn="ctr"/>
            <a:r>
              <a:rPr lang="en" sz="1800" b="1" dirty="0">
                <a:solidFill>
                  <a:srgbClr val="D17F77"/>
                </a:solidFill>
                <a:latin typeface="Tahoma" panose="020B0604030504040204" pitchFamily="34" charset="0"/>
                <a:ea typeface="Tahoma" panose="020B0604030504040204" pitchFamily="34" charset="0"/>
                <a:cs typeface="Tahoma" panose="020B0604030504040204" pitchFamily="34" charset="0"/>
                <a:sym typeface="Helvetica Neue"/>
              </a:rPr>
              <a:t>Burned</a:t>
            </a:r>
            <a:r>
              <a:rPr lang="en" sz="1800" dirty="0">
                <a:latin typeface="Tahoma" panose="020B0604030504040204" pitchFamily="34" charset="0"/>
                <a:ea typeface="Tahoma" panose="020B0604030504040204" pitchFamily="34" charset="0"/>
                <a:cs typeface="Tahoma" panose="020B0604030504040204" pitchFamily="34" charset="0"/>
                <a:sym typeface="Helvetica Neue"/>
              </a:rPr>
              <a:t> vs. </a:t>
            </a:r>
            <a:r>
              <a:rPr lang="en" sz="1800" b="1"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sym typeface="Helvetica Neue"/>
              </a:rPr>
              <a:t>Unburned</a:t>
            </a:r>
            <a:endParaRPr lang="en-US" sz="1800" b="1"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5" name="Google Shape;231;p35">
            <a:extLst>
              <a:ext uri="{FF2B5EF4-FFF2-40B4-BE49-F238E27FC236}">
                <a16:creationId xmlns:a16="http://schemas.microsoft.com/office/drawing/2014/main" id="{78829114-4F4D-C443-9ACB-3EA09C958C1A}"/>
              </a:ext>
            </a:extLst>
          </p:cNvPr>
          <p:cNvSpPr txBox="1"/>
          <p:nvPr/>
        </p:nvSpPr>
        <p:spPr>
          <a:xfrm>
            <a:off x="0" y="3160460"/>
            <a:ext cx="1272136" cy="738633"/>
          </a:xfrm>
          <a:prstGeom prst="rect">
            <a:avLst/>
          </a:prstGeom>
          <a:solidFill>
            <a:schemeClr val="lt1"/>
          </a:solidFill>
          <a:ln w="38100" cap="flat" cmpd="sng">
            <a:noFill/>
            <a:prstDash val="solid"/>
            <a:round/>
            <a:headEnd type="none" w="sm" len="sm"/>
            <a:tailEnd type="none" w="sm" len="sm"/>
          </a:ln>
        </p:spPr>
        <p:txBody>
          <a:bodyPr spcFirstLastPara="1" wrap="square" lIns="91425" tIns="91425" rIns="91425" bIns="91425" anchor="t" anchorCtr="0">
            <a:spAutoFit/>
          </a:bodyPr>
          <a:lstStyle/>
          <a:p>
            <a:pPr algn="ctr"/>
            <a:r>
              <a:rPr lang="en" sz="1800" b="1" dirty="0">
                <a:solidFill>
                  <a:srgbClr val="00B050"/>
                </a:solidFill>
                <a:latin typeface="Tahoma" panose="020B0604030504040204" pitchFamily="34" charset="0"/>
                <a:ea typeface="Tahoma" panose="020B0604030504040204" pitchFamily="34" charset="0"/>
                <a:cs typeface="Tahoma" panose="020B0604030504040204" pitchFamily="34" charset="0"/>
                <a:sym typeface="Helvetica Neue"/>
              </a:rPr>
              <a:t>Wildland</a:t>
            </a:r>
            <a:r>
              <a:rPr lang="en" sz="1800" dirty="0">
                <a:latin typeface="Tahoma" panose="020B0604030504040204" pitchFamily="34" charset="0"/>
                <a:ea typeface="Tahoma" panose="020B0604030504040204" pitchFamily="34" charset="0"/>
                <a:cs typeface="Tahoma" panose="020B0604030504040204" pitchFamily="34" charset="0"/>
                <a:sym typeface="Helvetica Neue"/>
              </a:rPr>
              <a:t> vs. </a:t>
            </a:r>
            <a:r>
              <a:rPr lang="en" sz="1800" b="1" dirty="0">
                <a:solidFill>
                  <a:srgbClr val="7030A0"/>
                </a:solidFill>
                <a:latin typeface="Tahoma" panose="020B0604030504040204" pitchFamily="34" charset="0"/>
                <a:ea typeface="Tahoma" panose="020B0604030504040204" pitchFamily="34" charset="0"/>
                <a:cs typeface="Tahoma" panose="020B0604030504040204" pitchFamily="34" charset="0"/>
                <a:sym typeface="Helvetica Neue"/>
              </a:rPr>
              <a:t>Urban</a:t>
            </a:r>
            <a:endParaRPr lang="en-US" sz="1800" b="1" dirty="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sp>
        <p:nvSpPr>
          <p:cNvPr id="16" name="Google Shape;231;p35">
            <a:extLst>
              <a:ext uri="{FF2B5EF4-FFF2-40B4-BE49-F238E27FC236}">
                <a16:creationId xmlns:a16="http://schemas.microsoft.com/office/drawing/2014/main" id="{48866105-BC8F-544E-B34A-969C4FDD0B45}"/>
              </a:ext>
            </a:extLst>
          </p:cNvPr>
          <p:cNvSpPr txBox="1"/>
          <p:nvPr/>
        </p:nvSpPr>
        <p:spPr>
          <a:xfrm>
            <a:off x="66346" y="926579"/>
            <a:ext cx="1274009" cy="1292631"/>
          </a:xfrm>
          <a:prstGeom prst="rect">
            <a:avLst/>
          </a:prstGeom>
          <a:solidFill>
            <a:schemeClr val="lt1"/>
          </a:solidFill>
          <a:ln w="38100" cap="flat" cmpd="sng">
            <a:noFill/>
            <a:prstDash val="solid"/>
            <a:round/>
            <a:headEnd type="none" w="sm" len="sm"/>
            <a:tailEnd type="none" w="sm" len="sm"/>
          </a:ln>
        </p:spPr>
        <p:txBody>
          <a:bodyPr spcFirstLastPara="1" wrap="square" lIns="91425" tIns="91425" rIns="91425" bIns="91425" anchor="t" anchorCtr="0">
            <a:spAutoFit/>
          </a:bodyPr>
          <a:lstStyle/>
          <a:p>
            <a:pPr algn="ctr"/>
            <a:r>
              <a:rPr lang="en" sz="1800" dirty="0">
                <a:latin typeface="Tahoma" panose="020B0604030504040204" pitchFamily="34" charset="0"/>
                <a:ea typeface="Tahoma" panose="020B0604030504040204" pitchFamily="34" charset="0"/>
                <a:cs typeface="Tahoma" panose="020B0604030504040204" pitchFamily="34" charset="0"/>
                <a:sym typeface="Helvetica Neue"/>
              </a:rPr>
              <a:t>Chosen to target two sets of variables:</a:t>
            </a:r>
            <a:endParaRPr lang="en-US" sz="18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25">
            <a:extLst>
              <a:ext uri="{FF2B5EF4-FFF2-40B4-BE49-F238E27FC236}">
                <a16:creationId xmlns:a16="http://schemas.microsoft.com/office/drawing/2014/main" id="{A2F7707A-38BC-A803-5700-BE992105A1C3}"/>
              </a:ext>
            </a:extLst>
          </p:cNvPr>
          <p:cNvSpPr txBox="1">
            <a:spLocks/>
          </p:cNvSpPr>
          <p:nvPr/>
        </p:nvSpPr>
        <p:spPr>
          <a:xfrm>
            <a:off x="7086600" y="4869656"/>
            <a:ext cx="2057400" cy="273844"/>
          </a:xfrm>
          <a:prstGeom prst="rect">
            <a:avLst/>
          </a:prstGeom>
          <a:noFill/>
          <a:ln>
            <a:noFill/>
          </a:ln>
        </p:spPr>
        <p:txBody>
          <a:bodyPr spcFirstLastPara="1" wrap="square" lIns="91425" tIns="91425" rIns="91425" bIns="91425" anchor="ctr" anchorCtr="0">
            <a:normAutofit fontScale="70000" lnSpcReduction="20000"/>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D7FB11E1-A5A1-8244-ACF0-72AE469C49EC}" type="slidenum">
              <a:rPr lang="en-US" smtClean="0">
                <a:latin typeface="Tahoma" panose="020B0604030504040204" pitchFamily="34" charset="0"/>
                <a:ea typeface="Tahoma" panose="020B0604030504040204" pitchFamily="34" charset="0"/>
                <a:cs typeface="Tahoma" panose="020B0604030504040204" pitchFamily="34" charset="0"/>
              </a:rPr>
              <a:pPr/>
              <a:t>10</a:t>
            </a:fld>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39517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 name="Picture 1" descr="A map of a large area&#10;&#10;Description automatically generated">
            <a:extLst>
              <a:ext uri="{FF2B5EF4-FFF2-40B4-BE49-F238E27FC236}">
                <a16:creationId xmlns:a16="http://schemas.microsoft.com/office/drawing/2014/main" id="{9419F9BD-F4CC-4228-B244-9F8299DB897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71600" y="0"/>
            <a:ext cx="7772400" cy="5022399"/>
          </a:xfrm>
          <a:prstGeom prst="rect">
            <a:avLst/>
          </a:prstGeom>
        </p:spPr>
      </p:pic>
      <p:sp>
        <p:nvSpPr>
          <p:cNvPr id="226" name="Google Shape;226;p35"/>
          <p:cNvSpPr txBox="1"/>
          <p:nvPr/>
        </p:nvSpPr>
        <p:spPr>
          <a:xfrm>
            <a:off x="0" y="1"/>
            <a:ext cx="1406700" cy="796470"/>
          </a:xfrm>
          <a:prstGeom prst="rect">
            <a:avLst/>
          </a:prstGeom>
          <a:noFill/>
          <a:ln>
            <a:noFill/>
          </a:ln>
        </p:spPr>
        <p:txBody>
          <a:bodyPr spcFirstLastPara="1" wrap="square" lIns="91425" tIns="91425" rIns="91425" bIns="91425" anchor="t" anchorCtr="0">
            <a:spAutoFit/>
          </a:bodyPr>
          <a:lstStyle/>
          <a:p>
            <a:pPr>
              <a:buClr>
                <a:srgbClr val="000000"/>
              </a:buClr>
              <a:buSzPts val="1800"/>
            </a:pPr>
            <a:r>
              <a:rPr lang="en" sz="1988">
                <a:latin typeface="Tahoma" panose="020B0604030504040204" pitchFamily="34" charset="0"/>
                <a:ea typeface="Tahoma" panose="020B0604030504040204" pitchFamily="34" charset="0"/>
                <a:cs typeface="Tahoma" panose="020B0604030504040204" pitchFamily="34" charset="0"/>
                <a:sym typeface="Helvetica Neue Light"/>
              </a:rPr>
              <a:t>Sampling Locations</a:t>
            </a:r>
            <a:endParaRPr lang="en-US" sz="1988">
              <a:latin typeface="Tahoma" panose="020B0604030504040204" pitchFamily="34" charset="0"/>
              <a:ea typeface="Tahoma" panose="020B0604030504040204" pitchFamily="34" charset="0"/>
              <a:cs typeface="Tahoma" panose="020B0604030504040204" pitchFamily="34" charset="0"/>
            </a:endParaRPr>
          </a:p>
        </p:txBody>
      </p:sp>
      <p:pic>
        <p:nvPicPr>
          <p:cNvPr id="230" name="Google Shape;230;p35"/>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68140" y="24002"/>
            <a:ext cx="4024340" cy="2845004"/>
          </a:xfrm>
          <a:prstGeom prst="rect">
            <a:avLst/>
          </a:prstGeom>
          <a:noFill/>
          <a:ln>
            <a:noFill/>
          </a:ln>
        </p:spPr>
      </p:pic>
      <p:sp>
        <p:nvSpPr>
          <p:cNvPr id="231" name="Google Shape;231;p35"/>
          <p:cNvSpPr txBox="1"/>
          <p:nvPr/>
        </p:nvSpPr>
        <p:spPr>
          <a:xfrm>
            <a:off x="107753" y="2371546"/>
            <a:ext cx="2597894" cy="1483389"/>
          </a:xfrm>
          <a:prstGeom prst="rect">
            <a:avLst/>
          </a:prstGeom>
          <a:solidFill>
            <a:schemeClr val="lt1"/>
          </a:solidFill>
          <a:ln w="3810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r>
              <a:rPr lang="en" sz="1688" b="1" dirty="0">
                <a:latin typeface="Tahoma" panose="020B0604030504040204" pitchFamily="34" charset="0"/>
                <a:ea typeface="Tahoma" panose="020B0604030504040204" pitchFamily="34" charset="0"/>
                <a:cs typeface="Tahoma" panose="020B0604030504040204" pitchFamily="34" charset="0"/>
                <a:sym typeface="Helvetica Neue"/>
              </a:rPr>
              <a:t>Greenbelt Plateau</a:t>
            </a:r>
            <a:r>
              <a:rPr lang="en" sz="1688" dirty="0">
                <a:latin typeface="Tahoma" panose="020B0604030504040204" pitchFamily="34" charset="0"/>
                <a:ea typeface="Tahoma" panose="020B0604030504040204" pitchFamily="34" charset="0"/>
                <a:cs typeface="Tahoma" panose="020B0604030504040204" pitchFamily="34" charset="0"/>
                <a:sym typeface="Helvetica Neue"/>
              </a:rPr>
              <a:t>:</a:t>
            </a:r>
            <a:r>
              <a:rPr lang="en" sz="1688" dirty="0">
                <a:latin typeface="Tahoma" panose="020B0604030504040204" pitchFamily="34" charset="0"/>
                <a:ea typeface="Tahoma" panose="020B0604030504040204" pitchFamily="34" charset="0"/>
                <a:cs typeface="Tahoma" panose="020B0604030504040204" pitchFamily="34" charset="0"/>
                <a:sym typeface="Helvetica Neue Light"/>
              </a:rPr>
              <a:t> Upstream </a:t>
            </a:r>
            <a:r>
              <a:rPr lang="en" sz="1688" b="1" dirty="0">
                <a:solidFill>
                  <a:srgbClr val="4C90FC"/>
                </a:solidFill>
                <a:latin typeface="Tahoma" panose="020B0604030504040204" pitchFamily="34" charset="0"/>
                <a:ea typeface="Tahoma" panose="020B0604030504040204" pitchFamily="34" charset="0"/>
                <a:cs typeface="Tahoma" panose="020B0604030504040204" pitchFamily="34" charset="0"/>
                <a:sym typeface="Helvetica Neue Light"/>
              </a:rPr>
              <a:t>unburned</a:t>
            </a:r>
            <a:r>
              <a:rPr lang="en" sz="1688" b="1" dirty="0">
                <a:latin typeface="Tahoma" panose="020B0604030504040204" pitchFamily="34" charset="0"/>
                <a:ea typeface="Tahoma" panose="020B0604030504040204" pitchFamily="34" charset="0"/>
                <a:cs typeface="Tahoma" panose="020B0604030504040204" pitchFamily="34" charset="0"/>
                <a:sym typeface="Helvetica Neue Light"/>
              </a:rPr>
              <a:t> </a:t>
            </a:r>
            <a:r>
              <a:rPr lang="en" sz="1688" b="1" dirty="0">
                <a:solidFill>
                  <a:srgbClr val="00B050"/>
                </a:solidFill>
                <a:latin typeface="Tahoma" panose="020B0604030504040204" pitchFamily="34" charset="0"/>
                <a:ea typeface="Tahoma" panose="020B0604030504040204" pitchFamily="34" charset="0"/>
                <a:cs typeface="Tahoma" panose="020B0604030504040204" pitchFamily="34" charset="0"/>
                <a:sym typeface="Helvetica Neue Light"/>
              </a:rPr>
              <a:t>wildland</a:t>
            </a:r>
            <a:r>
              <a:rPr lang="en" sz="1688" b="1" dirty="0">
                <a:latin typeface="Tahoma" panose="020B0604030504040204" pitchFamily="34" charset="0"/>
                <a:ea typeface="Tahoma" panose="020B0604030504040204" pitchFamily="34" charset="0"/>
                <a:cs typeface="Tahoma" panose="020B0604030504040204" pitchFamily="34" charset="0"/>
                <a:sym typeface="Helvetica Neue Light"/>
              </a:rPr>
              <a:t> </a:t>
            </a:r>
            <a:r>
              <a:rPr lang="en" sz="1688" dirty="0">
                <a:latin typeface="Tahoma" panose="020B0604030504040204" pitchFamily="34" charset="0"/>
                <a:ea typeface="Tahoma" panose="020B0604030504040204" pitchFamily="34" charset="0"/>
                <a:cs typeface="Tahoma" panose="020B0604030504040204" pitchFamily="34" charset="0"/>
                <a:sym typeface="Helvetica Neue Light"/>
              </a:rPr>
              <a:t>site at Greenbelt Plateau Trailhead</a:t>
            </a:r>
            <a:endParaRPr lang="en-US" sz="1688" dirty="0">
              <a:latin typeface="Tahoma" panose="020B0604030504040204" pitchFamily="34" charset="0"/>
              <a:ea typeface="Tahoma" panose="020B0604030504040204" pitchFamily="34" charset="0"/>
              <a:cs typeface="Tahoma" panose="020B0604030504040204" pitchFamily="34" charset="0"/>
            </a:endParaRPr>
          </a:p>
        </p:txBody>
      </p:sp>
      <p:pic>
        <p:nvPicPr>
          <p:cNvPr id="4" name="Google Shape;291;p41">
            <a:extLst>
              <a:ext uri="{FF2B5EF4-FFF2-40B4-BE49-F238E27FC236}">
                <a16:creationId xmlns:a16="http://schemas.microsoft.com/office/drawing/2014/main" id="{3CF146CB-12A1-888B-32BA-F256F89803BE}"/>
              </a:ext>
            </a:extLst>
          </p:cNvPr>
          <p:cNvPicPr preferRelativeResize="0">
            <a:picLocks noChangeAspect="1"/>
          </p:cNvPicPr>
          <p:nvPr/>
        </p:nvPicPr>
        <p:blipFill rotWithShape="1">
          <a:blip r:embed="rId5" cstate="print">
            <a:alphaModFix/>
            <a:extLst>
              <a:ext uri="{28A0092B-C50C-407E-A947-70E740481C1C}">
                <a14:useLocalDpi xmlns:a14="http://schemas.microsoft.com/office/drawing/2010/main"/>
              </a:ext>
            </a:extLst>
          </a:blip>
          <a:srcRect/>
          <a:stretch/>
        </p:blipFill>
        <p:spPr>
          <a:xfrm>
            <a:off x="-264094" y="4758746"/>
            <a:ext cx="664468" cy="310989"/>
          </a:xfrm>
          <a:prstGeom prst="rect">
            <a:avLst/>
          </a:prstGeom>
          <a:noFill/>
          <a:ln>
            <a:noFill/>
          </a:ln>
        </p:spPr>
      </p:pic>
      <p:sp>
        <p:nvSpPr>
          <p:cNvPr id="6" name="Slide Number Placeholder 25">
            <a:extLst>
              <a:ext uri="{FF2B5EF4-FFF2-40B4-BE49-F238E27FC236}">
                <a16:creationId xmlns:a16="http://schemas.microsoft.com/office/drawing/2014/main" id="{52A9DA67-90EC-BB11-9A50-23A247CDED48}"/>
              </a:ext>
            </a:extLst>
          </p:cNvPr>
          <p:cNvSpPr txBox="1">
            <a:spLocks/>
          </p:cNvSpPr>
          <p:nvPr/>
        </p:nvSpPr>
        <p:spPr>
          <a:xfrm>
            <a:off x="7086600" y="4869656"/>
            <a:ext cx="2057400" cy="273844"/>
          </a:xfrm>
          <a:prstGeom prst="rect">
            <a:avLst/>
          </a:prstGeom>
          <a:noFill/>
          <a:ln>
            <a:noFill/>
          </a:ln>
        </p:spPr>
        <p:txBody>
          <a:bodyPr spcFirstLastPara="1" wrap="square" lIns="91425" tIns="91425" rIns="91425" bIns="91425" anchor="ctr" anchorCtr="0">
            <a:normAutofit fontScale="70000" lnSpcReduction="20000"/>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D7FB11E1-A5A1-8244-ACF0-72AE469C49EC}" type="slidenum">
              <a:rPr lang="en-US" smtClean="0">
                <a:latin typeface="Tahoma" panose="020B0604030504040204" pitchFamily="34" charset="0"/>
                <a:ea typeface="Tahoma" panose="020B0604030504040204" pitchFamily="34" charset="0"/>
                <a:cs typeface="Tahoma" panose="020B0604030504040204" pitchFamily="34" charset="0"/>
              </a:rPr>
              <a:pPr/>
              <a:t>11</a:t>
            </a:fld>
            <a:endParaRPr lang="en-US" dirty="0">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 name="Picture 1" descr="A map of a large area&#10;&#10;Description automatically generated">
            <a:extLst>
              <a:ext uri="{FF2B5EF4-FFF2-40B4-BE49-F238E27FC236}">
                <a16:creationId xmlns:a16="http://schemas.microsoft.com/office/drawing/2014/main" id="{4EA603C5-41E2-B2C3-3FFE-8D1731DA3A5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71600" y="0"/>
            <a:ext cx="7772400" cy="5022399"/>
          </a:xfrm>
          <a:prstGeom prst="rect">
            <a:avLst/>
          </a:prstGeom>
        </p:spPr>
      </p:pic>
      <p:sp>
        <p:nvSpPr>
          <p:cNvPr id="236" name="Google Shape;236;p36"/>
          <p:cNvSpPr txBox="1"/>
          <p:nvPr/>
        </p:nvSpPr>
        <p:spPr>
          <a:xfrm>
            <a:off x="0" y="1"/>
            <a:ext cx="1406700" cy="796470"/>
          </a:xfrm>
          <a:prstGeom prst="rect">
            <a:avLst/>
          </a:prstGeom>
          <a:noFill/>
          <a:ln>
            <a:noFill/>
          </a:ln>
        </p:spPr>
        <p:txBody>
          <a:bodyPr spcFirstLastPara="1" wrap="square" lIns="91425" tIns="91425" rIns="91425" bIns="91425" anchor="t" anchorCtr="0">
            <a:spAutoFit/>
          </a:bodyPr>
          <a:lstStyle/>
          <a:p>
            <a:pPr>
              <a:buClr>
                <a:srgbClr val="000000"/>
              </a:buClr>
              <a:buSzPts val="1800"/>
            </a:pPr>
            <a:r>
              <a:rPr lang="en" sz="1988">
                <a:latin typeface="Tahoma" panose="020B0604030504040204" pitchFamily="34" charset="0"/>
                <a:ea typeface="Tahoma" panose="020B0604030504040204" pitchFamily="34" charset="0"/>
                <a:cs typeface="Tahoma" panose="020B0604030504040204" pitchFamily="34" charset="0"/>
                <a:sym typeface="Helvetica Neue Light"/>
              </a:rPr>
              <a:t>Sampling Locations</a:t>
            </a:r>
            <a:endParaRPr lang="en-US" sz="1988">
              <a:latin typeface="Tahoma" panose="020B0604030504040204" pitchFamily="34" charset="0"/>
              <a:ea typeface="Tahoma" panose="020B0604030504040204" pitchFamily="34" charset="0"/>
              <a:cs typeface="Tahoma" panose="020B0604030504040204" pitchFamily="34" charset="0"/>
            </a:endParaRPr>
          </a:p>
        </p:txBody>
      </p:sp>
      <p:pic>
        <p:nvPicPr>
          <p:cNvPr id="240" name="Google Shape;240;p36"/>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5542" y="73765"/>
            <a:ext cx="2797634" cy="3754513"/>
          </a:xfrm>
          <a:prstGeom prst="rect">
            <a:avLst/>
          </a:prstGeom>
          <a:noFill/>
          <a:ln>
            <a:noFill/>
          </a:ln>
        </p:spPr>
      </p:pic>
      <p:pic>
        <p:nvPicPr>
          <p:cNvPr id="3" name="Google Shape;291;p41">
            <a:extLst>
              <a:ext uri="{FF2B5EF4-FFF2-40B4-BE49-F238E27FC236}">
                <a16:creationId xmlns:a16="http://schemas.microsoft.com/office/drawing/2014/main" id="{274078FC-10D0-6817-FA38-24775E766ECF}"/>
              </a:ext>
            </a:extLst>
          </p:cNvPr>
          <p:cNvPicPr preferRelativeResize="0">
            <a:picLocks noChangeAspect="1"/>
          </p:cNvPicPr>
          <p:nvPr/>
        </p:nvPicPr>
        <p:blipFill rotWithShape="1">
          <a:blip r:embed="rId5" cstate="print">
            <a:alphaModFix/>
            <a:extLst>
              <a:ext uri="{28A0092B-C50C-407E-A947-70E740481C1C}">
                <a14:useLocalDpi xmlns:a14="http://schemas.microsoft.com/office/drawing/2010/main"/>
              </a:ext>
            </a:extLst>
          </a:blip>
          <a:srcRect/>
          <a:stretch/>
        </p:blipFill>
        <p:spPr>
          <a:xfrm>
            <a:off x="-264094" y="4758746"/>
            <a:ext cx="664468" cy="310989"/>
          </a:xfrm>
          <a:prstGeom prst="rect">
            <a:avLst/>
          </a:prstGeom>
          <a:noFill/>
          <a:ln>
            <a:noFill/>
          </a:ln>
        </p:spPr>
      </p:pic>
      <p:sp>
        <p:nvSpPr>
          <p:cNvPr id="4" name="Slide Number Placeholder 25">
            <a:extLst>
              <a:ext uri="{FF2B5EF4-FFF2-40B4-BE49-F238E27FC236}">
                <a16:creationId xmlns:a16="http://schemas.microsoft.com/office/drawing/2014/main" id="{CB9026FF-63AF-E327-0C9F-4BEFA92B96EF}"/>
              </a:ext>
            </a:extLst>
          </p:cNvPr>
          <p:cNvSpPr txBox="1">
            <a:spLocks/>
          </p:cNvSpPr>
          <p:nvPr/>
        </p:nvSpPr>
        <p:spPr>
          <a:xfrm>
            <a:off x="7086600" y="4869656"/>
            <a:ext cx="2057400" cy="273844"/>
          </a:xfrm>
          <a:prstGeom prst="rect">
            <a:avLst/>
          </a:prstGeom>
          <a:noFill/>
          <a:ln>
            <a:noFill/>
          </a:ln>
        </p:spPr>
        <p:txBody>
          <a:bodyPr spcFirstLastPara="1" wrap="square" lIns="91425" tIns="91425" rIns="91425" bIns="91425" anchor="ctr" anchorCtr="0">
            <a:normAutofit fontScale="70000" lnSpcReduction="20000"/>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D7FB11E1-A5A1-8244-ACF0-72AE469C49EC}" type="slidenum">
              <a:rPr lang="en-US" smtClean="0">
                <a:latin typeface="Tahoma" panose="020B0604030504040204" pitchFamily="34" charset="0"/>
                <a:ea typeface="Tahoma" panose="020B0604030504040204" pitchFamily="34" charset="0"/>
                <a:cs typeface="Tahoma" panose="020B0604030504040204" pitchFamily="34" charset="0"/>
              </a:rPr>
              <a:pPr/>
              <a:t>12</a:t>
            </a:fld>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239" name="Google Shape;239;p36"/>
          <p:cNvSpPr txBox="1"/>
          <p:nvPr/>
        </p:nvSpPr>
        <p:spPr>
          <a:xfrm>
            <a:off x="854530" y="3263439"/>
            <a:ext cx="2094188" cy="1743139"/>
          </a:xfrm>
          <a:prstGeom prst="rect">
            <a:avLst/>
          </a:prstGeom>
          <a:solidFill>
            <a:schemeClr val="lt1"/>
          </a:solidFill>
          <a:ln w="3810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r>
              <a:rPr lang="en" sz="1688" b="1" dirty="0">
                <a:latin typeface="Tahoma" panose="020B0604030504040204" pitchFamily="34" charset="0"/>
                <a:ea typeface="Tahoma" panose="020B0604030504040204" pitchFamily="34" charset="0"/>
                <a:cs typeface="Tahoma" panose="020B0604030504040204" pitchFamily="34" charset="0"/>
                <a:sym typeface="Helvetica Neue"/>
              </a:rPr>
              <a:t>Superior Associates </a:t>
            </a:r>
            <a:r>
              <a:rPr lang="en" sz="1688" b="1" dirty="0">
                <a:solidFill>
                  <a:srgbClr val="D17F77"/>
                </a:solidFill>
                <a:latin typeface="Tahoma" panose="020B0604030504040204" pitchFamily="34" charset="0"/>
                <a:ea typeface="Tahoma" panose="020B0604030504040204" pitchFamily="34" charset="0"/>
                <a:cs typeface="Tahoma" panose="020B0604030504040204" pitchFamily="34" charset="0"/>
                <a:sym typeface="Helvetica Neue Light"/>
              </a:rPr>
              <a:t>Burned</a:t>
            </a:r>
            <a:r>
              <a:rPr lang="en" sz="1688" b="1" dirty="0">
                <a:latin typeface="Tahoma" panose="020B0604030504040204" pitchFamily="34" charset="0"/>
                <a:ea typeface="Tahoma" panose="020B0604030504040204" pitchFamily="34" charset="0"/>
                <a:cs typeface="Tahoma" panose="020B0604030504040204" pitchFamily="34" charset="0"/>
                <a:sym typeface="Helvetica Neue Light"/>
              </a:rPr>
              <a:t> </a:t>
            </a:r>
            <a:r>
              <a:rPr lang="en" sz="1688" b="1" dirty="0">
                <a:solidFill>
                  <a:srgbClr val="00B050"/>
                </a:solidFill>
                <a:latin typeface="Tahoma" panose="020B0604030504040204" pitchFamily="34" charset="0"/>
                <a:ea typeface="Tahoma" panose="020B0604030504040204" pitchFamily="34" charset="0"/>
                <a:cs typeface="Tahoma" panose="020B0604030504040204" pitchFamily="34" charset="0"/>
                <a:sym typeface="Helvetica Neue Light"/>
              </a:rPr>
              <a:t>wildland</a:t>
            </a:r>
            <a:r>
              <a:rPr lang="en" sz="1688" b="1" dirty="0">
                <a:latin typeface="Tahoma" panose="020B0604030504040204" pitchFamily="34" charset="0"/>
                <a:ea typeface="Tahoma" panose="020B0604030504040204" pitchFamily="34" charset="0"/>
                <a:cs typeface="Tahoma" panose="020B0604030504040204" pitchFamily="34" charset="0"/>
                <a:sym typeface="Helvetica Neue Light"/>
              </a:rPr>
              <a:t> </a:t>
            </a:r>
            <a:r>
              <a:rPr lang="en" sz="1688" dirty="0">
                <a:latin typeface="Tahoma" panose="020B0604030504040204" pitchFamily="34" charset="0"/>
                <a:ea typeface="Tahoma" panose="020B0604030504040204" pitchFamily="34" charset="0"/>
                <a:cs typeface="Tahoma" panose="020B0604030504040204" pitchFamily="34" charset="0"/>
                <a:sym typeface="Helvetica Neue Light"/>
              </a:rPr>
              <a:t>site; Northern Leopard Frog habitat</a:t>
            </a:r>
            <a:endParaRPr lang="en-US" sz="1688" dirty="0">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9" name="Picture 8" descr="A map of a large area&#10;&#10;Description automatically generated">
            <a:extLst>
              <a:ext uri="{FF2B5EF4-FFF2-40B4-BE49-F238E27FC236}">
                <a16:creationId xmlns:a16="http://schemas.microsoft.com/office/drawing/2014/main" id="{F5E0156B-3DF8-F09A-54FF-D6CD2028049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71600" y="0"/>
            <a:ext cx="7772400" cy="5022399"/>
          </a:xfrm>
          <a:prstGeom prst="rect">
            <a:avLst/>
          </a:prstGeom>
        </p:spPr>
      </p:pic>
      <p:sp>
        <p:nvSpPr>
          <p:cNvPr id="247" name="Google Shape;247;p37"/>
          <p:cNvSpPr txBox="1"/>
          <p:nvPr/>
        </p:nvSpPr>
        <p:spPr>
          <a:xfrm>
            <a:off x="0" y="1"/>
            <a:ext cx="1406700" cy="796470"/>
          </a:xfrm>
          <a:prstGeom prst="rect">
            <a:avLst/>
          </a:prstGeom>
          <a:noFill/>
          <a:ln>
            <a:noFill/>
          </a:ln>
        </p:spPr>
        <p:txBody>
          <a:bodyPr spcFirstLastPara="1" wrap="square" lIns="91425" tIns="91425" rIns="91425" bIns="91425" anchor="t" anchorCtr="0">
            <a:spAutoFit/>
          </a:bodyPr>
          <a:lstStyle/>
          <a:p>
            <a:pPr>
              <a:buClr>
                <a:srgbClr val="000000"/>
              </a:buClr>
              <a:buSzPts val="1800"/>
            </a:pPr>
            <a:r>
              <a:rPr lang="en" sz="1988">
                <a:latin typeface="Tahoma" panose="020B0604030504040204" pitchFamily="34" charset="0"/>
                <a:ea typeface="Tahoma" panose="020B0604030504040204" pitchFamily="34" charset="0"/>
                <a:cs typeface="Tahoma" panose="020B0604030504040204" pitchFamily="34" charset="0"/>
                <a:sym typeface="Helvetica Neue Light"/>
              </a:rPr>
              <a:t>Sampling Locations</a:t>
            </a:r>
            <a:endParaRPr lang="en-US" sz="1988">
              <a:latin typeface="Tahoma" panose="020B0604030504040204" pitchFamily="34" charset="0"/>
              <a:ea typeface="Tahoma" panose="020B0604030504040204" pitchFamily="34" charset="0"/>
              <a:cs typeface="Tahoma" panose="020B0604030504040204" pitchFamily="34" charset="0"/>
            </a:endParaRPr>
          </a:p>
        </p:txBody>
      </p:sp>
      <p:sp>
        <p:nvSpPr>
          <p:cNvPr id="250" name="Google Shape;250;p37"/>
          <p:cNvSpPr txBox="1"/>
          <p:nvPr/>
        </p:nvSpPr>
        <p:spPr>
          <a:xfrm>
            <a:off x="6566803" y="3393759"/>
            <a:ext cx="1949100" cy="1223638"/>
          </a:xfrm>
          <a:prstGeom prst="rect">
            <a:avLst/>
          </a:prstGeom>
          <a:solidFill>
            <a:schemeClr val="lt1"/>
          </a:solidFill>
          <a:ln w="3810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r>
              <a:rPr lang="en" sz="1688" b="1" dirty="0">
                <a:latin typeface="Tahoma" panose="020B0604030504040204" pitchFamily="34" charset="0"/>
                <a:ea typeface="Tahoma" panose="020B0604030504040204" pitchFamily="34" charset="0"/>
                <a:cs typeface="Tahoma" panose="020B0604030504040204" pitchFamily="34" charset="0"/>
                <a:sym typeface="Helvetica Neue"/>
              </a:rPr>
              <a:t>Hwy 36:</a:t>
            </a:r>
            <a:br>
              <a:rPr lang="en" sz="1688" b="1" dirty="0">
                <a:latin typeface="Tahoma" panose="020B0604030504040204" pitchFamily="34" charset="0"/>
                <a:ea typeface="Tahoma" panose="020B0604030504040204" pitchFamily="34" charset="0"/>
                <a:cs typeface="Tahoma" panose="020B0604030504040204" pitchFamily="34" charset="0"/>
                <a:sym typeface="Helvetica Neue Light"/>
              </a:rPr>
            </a:br>
            <a:r>
              <a:rPr lang="en" sz="1688" b="1" dirty="0">
                <a:solidFill>
                  <a:srgbClr val="D17F77"/>
                </a:solidFill>
                <a:latin typeface="Tahoma" panose="020B0604030504040204" pitchFamily="34" charset="0"/>
                <a:ea typeface="Tahoma" panose="020B0604030504040204" pitchFamily="34" charset="0"/>
                <a:cs typeface="Tahoma" panose="020B0604030504040204" pitchFamily="34" charset="0"/>
                <a:sym typeface="Helvetica Neue Light"/>
              </a:rPr>
              <a:t>Burned</a:t>
            </a:r>
            <a:r>
              <a:rPr lang="en" sz="1688" b="1" dirty="0">
                <a:latin typeface="Tahoma" panose="020B0604030504040204" pitchFamily="34" charset="0"/>
                <a:ea typeface="Tahoma" panose="020B0604030504040204" pitchFamily="34" charset="0"/>
                <a:cs typeface="Tahoma" panose="020B0604030504040204" pitchFamily="34" charset="0"/>
                <a:sym typeface="Helvetica Neue Light"/>
              </a:rPr>
              <a:t> </a:t>
            </a:r>
            <a:r>
              <a:rPr lang="en" sz="1688" b="1" dirty="0">
                <a:solidFill>
                  <a:srgbClr val="7030A0"/>
                </a:solidFill>
                <a:latin typeface="Tahoma" panose="020B0604030504040204" pitchFamily="34" charset="0"/>
                <a:ea typeface="Tahoma" panose="020B0604030504040204" pitchFamily="34" charset="0"/>
                <a:cs typeface="Tahoma" panose="020B0604030504040204" pitchFamily="34" charset="0"/>
                <a:sym typeface="Helvetica Neue Light"/>
              </a:rPr>
              <a:t>urban</a:t>
            </a:r>
            <a:r>
              <a:rPr lang="en" sz="1688" b="1" dirty="0">
                <a:latin typeface="Tahoma" panose="020B0604030504040204" pitchFamily="34" charset="0"/>
                <a:ea typeface="Tahoma" panose="020B0604030504040204" pitchFamily="34" charset="0"/>
                <a:cs typeface="Tahoma" panose="020B0604030504040204" pitchFamily="34" charset="0"/>
                <a:sym typeface="Helvetica Neue Light"/>
              </a:rPr>
              <a:t> </a:t>
            </a:r>
            <a:r>
              <a:rPr lang="en" sz="1688" dirty="0">
                <a:latin typeface="Tahoma" panose="020B0604030504040204" pitchFamily="34" charset="0"/>
                <a:ea typeface="Tahoma" panose="020B0604030504040204" pitchFamily="34" charset="0"/>
                <a:cs typeface="Tahoma" panose="020B0604030504040204" pitchFamily="34" charset="0"/>
                <a:sym typeface="Helvetica Neue Light"/>
              </a:rPr>
              <a:t>site, next to large burned structure</a:t>
            </a:r>
            <a:endParaRPr lang="en-US" sz="1688" dirty="0">
              <a:latin typeface="Tahoma" panose="020B0604030504040204" pitchFamily="34" charset="0"/>
              <a:ea typeface="Tahoma" panose="020B0604030504040204" pitchFamily="34" charset="0"/>
              <a:cs typeface="Tahoma" panose="020B0604030504040204" pitchFamily="34" charset="0"/>
            </a:endParaRPr>
          </a:p>
        </p:txBody>
      </p:sp>
      <p:pic>
        <p:nvPicPr>
          <p:cNvPr id="13" name="Picture 12" descr="A picture containing outdoor, pile, dry, wood&#10;&#10;Description automatically generated">
            <a:extLst>
              <a:ext uri="{FF2B5EF4-FFF2-40B4-BE49-F238E27FC236}">
                <a16:creationId xmlns:a16="http://schemas.microsoft.com/office/drawing/2014/main" id="{99498374-4509-4A44-B07E-B1771CE4D311}"/>
              </a:ext>
            </a:extLst>
          </p:cNvPr>
          <p:cNvPicPr>
            <a:picLocks/>
          </p:cNvPicPr>
          <p:nvPr/>
        </p:nvPicPr>
        <p:blipFill>
          <a:blip r:embed="rId4" cstate="print">
            <a:extLst>
              <a:ext uri="{28A0092B-C50C-407E-A947-70E740481C1C}">
                <a14:useLocalDpi xmlns:a14="http://schemas.microsoft.com/office/drawing/2010/main"/>
              </a:ext>
            </a:extLst>
          </a:blip>
          <a:stretch>
            <a:fillRect/>
          </a:stretch>
        </p:blipFill>
        <p:spPr>
          <a:xfrm rot="5400000">
            <a:off x="5593602" y="-960648"/>
            <a:ext cx="3895502" cy="2866488"/>
          </a:xfrm>
          <a:prstGeom prst="rect">
            <a:avLst/>
          </a:prstGeom>
        </p:spPr>
      </p:pic>
      <p:grpSp>
        <p:nvGrpSpPr>
          <p:cNvPr id="5" name="Group 4">
            <a:extLst>
              <a:ext uri="{FF2B5EF4-FFF2-40B4-BE49-F238E27FC236}">
                <a16:creationId xmlns:a16="http://schemas.microsoft.com/office/drawing/2014/main" id="{35D8EC5F-CA09-4D44-8FB8-1F635FD93703}"/>
              </a:ext>
            </a:extLst>
          </p:cNvPr>
          <p:cNvGrpSpPr/>
          <p:nvPr/>
        </p:nvGrpSpPr>
        <p:grpSpPr>
          <a:xfrm>
            <a:off x="2356188" y="-26707"/>
            <a:ext cx="3443735" cy="2224880"/>
            <a:chOff x="638942" y="1067048"/>
            <a:chExt cx="6682358" cy="3758826"/>
          </a:xfrm>
        </p:grpSpPr>
        <p:pic>
          <p:nvPicPr>
            <p:cNvPr id="1026" name="Picture 2">
              <a:extLst>
                <a:ext uri="{FF2B5EF4-FFF2-40B4-BE49-F238E27FC236}">
                  <a16:creationId xmlns:a16="http://schemas.microsoft.com/office/drawing/2014/main" id="{F8DA937F-FA29-2443-835C-A659AF2571D6}"/>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38942" y="1067048"/>
              <a:ext cx="6682358" cy="37588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F528E70-E251-3943-819F-8DEFADDDA4E3}"/>
                </a:ext>
              </a:extLst>
            </p:cNvPr>
            <p:cNvSpPr txBox="1"/>
            <p:nvPr/>
          </p:nvSpPr>
          <p:spPr>
            <a:xfrm>
              <a:off x="5286889" y="4362517"/>
              <a:ext cx="1960257" cy="428979"/>
            </a:xfrm>
            <a:prstGeom prst="rect">
              <a:avLst/>
            </a:prstGeom>
            <a:noFill/>
          </p:spPr>
          <p:txBody>
            <a:bodyPr wrap="none" rtlCol="0">
              <a:spAutoFit/>
            </a:bodyPr>
            <a:lstStyle/>
            <a:p>
              <a:r>
                <a:rPr lang="en-US" sz="1050" i="1" dirty="0" err="1">
                  <a:solidFill>
                    <a:schemeClr val="bg1"/>
                  </a:solidFill>
                  <a:latin typeface="Tahoma" panose="020B0604030504040204" pitchFamily="34" charset="0"/>
                  <a:ea typeface="Tahoma" panose="020B0604030504040204" pitchFamily="34" charset="0"/>
                  <a:cs typeface="Tahoma" panose="020B0604030504040204" pitchFamily="34" charset="0"/>
                </a:rPr>
                <a:t>abcnews.com</a:t>
              </a:r>
              <a:endParaRPr lang="en-US" sz="1050" i="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pic>
        <p:nvPicPr>
          <p:cNvPr id="6" name="Google Shape;291;p41">
            <a:extLst>
              <a:ext uri="{FF2B5EF4-FFF2-40B4-BE49-F238E27FC236}">
                <a16:creationId xmlns:a16="http://schemas.microsoft.com/office/drawing/2014/main" id="{BC9F8C19-6CBC-0A66-CED6-FEB803C8FEE5}"/>
              </a:ext>
            </a:extLst>
          </p:cNvPr>
          <p:cNvPicPr preferRelativeResize="0">
            <a:picLocks noChangeAspect="1"/>
          </p:cNvPicPr>
          <p:nvPr/>
        </p:nvPicPr>
        <p:blipFill rotWithShape="1">
          <a:blip r:embed="rId6" cstate="print">
            <a:alphaModFix/>
            <a:extLst>
              <a:ext uri="{28A0092B-C50C-407E-A947-70E740481C1C}">
                <a14:useLocalDpi xmlns:a14="http://schemas.microsoft.com/office/drawing/2010/main"/>
              </a:ext>
            </a:extLst>
          </a:blip>
          <a:srcRect/>
          <a:stretch/>
        </p:blipFill>
        <p:spPr>
          <a:xfrm>
            <a:off x="-264094" y="4758746"/>
            <a:ext cx="664468" cy="310989"/>
          </a:xfrm>
          <a:prstGeom prst="rect">
            <a:avLst/>
          </a:prstGeom>
          <a:noFill/>
          <a:ln>
            <a:noFill/>
          </a:ln>
        </p:spPr>
      </p:pic>
      <p:sp>
        <p:nvSpPr>
          <p:cNvPr id="7" name="Slide Number Placeholder 25">
            <a:extLst>
              <a:ext uri="{FF2B5EF4-FFF2-40B4-BE49-F238E27FC236}">
                <a16:creationId xmlns:a16="http://schemas.microsoft.com/office/drawing/2014/main" id="{8CDC78E8-4960-39ED-AC61-75C6568C5350}"/>
              </a:ext>
            </a:extLst>
          </p:cNvPr>
          <p:cNvSpPr txBox="1">
            <a:spLocks/>
          </p:cNvSpPr>
          <p:nvPr/>
        </p:nvSpPr>
        <p:spPr>
          <a:xfrm>
            <a:off x="7086600" y="4869656"/>
            <a:ext cx="2057400" cy="273844"/>
          </a:xfrm>
          <a:prstGeom prst="rect">
            <a:avLst/>
          </a:prstGeom>
          <a:noFill/>
          <a:ln>
            <a:noFill/>
          </a:ln>
        </p:spPr>
        <p:txBody>
          <a:bodyPr spcFirstLastPara="1" wrap="square" lIns="91425" tIns="91425" rIns="91425" bIns="91425" anchor="ctr" anchorCtr="0">
            <a:normAutofit fontScale="70000" lnSpcReduction="20000"/>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D7FB11E1-A5A1-8244-ACF0-72AE469C49EC}" type="slidenum">
              <a:rPr lang="en-US" smtClean="0">
                <a:latin typeface="Tahoma" panose="020B0604030504040204" pitchFamily="34" charset="0"/>
                <a:ea typeface="Tahoma" panose="020B0604030504040204" pitchFamily="34" charset="0"/>
                <a:cs typeface="Tahoma" panose="020B0604030504040204" pitchFamily="34" charset="0"/>
              </a:rPr>
              <a:pPr/>
              <a:t>13</a:t>
            </a:fld>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descr="A picture containing outdoor, grass, river, nature&#10;&#10;Description automatically generated">
            <a:extLst>
              <a:ext uri="{FF2B5EF4-FFF2-40B4-BE49-F238E27FC236}">
                <a16:creationId xmlns:a16="http://schemas.microsoft.com/office/drawing/2014/main" id="{9CAD37F1-B62F-0745-8E5D-853F16F70E6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00374" y="1474903"/>
            <a:ext cx="4378457" cy="32838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 name="Picture 1" descr="A map of a large area&#10;&#10;Description automatically generated">
            <a:extLst>
              <a:ext uri="{FF2B5EF4-FFF2-40B4-BE49-F238E27FC236}">
                <a16:creationId xmlns:a16="http://schemas.microsoft.com/office/drawing/2014/main" id="{6FC18AD9-4626-42A4-EE94-82C09A06CF2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71600" y="0"/>
            <a:ext cx="7772400" cy="5022399"/>
          </a:xfrm>
          <a:prstGeom prst="rect">
            <a:avLst/>
          </a:prstGeom>
        </p:spPr>
      </p:pic>
      <p:sp>
        <p:nvSpPr>
          <p:cNvPr id="258" name="Google Shape;258;p38"/>
          <p:cNvSpPr txBox="1"/>
          <p:nvPr/>
        </p:nvSpPr>
        <p:spPr>
          <a:xfrm>
            <a:off x="0" y="1"/>
            <a:ext cx="1406700" cy="796470"/>
          </a:xfrm>
          <a:prstGeom prst="rect">
            <a:avLst/>
          </a:prstGeom>
          <a:noFill/>
          <a:ln>
            <a:noFill/>
          </a:ln>
        </p:spPr>
        <p:txBody>
          <a:bodyPr spcFirstLastPara="1" wrap="square" lIns="91425" tIns="91425" rIns="91425" bIns="91425" anchor="t" anchorCtr="0">
            <a:spAutoFit/>
          </a:bodyPr>
          <a:lstStyle/>
          <a:p>
            <a:pPr>
              <a:buClr>
                <a:srgbClr val="000000"/>
              </a:buClr>
              <a:buSzPts val="1800"/>
            </a:pPr>
            <a:r>
              <a:rPr lang="en" sz="1988">
                <a:latin typeface="Tahoma" panose="020B0604030504040204" pitchFamily="34" charset="0"/>
                <a:ea typeface="Tahoma" panose="020B0604030504040204" pitchFamily="34" charset="0"/>
                <a:cs typeface="Tahoma" panose="020B0604030504040204" pitchFamily="34" charset="0"/>
                <a:sym typeface="Helvetica Neue Light"/>
              </a:rPr>
              <a:t>Sampling Locations</a:t>
            </a:r>
            <a:endParaRPr lang="en-US" sz="1988">
              <a:latin typeface="Tahoma" panose="020B0604030504040204" pitchFamily="34" charset="0"/>
              <a:ea typeface="Tahoma" panose="020B0604030504040204" pitchFamily="34" charset="0"/>
              <a:cs typeface="Tahoma" panose="020B0604030504040204" pitchFamily="34" charset="0"/>
            </a:endParaRPr>
          </a:p>
        </p:txBody>
      </p:sp>
      <p:pic>
        <p:nvPicPr>
          <p:cNvPr id="11" name="Google Shape;262;p38">
            <a:extLst>
              <a:ext uri="{FF2B5EF4-FFF2-40B4-BE49-F238E27FC236}">
                <a16:creationId xmlns:a16="http://schemas.microsoft.com/office/drawing/2014/main" id="{B2C383E8-F575-E84D-BD60-6B4927A4BDB7}"/>
              </a:ext>
            </a:extLst>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1013106" y="103867"/>
            <a:ext cx="3989153" cy="2805568"/>
          </a:xfrm>
          <a:prstGeom prst="rect">
            <a:avLst/>
          </a:prstGeom>
          <a:noFill/>
          <a:ln>
            <a:noFill/>
          </a:ln>
        </p:spPr>
      </p:pic>
      <p:pic>
        <p:nvPicPr>
          <p:cNvPr id="3" name="Google Shape;291;p41">
            <a:extLst>
              <a:ext uri="{FF2B5EF4-FFF2-40B4-BE49-F238E27FC236}">
                <a16:creationId xmlns:a16="http://schemas.microsoft.com/office/drawing/2014/main" id="{6A181492-73BB-7E22-8680-2417368E34E6}"/>
              </a:ext>
            </a:extLst>
          </p:cNvPr>
          <p:cNvPicPr preferRelativeResize="0">
            <a:picLocks noChangeAspect="1"/>
          </p:cNvPicPr>
          <p:nvPr/>
        </p:nvPicPr>
        <p:blipFill rotWithShape="1">
          <a:blip r:embed="rId5" cstate="print">
            <a:alphaModFix/>
            <a:extLst>
              <a:ext uri="{28A0092B-C50C-407E-A947-70E740481C1C}">
                <a14:useLocalDpi xmlns:a14="http://schemas.microsoft.com/office/drawing/2010/main"/>
              </a:ext>
            </a:extLst>
          </a:blip>
          <a:srcRect/>
          <a:stretch/>
        </p:blipFill>
        <p:spPr>
          <a:xfrm>
            <a:off x="-264094" y="4758746"/>
            <a:ext cx="664468" cy="310989"/>
          </a:xfrm>
          <a:prstGeom prst="rect">
            <a:avLst/>
          </a:prstGeom>
          <a:noFill/>
          <a:ln>
            <a:noFill/>
          </a:ln>
        </p:spPr>
      </p:pic>
      <p:sp>
        <p:nvSpPr>
          <p:cNvPr id="4" name="Slide Number Placeholder 25">
            <a:extLst>
              <a:ext uri="{FF2B5EF4-FFF2-40B4-BE49-F238E27FC236}">
                <a16:creationId xmlns:a16="http://schemas.microsoft.com/office/drawing/2014/main" id="{AB0A9D3A-0F96-D21E-C13E-7B9E2B61E33C}"/>
              </a:ext>
            </a:extLst>
          </p:cNvPr>
          <p:cNvSpPr txBox="1">
            <a:spLocks/>
          </p:cNvSpPr>
          <p:nvPr/>
        </p:nvSpPr>
        <p:spPr>
          <a:xfrm>
            <a:off x="7086600" y="4869656"/>
            <a:ext cx="2057400" cy="273844"/>
          </a:xfrm>
          <a:prstGeom prst="rect">
            <a:avLst/>
          </a:prstGeom>
          <a:noFill/>
          <a:ln>
            <a:noFill/>
          </a:ln>
        </p:spPr>
        <p:txBody>
          <a:bodyPr spcFirstLastPara="1" wrap="square" lIns="91425" tIns="91425" rIns="91425" bIns="91425" anchor="ctr" anchorCtr="0">
            <a:normAutofit fontScale="70000" lnSpcReduction="20000"/>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D7FB11E1-A5A1-8244-ACF0-72AE469C49EC}" type="slidenum">
              <a:rPr lang="en-US" smtClean="0">
                <a:latin typeface="Tahoma" panose="020B0604030504040204" pitchFamily="34" charset="0"/>
                <a:ea typeface="Tahoma" panose="020B0604030504040204" pitchFamily="34" charset="0"/>
                <a:cs typeface="Tahoma" panose="020B0604030504040204" pitchFamily="34" charset="0"/>
              </a:rPr>
              <a:pPr/>
              <a:t>14</a:t>
            </a:fld>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261" name="Google Shape;261;p38"/>
          <p:cNvSpPr txBox="1"/>
          <p:nvPr/>
        </p:nvSpPr>
        <p:spPr>
          <a:xfrm>
            <a:off x="4544122" y="684959"/>
            <a:ext cx="2182030" cy="963888"/>
          </a:xfrm>
          <a:prstGeom prst="rect">
            <a:avLst/>
          </a:prstGeom>
          <a:solidFill>
            <a:schemeClr val="lt1"/>
          </a:solidFill>
          <a:ln w="3810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r>
              <a:rPr lang="en" sz="1688" b="1" dirty="0">
                <a:latin typeface="Tahoma" panose="020B0604030504040204" pitchFamily="34" charset="0"/>
                <a:ea typeface="Tahoma" panose="020B0604030504040204" pitchFamily="34" charset="0"/>
                <a:cs typeface="Tahoma" panose="020B0604030504040204" pitchFamily="34" charset="0"/>
                <a:sym typeface="Helvetica Neue"/>
              </a:rPr>
              <a:t>Dutch Creek Park: </a:t>
            </a:r>
            <a:r>
              <a:rPr lang="en" sz="1688" dirty="0">
                <a:latin typeface="Tahoma" panose="020B0604030504040204" pitchFamily="34" charset="0"/>
                <a:ea typeface="Tahoma" panose="020B0604030504040204" pitchFamily="34" charset="0"/>
                <a:cs typeface="Tahoma" panose="020B0604030504040204" pitchFamily="34" charset="0"/>
                <a:sym typeface="Helvetica Neue Light"/>
              </a:rPr>
              <a:t>Downstream of heavy </a:t>
            </a:r>
            <a:r>
              <a:rPr lang="en" sz="1688" b="1" dirty="0">
                <a:solidFill>
                  <a:srgbClr val="7030A0"/>
                </a:solidFill>
                <a:latin typeface="Tahoma" panose="020B0604030504040204" pitchFamily="34" charset="0"/>
                <a:ea typeface="Tahoma" panose="020B0604030504040204" pitchFamily="34" charset="0"/>
                <a:cs typeface="Tahoma" panose="020B0604030504040204" pitchFamily="34" charset="0"/>
                <a:sym typeface="Helvetica Neue Light"/>
              </a:rPr>
              <a:t>urban</a:t>
            </a:r>
            <a:r>
              <a:rPr lang="en" sz="1688" b="1" dirty="0">
                <a:latin typeface="Tahoma" panose="020B0604030504040204" pitchFamily="34" charset="0"/>
                <a:ea typeface="Tahoma" panose="020B0604030504040204" pitchFamily="34" charset="0"/>
                <a:cs typeface="Tahoma" panose="020B0604030504040204" pitchFamily="34" charset="0"/>
                <a:sym typeface="Helvetica Neue Light"/>
              </a:rPr>
              <a:t> </a:t>
            </a:r>
            <a:r>
              <a:rPr lang="en" sz="1688" b="1" dirty="0">
                <a:solidFill>
                  <a:srgbClr val="D17F77"/>
                </a:solidFill>
                <a:latin typeface="Tahoma" panose="020B0604030504040204" pitchFamily="34" charset="0"/>
                <a:ea typeface="Tahoma" panose="020B0604030504040204" pitchFamily="34" charset="0"/>
                <a:cs typeface="Tahoma" panose="020B0604030504040204" pitchFamily="34" charset="0"/>
                <a:sym typeface="Helvetica Neue Light"/>
              </a:rPr>
              <a:t>burn</a:t>
            </a:r>
            <a:endParaRPr lang="en-US" sz="1688" dirty="0">
              <a:solidFill>
                <a:srgbClr val="D17F77"/>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2" name="Picture 1" descr="A map of a large area&#10;&#10;Description automatically generated">
            <a:extLst>
              <a:ext uri="{FF2B5EF4-FFF2-40B4-BE49-F238E27FC236}">
                <a16:creationId xmlns:a16="http://schemas.microsoft.com/office/drawing/2014/main" id="{18F5D5C9-ADEE-78EB-23F0-61B9AB055E4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71600" y="0"/>
            <a:ext cx="7772400" cy="5022399"/>
          </a:xfrm>
          <a:prstGeom prst="rect">
            <a:avLst/>
          </a:prstGeom>
        </p:spPr>
      </p:pic>
      <p:sp>
        <p:nvSpPr>
          <p:cNvPr id="279" name="Google Shape;279;p40"/>
          <p:cNvSpPr txBox="1"/>
          <p:nvPr/>
        </p:nvSpPr>
        <p:spPr>
          <a:xfrm>
            <a:off x="0" y="1"/>
            <a:ext cx="1406700" cy="796470"/>
          </a:xfrm>
          <a:prstGeom prst="rect">
            <a:avLst/>
          </a:prstGeom>
          <a:noFill/>
          <a:ln>
            <a:noFill/>
          </a:ln>
        </p:spPr>
        <p:txBody>
          <a:bodyPr spcFirstLastPara="1" wrap="square" lIns="91425" tIns="91425" rIns="91425" bIns="91425" anchor="t" anchorCtr="0">
            <a:spAutoFit/>
          </a:bodyPr>
          <a:lstStyle/>
          <a:p>
            <a:pPr>
              <a:buClr>
                <a:srgbClr val="000000"/>
              </a:buClr>
              <a:buSzPts val="1800"/>
            </a:pPr>
            <a:r>
              <a:rPr lang="en" sz="1988">
                <a:latin typeface="Tahoma" panose="020B0604030504040204" pitchFamily="34" charset="0"/>
                <a:ea typeface="Tahoma" panose="020B0604030504040204" pitchFamily="34" charset="0"/>
                <a:cs typeface="Tahoma" panose="020B0604030504040204" pitchFamily="34" charset="0"/>
                <a:sym typeface="Helvetica Neue Light"/>
              </a:rPr>
              <a:t>Sampling Locations</a:t>
            </a:r>
            <a:endParaRPr lang="en-US" sz="1988">
              <a:latin typeface="Tahoma" panose="020B0604030504040204" pitchFamily="34" charset="0"/>
              <a:ea typeface="Tahoma" panose="020B0604030504040204" pitchFamily="34" charset="0"/>
              <a:cs typeface="Tahoma" panose="020B0604030504040204" pitchFamily="34" charset="0"/>
            </a:endParaRPr>
          </a:p>
        </p:txBody>
      </p:sp>
      <p:pic>
        <p:nvPicPr>
          <p:cNvPr id="12" name="Google Shape;282;p40">
            <a:extLst>
              <a:ext uri="{FF2B5EF4-FFF2-40B4-BE49-F238E27FC236}">
                <a16:creationId xmlns:a16="http://schemas.microsoft.com/office/drawing/2014/main" id="{76D853A0-84B8-9445-9085-D17815CAAABC}"/>
              </a:ext>
            </a:extLst>
          </p:cNvPr>
          <p:cNvPicPr preferRelativeResize="0"/>
          <p:nvPr/>
        </p:nvPicPr>
        <p:blipFill rotWithShape="1">
          <a:blip r:embed="rId4" cstate="print">
            <a:alphaModFix/>
            <a:extLst>
              <a:ext uri="{28A0092B-C50C-407E-A947-70E740481C1C}">
                <a14:useLocalDpi xmlns:a14="http://schemas.microsoft.com/office/drawing/2010/main"/>
              </a:ext>
            </a:extLst>
          </a:blip>
          <a:srcRect t="-2438"/>
          <a:stretch/>
        </p:blipFill>
        <p:spPr>
          <a:xfrm>
            <a:off x="148950" y="805539"/>
            <a:ext cx="2533582" cy="3148715"/>
          </a:xfrm>
          <a:prstGeom prst="rect">
            <a:avLst/>
          </a:prstGeom>
          <a:noFill/>
          <a:ln>
            <a:noFill/>
          </a:ln>
        </p:spPr>
      </p:pic>
      <p:pic>
        <p:nvPicPr>
          <p:cNvPr id="13" name="Google Shape;283;p40">
            <a:extLst>
              <a:ext uri="{FF2B5EF4-FFF2-40B4-BE49-F238E27FC236}">
                <a16:creationId xmlns:a16="http://schemas.microsoft.com/office/drawing/2014/main" id="{913C8595-9A5C-5A42-A9BA-07767731F15F}"/>
              </a:ext>
            </a:extLst>
          </p:cNvPr>
          <p:cNvPicPr preferRelativeResize="0"/>
          <p:nvPr/>
        </p:nvPicPr>
        <p:blipFill rotWithShape="1">
          <a:blip r:embed="rId5">
            <a:alphaModFix/>
          </a:blip>
          <a:srcRect/>
          <a:stretch/>
        </p:blipFill>
        <p:spPr>
          <a:xfrm>
            <a:off x="2865066" y="835228"/>
            <a:ext cx="2533582" cy="3119026"/>
          </a:xfrm>
          <a:prstGeom prst="rect">
            <a:avLst/>
          </a:prstGeom>
          <a:noFill/>
          <a:ln>
            <a:noFill/>
          </a:ln>
        </p:spPr>
      </p:pic>
      <p:pic>
        <p:nvPicPr>
          <p:cNvPr id="3" name="Google Shape;291;p41">
            <a:extLst>
              <a:ext uri="{FF2B5EF4-FFF2-40B4-BE49-F238E27FC236}">
                <a16:creationId xmlns:a16="http://schemas.microsoft.com/office/drawing/2014/main" id="{2BB22767-9C5F-1964-FE6B-C574F06BE1BA}"/>
              </a:ext>
            </a:extLst>
          </p:cNvPr>
          <p:cNvPicPr preferRelativeResize="0">
            <a:picLocks noChangeAspect="1"/>
          </p:cNvPicPr>
          <p:nvPr/>
        </p:nvPicPr>
        <p:blipFill rotWithShape="1">
          <a:blip r:embed="rId6" cstate="print">
            <a:alphaModFix/>
            <a:extLst>
              <a:ext uri="{28A0092B-C50C-407E-A947-70E740481C1C}">
                <a14:useLocalDpi xmlns:a14="http://schemas.microsoft.com/office/drawing/2010/main"/>
              </a:ext>
            </a:extLst>
          </a:blip>
          <a:srcRect/>
          <a:stretch/>
        </p:blipFill>
        <p:spPr>
          <a:xfrm>
            <a:off x="-264094" y="4758746"/>
            <a:ext cx="664468" cy="310989"/>
          </a:xfrm>
          <a:prstGeom prst="rect">
            <a:avLst/>
          </a:prstGeom>
          <a:noFill/>
          <a:ln>
            <a:noFill/>
          </a:ln>
        </p:spPr>
      </p:pic>
      <p:sp>
        <p:nvSpPr>
          <p:cNvPr id="4" name="Slide Number Placeholder 25">
            <a:extLst>
              <a:ext uri="{FF2B5EF4-FFF2-40B4-BE49-F238E27FC236}">
                <a16:creationId xmlns:a16="http://schemas.microsoft.com/office/drawing/2014/main" id="{2A774299-FE7D-3CE4-3037-7A20FDCB6930}"/>
              </a:ext>
            </a:extLst>
          </p:cNvPr>
          <p:cNvSpPr txBox="1">
            <a:spLocks/>
          </p:cNvSpPr>
          <p:nvPr/>
        </p:nvSpPr>
        <p:spPr>
          <a:xfrm>
            <a:off x="7086600" y="4869656"/>
            <a:ext cx="2057400" cy="273844"/>
          </a:xfrm>
          <a:prstGeom prst="rect">
            <a:avLst/>
          </a:prstGeom>
          <a:noFill/>
          <a:ln>
            <a:noFill/>
          </a:ln>
        </p:spPr>
        <p:txBody>
          <a:bodyPr spcFirstLastPara="1" wrap="square" lIns="91425" tIns="91425" rIns="91425" bIns="91425" anchor="ctr" anchorCtr="0">
            <a:normAutofit fontScale="70000" lnSpcReduction="20000"/>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D7FB11E1-A5A1-8244-ACF0-72AE469C49EC}" type="slidenum">
              <a:rPr lang="en-US" smtClean="0">
                <a:latin typeface="Tahoma" panose="020B0604030504040204" pitchFamily="34" charset="0"/>
                <a:ea typeface="Tahoma" panose="020B0604030504040204" pitchFamily="34" charset="0"/>
                <a:cs typeface="Tahoma" panose="020B0604030504040204" pitchFamily="34" charset="0"/>
              </a:rPr>
              <a:pPr/>
              <a:t>15</a:t>
            </a:fld>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284" name="Google Shape;284;p40"/>
          <p:cNvSpPr txBox="1"/>
          <p:nvPr/>
        </p:nvSpPr>
        <p:spPr>
          <a:xfrm>
            <a:off x="5884261" y="281865"/>
            <a:ext cx="1608433" cy="2002890"/>
          </a:xfrm>
          <a:prstGeom prst="rect">
            <a:avLst/>
          </a:prstGeom>
          <a:solidFill>
            <a:schemeClr val="lt1"/>
          </a:solidFill>
          <a:ln w="3810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r>
              <a:rPr lang="en" sz="1688" b="1" dirty="0">
                <a:latin typeface="Tahoma" panose="020B0604030504040204" pitchFamily="34" charset="0"/>
                <a:ea typeface="Tahoma" panose="020B0604030504040204" pitchFamily="34" charset="0"/>
                <a:cs typeface="Tahoma" panose="020B0604030504040204" pitchFamily="34" charset="0"/>
                <a:sym typeface="Helvetica Neue"/>
              </a:rPr>
              <a:t>Colorado Tech Center (CTC) Open Space:</a:t>
            </a:r>
            <a:r>
              <a:rPr lang="en" sz="1688" b="1" dirty="0">
                <a:latin typeface="Tahoma" panose="020B0604030504040204" pitchFamily="34" charset="0"/>
                <a:ea typeface="Tahoma" panose="020B0604030504040204" pitchFamily="34" charset="0"/>
                <a:cs typeface="Tahoma" panose="020B0604030504040204" pitchFamily="34" charset="0"/>
                <a:sym typeface="Helvetica Neue Light"/>
              </a:rPr>
              <a:t> </a:t>
            </a:r>
            <a:r>
              <a:rPr lang="en" sz="1688" dirty="0">
                <a:latin typeface="Tahoma" panose="020B0604030504040204" pitchFamily="34" charset="0"/>
                <a:ea typeface="Tahoma" panose="020B0604030504040204" pitchFamily="34" charset="0"/>
                <a:cs typeface="Tahoma" panose="020B0604030504040204" pitchFamily="34" charset="0"/>
                <a:sym typeface="Helvetica Neue Light"/>
              </a:rPr>
              <a:t>Highly</a:t>
            </a:r>
            <a:r>
              <a:rPr lang="en" sz="1688" b="1" dirty="0">
                <a:latin typeface="Tahoma" panose="020B0604030504040204" pitchFamily="34" charset="0"/>
                <a:ea typeface="Tahoma" panose="020B0604030504040204" pitchFamily="34" charset="0"/>
                <a:cs typeface="Tahoma" panose="020B0604030504040204" pitchFamily="34" charset="0"/>
                <a:sym typeface="Helvetica Neue Light"/>
              </a:rPr>
              <a:t> </a:t>
            </a:r>
            <a:r>
              <a:rPr lang="en" sz="1688" b="1" dirty="0">
                <a:solidFill>
                  <a:srgbClr val="7030A0"/>
                </a:solidFill>
                <a:latin typeface="Tahoma" panose="020B0604030504040204" pitchFamily="34" charset="0"/>
                <a:ea typeface="Tahoma" panose="020B0604030504040204" pitchFamily="34" charset="0"/>
                <a:cs typeface="Tahoma" panose="020B0604030504040204" pitchFamily="34" charset="0"/>
                <a:sym typeface="Helvetica Neue Light"/>
              </a:rPr>
              <a:t>urban</a:t>
            </a:r>
            <a:r>
              <a:rPr lang="en" sz="1688" dirty="0">
                <a:latin typeface="Tahoma" panose="020B0604030504040204" pitchFamily="34" charset="0"/>
                <a:ea typeface="Tahoma" panose="020B0604030504040204" pitchFamily="34" charset="0"/>
                <a:cs typeface="Tahoma" panose="020B0604030504040204" pitchFamily="34" charset="0"/>
                <a:sym typeface="Helvetica Neue Light"/>
              </a:rPr>
              <a:t> area </a:t>
            </a:r>
            <a:r>
              <a:rPr lang="en" sz="1688" b="1" dirty="0">
                <a:solidFill>
                  <a:srgbClr val="4C90FC"/>
                </a:solidFill>
                <a:latin typeface="Tahoma" panose="020B0604030504040204" pitchFamily="34" charset="0"/>
                <a:ea typeface="Tahoma" panose="020B0604030504040204" pitchFamily="34" charset="0"/>
                <a:cs typeface="Tahoma" panose="020B0604030504040204" pitchFamily="34" charset="0"/>
                <a:sym typeface="Helvetica Neue Light"/>
              </a:rPr>
              <a:t>downstream of burn</a:t>
            </a:r>
            <a:endParaRPr lang="en-US" sz="1688" b="1" dirty="0">
              <a:solidFill>
                <a:srgbClr val="4C90FC"/>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2" name="Picture 1" descr="A map of a large area&#10;&#10;Description automatically generated">
            <a:extLst>
              <a:ext uri="{FF2B5EF4-FFF2-40B4-BE49-F238E27FC236}">
                <a16:creationId xmlns:a16="http://schemas.microsoft.com/office/drawing/2014/main" id="{0F004535-FFC7-A982-5BD7-F23F660F31E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71600" y="0"/>
            <a:ext cx="7772400" cy="5022399"/>
          </a:xfrm>
          <a:prstGeom prst="rect">
            <a:avLst/>
          </a:prstGeom>
        </p:spPr>
      </p:pic>
      <p:sp>
        <p:nvSpPr>
          <p:cNvPr id="269" name="Google Shape;269;p39"/>
          <p:cNvSpPr txBox="1"/>
          <p:nvPr/>
        </p:nvSpPr>
        <p:spPr>
          <a:xfrm>
            <a:off x="0" y="1"/>
            <a:ext cx="1406700" cy="796470"/>
          </a:xfrm>
          <a:prstGeom prst="rect">
            <a:avLst/>
          </a:prstGeom>
          <a:noFill/>
          <a:ln>
            <a:noFill/>
          </a:ln>
        </p:spPr>
        <p:txBody>
          <a:bodyPr spcFirstLastPara="1" wrap="square" lIns="91425" tIns="91425" rIns="91425" bIns="91425" anchor="t" anchorCtr="0">
            <a:spAutoFit/>
          </a:bodyPr>
          <a:lstStyle/>
          <a:p>
            <a:pPr>
              <a:buClr>
                <a:srgbClr val="000000"/>
              </a:buClr>
              <a:buSzPts val="1800"/>
            </a:pPr>
            <a:r>
              <a:rPr lang="en" sz="1988">
                <a:latin typeface="Tahoma" panose="020B0604030504040204" pitchFamily="34" charset="0"/>
                <a:ea typeface="Tahoma" panose="020B0604030504040204" pitchFamily="34" charset="0"/>
                <a:cs typeface="Tahoma" panose="020B0604030504040204" pitchFamily="34" charset="0"/>
                <a:sym typeface="Helvetica Neue Light"/>
              </a:rPr>
              <a:t>Sampling Locations</a:t>
            </a:r>
            <a:endParaRPr lang="en-US" sz="1988">
              <a:latin typeface="Tahoma" panose="020B0604030504040204" pitchFamily="34" charset="0"/>
              <a:ea typeface="Tahoma" panose="020B0604030504040204" pitchFamily="34" charset="0"/>
              <a:cs typeface="Tahoma" panose="020B0604030504040204" pitchFamily="34" charset="0"/>
            </a:endParaRPr>
          </a:p>
        </p:txBody>
      </p:sp>
      <p:pic>
        <p:nvPicPr>
          <p:cNvPr id="272" name="Google Shape;272;p39"/>
          <p:cNvPicPr preferRelativeResize="0"/>
          <p:nvPr/>
        </p:nvPicPr>
        <p:blipFill rotWithShape="1">
          <a:blip r:embed="rId4">
            <a:alphaModFix/>
          </a:blip>
          <a:srcRect/>
          <a:stretch/>
        </p:blipFill>
        <p:spPr>
          <a:xfrm>
            <a:off x="1596176" y="142729"/>
            <a:ext cx="3402795" cy="4540925"/>
          </a:xfrm>
          <a:prstGeom prst="rect">
            <a:avLst/>
          </a:prstGeom>
          <a:noFill/>
          <a:ln>
            <a:noFill/>
          </a:ln>
        </p:spPr>
      </p:pic>
      <p:sp>
        <p:nvSpPr>
          <p:cNvPr id="273" name="Google Shape;273;p39"/>
          <p:cNvSpPr txBox="1"/>
          <p:nvPr/>
        </p:nvSpPr>
        <p:spPr>
          <a:xfrm>
            <a:off x="7415079" y="690250"/>
            <a:ext cx="1664400" cy="1743139"/>
          </a:xfrm>
          <a:prstGeom prst="rect">
            <a:avLst/>
          </a:prstGeom>
          <a:solidFill>
            <a:schemeClr val="lt1"/>
          </a:solidFill>
          <a:ln w="3810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r>
              <a:rPr lang="en" sz="1688" b="1" dirty="0">
                <a:latin typeface="Tahoma" panose="020B0604030504040204" pitchFamily="34" charset="0"/>
                <a:ea typeface="Tahoma" panose="020B0604030504040204" pitchFamily="34" charset="0"/>
                <a:cs typeface="Tahoma" panose="020B0604030504040204" pitchFamily="34" charset="0"/>
                <a:sym typeface="Helvetica Neue"/>
              </a:rPr>
              <a:t>Mulberry Storm Drain: </a:t>
            </a:r>
            <a:r>
              <a:rPr lang="en" sz="1688" dirty="0">
                <a:latin typeface="Tahoma" panose="020B0604030504040204" pitchFamily="34" charset="0"/>
                <a:ea typeface="Tahoma" panose="020B0604030504040204" pitchFamily="34" charset="0"/>
                <a:cs typeface="Tahoma" panose="020B0604030504040204" pitchFamily="34" charset="0"/>
                <a:sym typeface="Helvetica Neue Light"/>
              </a:rPr>
              <a:t>Collects runoff from </a:t>
            </a:r>
            <a:r>
              <a:rPr lang="en" sz="1688" b="1" dirty="0">
                <a:solidFill>
                  <a:srgbClr val="D17F77"/>
                </a:solidFill>
                <a:latin typeface="Tahoma" panose="020B0604030504040204" pitchFamily="34" charset="0"/>
                <a:ea typeface="Tahoma" panose="020B0604030504040204" pitchFamily="34" charset="0"/>
                <a:cs typeface="Tahoma" panose="020B0604030504040204" pitchFamily="34" charset="0"/>
                <a:sym typeface="Helvetica Neue Light"/>
              </a:rPr>
              <a:t>burned </a:t>
            </a:r>
            <a:r>
              <a:rPr lang="en" sz="1688" b="1" dirty="0">
                <a:solidFill>
                  <a:srgbClr val="7030A0"/>
                </a:solidFill>
                <a:latin typeface="Tahoma" panose="020B0604030504040204" pitchFamily="34" charset="0"/>
                <a:ea typeface="Tahoma" panose="020B0604030504040204" pitchFamily="34" charset="0"/>
                <a:cs typeface="Tahoma" panose="020B0604030504040204" pitchFamily="34" charset="0"/>
                <a:sym typeface="Helvetica Neue Light"/>
              </a:rPr>
              <a:t>urban</a:t>
            </a:r>
            <a:br>
              <a:rPr lang="en" sz="1688" dirty="0">
                <a:latin typeface="Tahoma" panose="020B0604030504040204" pitchFamily="34" charset="0"/>
                <a:ea typeface="Tahoma" panose="020B0604030504040204" pitchFamily="34" charset="0"/>
                <a:cs typeface="Tahoma" panose="020B0604030504040204" pitchFamily="34" charset="0"/>
              </a:rPr>
            </a:br>
            <a:r>
              <a:rPr lang="en" sz="1688" dirty="0">
                <a:latin typeface="Tahoma" panose="020B0604030504040204" pitchFamily="34" charset="0"/>
                <a:ea typeface="Tahoma" panose="020B0604030504040204" pitchFamily="34" charset="0"/>
                <a:cs typeface="Tahoma" panose="020B0604030504040204" pitchFamily="34" charset="0"/>
                <a:sym typeface="Helvetica Neue Light"/>
              </a:rPr>
              <a:t>neighborhoods</a:t>
            </a:r>
            <a:endParaRPr lang="en-US" sz="1688" dirty="0">
              <a:latin typeface="Tahoma" panose="020B0604030504040204" pitchFamily="34" charset="0"/>
              <a:ea typeface="Tahoma" panose="020B0604030504040204" pitchFamily="34" charset="0"/>
              <a:cs typeface="Tahoma" panose="020B0604030504040204" pitchFamily="34" charset="0"/>
            </a:endParaRPr>
          </a:p>
        </p:txBody>
      </p:sp>
      <p:pic>
        <p:nvPicPr>
          <p:cNvPr id="3" name="Google Shape;291;p41">
            <a:extLst>
              <a:ext uri="{FF2B5EF4-FFF2-40B4-BE49-F238E27FC236}">
                <a16:creationId xmlns:a16="http://schemas.microsoft.com/office/drawing/2014/main" id="{B142B03F-9DC9-9232-0C72-43444CF63E86}"/>
              </a:ext>
            </a:extLst>
          </p:cNvPr>
          <p:cNvPicPr preferRelativeResize="0">
            <a:picLocks noChangeAspect="1"/>
          </p:cNvPicPr>
          <p:nvPr/>
        </p:nvPicPr>
        <p:blipFill rotWithShape="1">
          <a:blip r:embed="rId5" cstate="print">
            <a:alphaModFix/>
            <a:extLst>
              <a:ext uri="{28A0092B-C50C-407E-A947-70E740481C1C}">
                <a14:useLocalDpi xmlns:a14="http://schemas.microsoft.com/office/drawing/2010/main"/>
              </a:ext>
            </a:extLst>
          </a:blip>
          <a:srcRect/>
          <a:stretch/>
        </p:blipFill>
        <p:spPr>
          <a:xfrm>
            <a:off x="-264094" y="4758746"/>
            <a:ext cx="664468" cy="310989"/>
          </a:xfrm>
          <a:prstGeom prst="rect">
            <a:avLst/>
          </a:prstGeom>
          <a:noFill/>
          <a:ln>
            <a:noFill/>
          </a:ln>
        </p:spPr>
      </p:pic>
      <p:sp>
        <p:nvSpPr>
          <p:cNvPr id="4" name="Slide Number Placeholder 25">
            <a:extLst>
              <a:ext uri="{FF2B5EF4-FFF2-40B4-BE49-F238E27FC236}">
                <a16:creationId xmlns:a16="http://schemas.microsoft.com/office/drawing/2014/main" id="{5895D305-FF71-2B09-3BE6-5ABF673BD93B}"/>
              </a:ext>
            </a:extLst>
          </p:cNvPr>
          <p:cNvSpPr txBox="1">
            <a:spLocks/>
          </p:cNvSpPr>
          <p:nvPr/>
        </p:nvSpPr>
        <p:spPr>
          <a:xfrm>
            <a:off x="7086600" y="4869656"/>
            <a:ext cx="2057400" cy="273844"/>
          </a:xfrm>
          <a:prstGeom prst="rect">
            <a:avLst/>
          </a:prstGeom>
          <a:noFill/>
          <a:ln>
            <a:noFill/>
          </a:ln>
        </p:spPr>
        <p:txBody>
          <a:bodyPr spcFirstLastPara="1" wrap="square" lIns="91425" tIns="91425" rIns="91425" bIns="91425" anchor="ctr" anchorCtr="0">
            <a:normAutofit fontScale="70000" lnSpcReduction="20000"/>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D7FB11E1-A5A1-8244-ACF0-72AE469C49EC}" type="slidenum">
              <a:rPr lang="en-US" smtClean="0">
                <a:latin typeface="Tahoma" panose="020B0604030504040204" pitchFamily="34" charset="0"/>
                <a:ea typeface="Tahoma" panose="020B0604030504040204" pitchFamily="34" charset="0"/>
                <a:cs typeface="Tahoma" panose="020B0604030504040204" pitchFamily="34" charset="0"/>
              </a:rPr>
              <a:pPr/>
              <a:t>16</a:t>
            </a:fld>
            <a:endParaRPr lang="en-US" dirty="0">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extBox 57">
            <a:extLst>
              <a:ext uri="{FF2B5EF4-FFF2-40B4-BE49-F238E27FC236}">
                <a16:creationId xmlns:a16="http://schemas.microsoft.com/office/drawing/2014/main" id="{BA1BCA62-F887-6E44-BA13-C8B4F86238D7}"/>
              </a:ext>
            </a:extLst>
          </p:cNvPr>
          <p:cNvSpPr txBox="1"/>
          <p:nvPr/>
        </p:nvSpPr>
        <p:spPr>
          <a:xfrm>
            <a:off x="2120440" y="2686802"/>
            <a:ext cx="3132374"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500" dirty="0">
                <a:latin typeface="Tahoma" panose="020B0604030504040204" pitchFamily="34" charset="0"/>
                <a:ea typeface="Tahoma" panose="020B0604030504040204" pitchFamily="34" charset="0"/>
                <a:cs typeface="Tahoma" panose="020B0604030504040204" pitchFamily="34" charset="0"/>
              </a:rPr>
              <a:t>, increased in </a:t>
            </a:r>
            <a:r>
              <a:rPr lang="en-US" sz="1500" b="1" dirty="0">
                <a:solidFill>
                  <a:srgbClr val="00B0F0"/>
                </a:solidFill>
                <a:latin typeface="Tahoma" panose="020B0604030504040204" pitchFamily="34" charset="0"/>
                <a:ea typeface="Tahoma" panose="020B0604030504040204" pitchFamily="34" charset="0"/>
                <a:cs typeface="Tahoma" panose="020B0604030504040204" pitchFamily="34" charset="0"/>
              </a:rPr>
              <a:t>urban </a:t>
            </a:r>
            <a:r>
              <a:rPr lang="en-US" sz="1500" b="1" dirty="0">
                <a:solidFill>
                  <a:srgbClr val="D17F77"/>
                </a:solidFill>
                <a:latin typeface="Tahoma" panose="020B0604030504040204" pitchFamily="34" charset="0"/>
                <a:ea typeface="Tahoma" panose="020B0604030504040204" pitchFamily="34" charset="0"/>
                <a:cs typeface="Tahoma" panose="020B0604030504040204" pitchFamily="34" charset="0"/>
              </a:rPr>
              <a:t>fire</a:t>
            </a:r>
            <a:r>
              <a:rPr lang="en-US" sz="1500" b="1" dirty="0">
                <a:solidFill>
                  <a:srgbClr val="00B0F0"/>
                </a:solidFill>
                <a:latin typeface="Tahoma" panose="020B0604030504040204" pitchFamily="34" charset="0"/>
                <a:ea typeface="Tahoma" panose="020B0604030504040204" pitchFamily="34" charset="0"/>
                <a:cs typeface="Tahoma" panose="020B0604030504040204" pitchFamily="34" charset="0"/>
              </a:rPr>
              <a:t> </a:t>
            </a:r>
            <a:r>
              <a:rPr lang="en-US" sz="1500" dirty="0">
                <a:latin typeface="Tahoma" panose="020B0604030504040204" pitchFamily="34" charset="0"/>
                <a:ea typeface="Tahoma" panose="020B0604030504040204" pitchFamily="34" charset="0"/>
                <a:cs typeface="Tahoma" panose="020B0604030504040204" pitchFamily="34" charset="0"/>
              </a:rPr>
              <a:t>corridor</a:t>
            </a:r>
          </a:p>
        </p:txBody>
      </p:sp>
      <p:pic>
        <p:nvPicPr>
          <p:cNvPr id="22" name="Picture 21" descr="Chart, waterfall chart&#10;&#10;Description automatically generated">
            <a:extLst>
              <a:ext uri="{FF2B5EF4-FFF2-40B4-BE49-F238E27FC236}">
                <a16:creationId xmlns:a16="http://schemas.microsoft.com/office/drawing/2014/main" id="{34FC2FC2-9E87-914D-A770-3873B5FA9EF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455379" y="825764"/>
            <a:ext cx="4630313" cy="1779378"/>
          </a:xfrm>
          <a:prstGeom prst="rect">
            <a:avLst/>
          </a:prstGeom>
        </p:spPr>
      </p:pic>
      <p:pic>
        <p:nvPicPr>
          <p:cNvPr id="7" name="Picture 5" descr="Chart, box and whisker chart&#10;&#10;Description automatically generated">
            <a:extLst>
              <a:ext uri="{FF2B5EF4-FFF2-40B4-BE49-F238E27FC236}">
                <a16:creationId xmlns:a16="http://schemas.microsoft.com/office/drawing/2014/main" id="{8C1BD778-A97E-DF46-BCC5-59FE068705C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521"/>
          <a:stretch/>
        </p:blipFill>
        <p:spPr>
          <a:xfrm>
            <a:off x="122605" y="851846"/>
            <a:ext cx="4141163" cy="1728023"/>
          </a:xfrm>
          <a:prstGeom prst="rect">
            <a:avLst/>
          </a:prstGeom>
        </p:spPr>
      </p:pic>
      <p:sp>
        <p:nvSpPr>
          <p:cNvPr id="4" name="Slide Number Placeholder 3">
            <a:extLst>
              <a:ext uri="{FF2B5EF4-FFF2-40B4-BE49-F238E27FC236}">
                <a16:creationId xmlns:a16="http://schemas.microsoft.com/office/drawing/2014/main" id="{860AA781-46B4-7690-F3C5-D9BD151FB033}"/>
              </a:ext>
            </a:extLst>
          </p:cNvPr>
          <p:cNvSpPr>
            <a:spLocks noGrp="1"/>
          </p:cNvSpPr>
          <p:nvPr>
            <p:ph type="sldNum" idx="12"/>
          </p:nvPr>
        </p:nvSpPr>
        <p:spPr>
          <a:xfrm>
            <a:off x="8557519" y="27497"/>
            <a:ext cx="548700" cy="393600"/>
          </a:xfrm>
        </p:spPr>
        <p:txBody>
          <a:bodyPr/>
          <a:lstStyle/>
          <a:p>
            <a:fld id="{00000000-1234-1234-1234-123412341234}" type="slidenum">
              <a:rPr lang="en" dirty="0" smtClean="0">
                <a:latin typeface="Tahoma" panose="020B0604030504040204" pitchFamily="34" charset="0"/>
                <a:ea typeface="Tahoma" panose="020B0604030504040204" pitchFamily="34" charset="0"/>
                <a:cs typeface="Tahoma" panose="020B0604030504040204" pitchFamily="34" charset="0"/>
              </a:rPr>
              <a:pPr/>
              <a:t>17</a:t>
            </a:fld>
            <a:endParaRPr lang="en">
              <a:latin typeface="Tahoma" panose="020B0604030504040204" pitchFamily="34" charset="0"/>
              <a:ea typeface="Tahoma" panose="020B0604030504040204" pitchFamily="34" charset="0"/>
              <a:cs typeface="Tahoma" panose="020B0604030504040204" pitchFamily="34" charset="0"/>
            </a:endParaRPr>
          </a:p>
        </p:txBody>
      </p:sp>
      <p:cxnSp>
        <p:nvCxnSpPr>
          <p:cNvPr id="9" name="Straight Arrow Connector 8">
            <a:extLst>
              <a:ext uri="{FF2B5EF4-FFF2-40B4-BE49-F238E27FC236}">
                <a16:creationId xmlns:a16="http://schemas.microsoft.com/office/drawing/2014/main" id="{A440A357-0676-D47B-5B1E-A271B7DA6BE6}"/>
              </a:ext>
            </a:extLst>
          </p:cNvPr>
          <p:cNvCxnSpPr>
            <a:cxnSpLocks/>
          </p:cNvCxnSpPr>
          <p:nvPr/>
        </p:nvCxnSpPr>
        <p:spPr>
          <a:xfrm>
            <a:off x="885480" y="1555225"/>
            <a:ext cx="1066258" cy="551"/>
          </a:xfrm>
          <a:prstGeom prst="straightConnector1">
            <a:avLst/>
          </a:prstGeom>
          <a:ln w="60325">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E4827BA-4FA1-1486-75AC-F3583E2BC091}"/>
              </a:ext>
            </a:extLst>
          </p:cNvPr>
          <p:cNvCxnSpPr>
            <a:cxnSpLocks/>
          </p:cNvCxnSpPr>
          <p:nvPr/>
        </p:nvCxnSpPr>
        <p:spPr>
          <a:xfrm flipV="1">
            <a:off x="2002529" y="1222964"/>
            <a:ext cx="1086808" cy="321324"/>
          </a:xfrm>
          <a:prstGeom prst="straightConnector1">
            <a:avLst/>
          </a:prstGeom>
          <a:ln w="60325">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CF0972C-82F7-757D-4BF6-E88305FE1BE4}"/>
              </a:ext>
            </a:extLst>
          </p:cNvPr>
          <p:cNvCxnSpPr>
            <a:cxnSpLocks/>
          </p:cNvCxnSpPr>
          <p:nvPr/>
        </p:nvCxnSpPr>
        <p:spPr>
          <a:xfrm>
            <a:off x="3185258" y="1221016"/>
            <a:ext cx="699953" cy="273691"/>
          </a:xfrm>
          <a:prstGeom prst="straightConnector1">
            <a:avLst/>
          </a:prstGeom>
          <a:ln w="60325">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2B169FC-5B05-BFE4-9937-A00250EE8E60}"/>
              </a:ext>
            </a:extLst>
          </p:cNvPr>
          <p:cNvSpPr txBox="1"/>
          <p:nvPr/>
        </p:nvSpPr>
        <p:spPr>
          <a:xfrm>
            <a:off x="-12588" y="138486"/>
            <a:ext cx="9156588" cy="289736"/>
          </a:xfrm>
          <a:prstGeom prst="rect">
            <a:avLst/>
          </a:prstGeom>
          <a:solidFill>
            <a:schemeClr val="bg1"/>
          </a:solidFill>
          <a:ln>
            <a:noFill/>
          </a:ln>
        </p:spPr>
        <p:txBody>
          <a:bodyPr vert="horz" lIns="68580" tIns="34290" rIns="68580" bIns="34290" rtlCol="0" anchor="t">
            <a:noAutofit/>
          </a:bodyPr>
          <a:lstStyle/>
          <a:p>
            <a:pPr algn="ctr">
              <a:lnSpc>
                <a:spcPct val="120000"/>
              </a:lnSpc>
              <a:spcAft>
                <a:spcPts val="450"/>
              </a:spcAft>
            </a:pP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Selected Results: Total Dissolved Nitrogen in Coal Creek 2022</a:t>
            </a:r>
          </a:p>
        </p:txBody>
      </p:sp>
      <p:sp>
        <p:nvSpPr>
          <p:cNvPr id="8" name="TextBox 2">
            <a:extLst>
              <a:ext uri="{FF2B5EF4-FFF2-40B4-BE49-F238E27FC236}">
                <a16:creationId xmlns:a16="http://schemas.microsoft.com/office/drawing/2014/main" id="{17BFFEEA-26A8-34E7-852A-AB3F2D99C527}"/>
              </a:ext>
            </a:extLst>
          </p:cNvPr>
          <p:cNvSpPr txBox="1"/>
          <p:nvPr/>
        </p:nvSpPr>
        <p:spPr>
          <a:xfrm>
            <a:off x="8557612" y="4831890"/>
            <a:ext cx="505588" cy="253916"/>
          </a:xfrm>
          <a:prstGeom prst="rect">
            <a:avLst/>
          </a:prstGeom>
          <a:noFill/>
        </p:spPr>
        <p:txBody>
          <a:bodyPr wrap="none" lIns="68580" tIns="34290" rIns="68580" bIns="3429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Tahoma" panose="020B0604030504040204" pitchFamily="34" charset="0"/>
                <a:ea typeface="Tahoma" panose="020B0604030504040204" pitchFamily="34" charset="0"/>
                <a:cs typeface="Tahoma" panose="020B0604030504040204" pitchFamily="34" charset="0"/>
              </a:rPr>
              <a:t>Flow</a:t>
            </a:r>
          </a:p>
        </p:txBody>
      </p:sp>
      <p:cxnSp>
        <p:nvCxnSpPr>
          <p:cNvPr id="12" name="Straight Arrow Connector 11">
            <a:extLst>
              <a:ext uri="{FF2B5EF4-FFF2-40B4-BE49-F238E27FC236}">
                <a16:creationId xmlns:a16="http://schemas.microsoft.com/office/drawing/2014/main" id="{785AC637-8FFB-366C-59CB-1B50CBFE1D5E}"/>
              </a:ext>
            </a:extLst>
          </p:cNvPr>
          <p:cNvCxnSpPr>
            <a:cxnSpLocks/>
          </p:cNvCxnSpPr>
          <p:nvPr/>
        </p:nvCxnSpPr>
        <p:spPr>
          <a:xfrm>
            <a:off x="8623657" y="4753739"/>
            <a:ext cx="352502" cy="0"/>
          </a:xfrm>
          <a:prstGeom prst="straightConnector1">
            <a:avLst/>
          </a:prstGeom>
          <a:ln w="57150">
            <a:solidFill>
              <a:srgbClr val="57B4E9"/>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descr="Chart&#10;&#10;Description automatically generated">
            <a:extLst>
              <a:ext uri="{FF2B5EF4-FFF2-40B4-BE49-F238E27FC236}">
                <a16:creationId xmlns:a16="http://schemas.microsoft.com/office/drawing/2014/main" id="{619A5054-722F-50ED-33D0-9E575D80C977}"/>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2588" y="4640868"/>
            <a:ext cx="411896" cy="339125"/>
          </a:xfrm>
          <a:prstGeom prst="rect">
            <a:avLst/>
          </a:prstGeom>
        </p:spPr>
      </p:pic>
      <p:pic>
        <p:nvPicPr>
          <p:cNvPr id="23" name="Picture 22" descr="Chart&#10;&#10;Description automatically generated">
            <a:extLst>
              <a:ext uri="{FF2B5EF4-FFF2-40B4-BE49-F238E27FC236}">
                <a16:creationId xmlns:a16="http://schemas.microsoft.com/office/drawing/2014/main" id="{969390AE-50C9-4A97-9187-02B38092AC53}"/>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6834204" y="4638599"/>
            <a:ext cx="287156" cy="382513"/>
          </a:xfrm>
          <a:prstGeom prst="rect">
            <a:avLst/>
          </a:prstGeom>
        </p:spPr>
      </p:pic>
      <p:pic>
        <p:nvPicPr>
          <p:cNvPr id="29" name="Picture 28" descr="Chart&#10;&#10;Description automatically generated">
            <a:extLst>
              <a:ext uri="{FF2B5EF4-FFF2-40B4-BE49-F238E27FC236}">
                <a16:creationId xmlns:a16="http://schemas.microsoft.com/office/drawing/2014/main" id="{A1C77885-63CF-1C31-86F9-339183C91071}"/>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3393611" y="4661183"/>
            <a:ext cx="536125" cy="350614"/>
          </a:xfrm>
          <a:prstGeom prst="rect">
            <a:avLst/>
          </a:prstGeom>
        </p:spPr>
      </p:pic>
      <p:pic>
        <p:nvPicPr>
          <p:cNvPr id="31" name="Picture 30" descr="Chart&#10;&#10;Description automatically generated">
            <a:extLst>
              <a:ext uri="{FF2B5EF4-FFF2-40B4-BE49-F238E27FC236}">
                <a16:creationId xmlns:a16="http://schemas.microsoft.com/office/drawing/2014/main" id="{08E75131-E261-C350-743D-8249C2D704E3}"/>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1411468" y="4697532"/>
            <a:ext cx="545369" cy="344524"/>
          </a:xfrm>
          <a:prstGeom prst="rect">
            <a:avLst/>
          </a:prstGeom>
        </p:spPr>
      </p:pic>
      <p:pic>
        <p:nvPicPr>
          <p:cNvPr id="33" name="Picture 32" descr="Chart&#10;&#10;Description automatically generated">
            <a:extLst>
              <a:ext uri="{FF2B5EF4-FFF2-40B4-BE49-F238E27FC236}">
                <a16:creationId xmlns:a16="http://schemas.microsoft.com/office/drawing/2014/main" id="{4BE7E5C8-156E-ADAD-D6B7-D87033D33878}"/>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4943463" y="4697022"/>
            <a:ext cx="449198" cy="329120"/>
          </a:xfrm>
          <a:prstGeom prst="rect">
            <a:avLst/>
          </a:prstGeom>
        </p:spPr>
      </p:pic>
      <p:sp>
        <p:nvSpPr>
          <p:cNvPr id="35" name="TextBox 9">
            <a:extLst>
              <a:ext uri="{FF2B5EF4-FFF2-40B4-BE49-F238E27FC236}">
                <a16:creationId xmlns:a16="http://schemas.microsoft.com/office/drawing/2014/main" id="{30ECBD11-4296-1047-5164-92625104B210}"/>
              </a:ext>
            </a:extLst>
          </p:cNvPr>
          <p:cNvSpPr txBox="1"/>
          <p:nvPr/>
        </p:nvSpPr>
        <p:spPr>
          <a:xfrm>
            <a:off x="1837151" y="4632356"/>
            <a:ext cx="1583229" cy="411651"/>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25" b="1" dirty="0">
                <a:latin typeface="Tahoma" panose="020B0604030504040204" pitchFamily="34" charset="0"/>
                <a:ea typeface="Tahoma" panose="020B0604030504040204" pitchFamily="34" charset="0"/>
                <a:cs typeface="Tahoma" panose="020B0604030504040204" pitchFamily="34" charset="0"/>
              </a:rPr>
              <a:t>Superior Associates</a:t>
            </a:r>
            <a:endParaRPr lang="en-US" sz="1125" dirty="0">
              <a:latin typeface="Tahoma" panose="020B0604030504040204" pitchFamily="34" charset="0"/>
              <a:ea typeface="Tahoma" panose="020B0604030504040204" pitchFamily="34" charset="0"/>
              <a:cs typeface="Tahoma" panose="020B0604030504040204" pitchFamily="34" charset="0"/>
            </a:endParaRPr>
          </a:p>
          <a:p>
            <a:r>
              <a:rPr lang="en-US" sz="1100" b="1" dirty="0">
                <a:solidFill>
                  <a:srgbClr val="00B050"/>
                </a:solidFill>
                <a:latin typeface="Tahoma" panose="020B0604030504040204" pitchFamily="34" charset="0"/>
                <a:ea typeface="Tahoma" panose="020B0604030504040204" pitchFamily="34" charset="0"/>
                <a:cs typeface="Tahoma" panose="020B0604030504040204" pitchFamily="34" charset="0"/>
              </a:rPr>
              <a:t>Burned Wildland</a:t>
            </a:r>
            <a:endParaRPr lang="en-US" sz="1100" dirty="0">
              <a:solidFill>
                <a:schemeClr val="accent1"/>
              </a:solidFill>
              <a:latin typeface="Tahoma" panose="020B0604030504040204" pitchFamily="34" charset="0"/>
              <a:ea typeface="Tahoma" panose="020B0604030504040204" pitchFamily="34" charset="0"/>
              <a:cs typeface="Tahoma" panose="020B0604030504040204" pitchFamily="34" charset="0"/>
            </a:endParaRPr>
          </a:p>
        </p:txBody>
      </p:sp>
      <p:sp>
        <p:nvSpPr>
          <p:cNvPr id="37" name="TextBox 10">
            <a:extLst>
              <a:ext uri="{FF2B5EF4-FFF2-40B4-BE49-F238E27FC236}">
                <a16:creationId xmlns:a16="http://schemas.microsoft.com/office/drawing/2014/main" id="{8200D372-5EE4-99FF-EA5D-983D089210EF}"/>
              </a:ext>
            </a:extLst>
          </p:cNvPr>
          <p:cNvSpPr txBox="1"/>
          <p:nvPr/>
        </p:nvSpPr>
        <p:spPr>
          <a:xfrm>
            <a:off x="230853" y="4644836"/>
            <a:ext cx="1469492" cy="415498"/>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25" b="1" dirty="0">
                <a:latin typeface="Tahoma" panose="020B0604030504040204" pitchFamily="34" charset="0"/>
                <a:ea typeface="Tahoma" panose="020B0604030504040204" pitchFamily="34" charset="0"/>
                <a:cs typeface="Tahoma" panose="020B0604030504040204" pitchFamily="34" charset="0"/>
              </a:rPr>
              <a:t>Greenbelt</a:t>
            </a:r>
            <a:endParaRPr lang="en-US" sz="1125" dirty="0">
              <a:latin typeface="Tahoma" panose="020B0604030504040204" pitchFamily="34" charset="0"/>
              <a:ea typeface="Tahoma" panose="020B0604030504040204" pitchFamily="34" charset="0"/>
              <a:cs typeface="Tahoma" panose="020B0604030504040204" pitchFamily="34" charset="0"/>
            </a:endParaRPr>
          </a:p>
          <a:p>
            <a:r>
              <a:rPr lang="en-US" sz="11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Wildland (unburned)</a:t>
            </a:r>
          </a:p>
        </p:txBody>
      </p:sp>
      <p:sp>
        <p:nvSpPr>
          <p:cNvPr id="39" name="TextBox 11">
            <a:extLst>
              <a:ext uri="{FF2B5EF4-FFF2-40B4-BE49-F238E27FC236}">
                <a16:creationId xmlns:a16="http://schemas.microsoft.com/office/drawing/2014/main" id="{71A1A326-BF91-E625-EE78-462521487E5C}"/>
              </a:ext>
            </a:extLst>
          </p:cNvPr>
          <p:cNvSpPr txBox="1"/>
          <p:nvPr/>
        </p:nvSpPr>
        <p:spPr>
          <a:xfrm>
            <a:off x="3740222" y="4646759"/>
            <a:ext cx="1341261" cy="411651"/>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25" b="1" dirty="0">
                <a:latin typeface="Tahoma" panose="020B0604030504040204" pitchFamily="34" charset="0"/>
                <a:ea typeface="Tahoma" panose="020B0604030504040204" pitchFamily="34" charset="0"/>
                <a:cs typeface="Tahoma" panose="020B0604030504040204" pitchFamily="34" charset="0"/>
              </a:rPr>
              <a:t>Hwy 36</a:t>
            </a:r>
            <a:endParaRPr lang="en-US" sz="1125" dirty="0">
              <a:latin typeface="Tahoma" panose="020B0604030504040204" pitchFamily="34" charset="0"/>
              <a:ea typeface="Tahoma" panose="020B0604030504040204" pitchFamily="34" charset="0"/>
              <a:cs typeface="Tahoma" panose="020B0604030504040204" pitchFamily="34" charset="0"/>
            </a:endParaRPr>
          </a:p>
          <a:p>
            <a:r>
              <a:rPr lang="en-US" sz="1100" b="1" dirty="0">
                <a:solidFill>
                  <a:srgbClr val="57B4E9"/>
                </a:solidFill>
                <a:latin typeface="Tahoma" panose="020B0604030504040204" pitchFamily="34" charset="0"/>
                <a:ea typeface="Tahoma" panose="020B0604030504040204" pitchFamily="34" charset="0"/>
                <a:cs typeface="Tahoma" panose="020B0604030504040204" pitchFamily="34" charset="0"/>
              </a:rPr>
              <a:t>Burned Urban</a:t>
            </a:r>
            <a:endParaRPr lang="en-US" sz="1100" b="1" dirty="0">
              <a:solidFill>
                <a:schemeClr val="accent1"/>
              </a:solidFill>
              <a:latin typeface="Tahoma" panose="020B0604030504040204" pitchFamily="34" charset="0"/>
              <a:ea typeface="Tahoma" panose="020B0604030504040204" pitchFamily="34" charset="0"/>
              <a:cs typeface="Tahoma" panose="020B0604030504040204" pitchFamily="34" charset="0"/>
            </a:endParaRPr>
          </a:p>
        </p:txBody>
      </p:sp>
      <p:sp>
        <p:nvSpPr>
          <p:cNvPr id="41" name="TextBox 12">
            <a:extLst>
              <a:ext uri="{FF2B5EF4-FFF2-40B4-BE49-F238E27FC236}">
                <a16:creationId xmlns:a16="http://schemas.microsoft.com/office/drawing/2014/main" id="{747DDCB0-9DD0-298E-9674-CCCC2EEB355A}"/>
              </a:ext>
            </a:extLst>
          </p:cNvPr>
          <p:cNvSpPr txBox="1"/>
          <p:nvPr/>
        </p:nvSpPr>
        <p:spPr>
          <a:xfrm>
            <a:off x="5279754" y="4631474"/>
            <a:ext cx="1688691" cy="415498"/>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25" dirty="0">
                <a:solidFill>
                  <a:srgbClr val="57B4E9"/>
                </a:solidFill>
                <a:highlight>
                  <a:srgbClr val="FFFF00"/>
                </a:highlight>
                <a:latin typeface="Tahoma" panose="020B0604030504040204" pitchFamily="34" charset="0"/>
                <a:ea typeface="Tahoma" panose="020B0604030504040204" pitchFamily="34" charset="0"/>
                <a:cs typeface="Tahoma" panose="020B0604030504040204" pitchFamily="34" charset="0"/>
              </a:rPr>
              <a:t>​</a:t>
            </a:r>
            <a:r>
              <a:rPr lang="en-US" sz="1125" b="1" dirty="0">
                <a:latin typeface="Tahoma" panose="020B0604030504040204" pitchFamily="34" charset="0"/>
                <a:ea typeface="Tahoma" panose="020B0604030504040204" pitchFamily="34" charset="0"/>
                <a:cs typeface="Tahoma" panose="020B0604030504040204" pitchFamily="34" charset="0"/>
              </a:rPr>
              <a:t>Dutch Creek Park</a:t>
            </a:r>
            <a:r>
              <a:rPr lang="en-US" sz="1125" dirty="0">
                <a:latin typeface="Tahoma" panose="020B0604030504040204" pitchFamily="34" charset="0"/>
                <a:ea typeface="Tahoma" panose="020B0604030504040204" pitchFamily="34" charset="0"/>
                <a:cs typeface="Tahoma" panose="020B0604030504040204" pitchFamily="34" charset="0"/>
              </a:rPr>
              <a:t>​</a:t>
            </a:r>
          </a:p>
          <a:p>
            <a:r>
              <a:rPr lang="en-US" sz="1100" dirty="0">
                <a:highlight>
                  <a:srgbClr val="FFFF00"/>
                </a:highlight>
                <a:latin typeface="Tahoma" panose="020B0604030504040204" pitchFamily="34" charset="0"/>
                <a:ea typeface="Tahoma" panose="020B0604030504040204" pitchFamily="34" charset="0"/>
                <a:cs typeface="Tahoma" panose="020B0604030504040204" pitchFamily="34" charset="0"/>
              </a:rPr>
              <a:t>Burned (Fringe) Urban </a:t>
            </a:r>
            <a:endParaRPr lang="en-US" sz="1100" dirty="0">
              <a:latin typeface="Tahoma" panose="020B0604030504040204" pitchFamily="34" charset="0"/>
              <a:ea typeface="Tahoma" panose="020B0604030504040204" pitchFamily="34" charset="0"/>
              <a:cs typeface="Tahoma" panose="020B0604030504040204" pitchFamily="34" charset="0"/>
            </a:endParaRPr>
          </a:p>
        </p:txBody>
      </p:sp>
      <p:sp>
        <p:nvSpPr>
          <p:cNvPr id="43" name="TextBox 13">
            <a:extLst>
              <a:ext uri="{FF2B5EF4-FFF2-40B4-BE49-F238E27FC236}">
                <a16:creationId xmlns:a16="http://schemas.microsoft.com/office/drawing/2014/main" id="{69FCAC9F-B219-BF53-2294-06F6DF7F36C6}"/>
              </a:ext>
            </a:extLst>
          </p:cNvPr>
          <p:cNvSpPr txBox="1"/>
          <p:nvPr/>
        </p:nvSpPr>
        <p:spPr>
          <a:xfrm>
            <a:off x="7121360" y="4660593"/>
            <a:ext cx="1477296" cy="415498"/>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25" b="1" dirty="0">
                <a:latin typeface="Tahoma" panose="020B0604030504040204" pitchFamily="34" charset="0"/>
                <a:ea typeface="Tahoma" panose="020B0604030504040204" pitchFamily="34" charset="0"/>
                <a:cs typeface="Tahoma" panose="020B0604030504040204" pitchFamily="34" charset="0"/>
              </a:rPr>
              <a:t>CTC Open Space</a:t>
            </a:r>
            <a:endParaRPr lang="en-US" sz="1125" dirty="0">
              <a:latin typeface="Tahoma" panose="020B0604030504040204" pitchFamily="34" charset="0"/>
              <a:ea typeface="Tahoma" panose="020B0604030504040204" pitchFamily="34" charset="0"/>
              <a:cs typeface="Tahoma" panose="020B0604030504040204" pitchFamily="34" charset="0"/>
            </a:endParaRPr>
          </a:p>
          <a:p>
            <a:r>
              <a:rPr lang="en-US" sz="1000" dirty="0">
                <a:solidFill>
                  <a:schemeClr val="accent1"/>
                </a:solidFill>
                <a:latin typeface="Tahoma" panose="020B0604030504040204" pitchFamily="34" charset="0"/>
                <a:ea typeface="Tahoma" panose="020B0604030504040204" pitchFamily="34" charset="0"/>
                <a:cs typeface="Tahoma" panose="020B0604030504040204" pitchFamily="34" charset="0"/>
              </a:rPr>
              <a:t>Urban (Downstream</a:t>
            </a:r>
            <a:r>
              <a:rPr lang="en-US" sz="1125" dirty="0">
                <a:solidFill>
                  <a:schemeClr val="accent1"/>
                </a:solidFill>
                <a:latin typeface="Tahoma" panose="020B0604030504040204" pitchFamily="34" charset="0"/>
                <a:ea typeface="Tahoma" panose="020B0604030504040204" pitchFamily="34" charset="0"/>
                <a:cs typeface="Tahoma" panose="020B0604030504040204" pitchFamily="34" charset="0"/>
              </a:rPr>
              <a:t>)</a:t>
            </a:r>
          </a:p>
        </p:txBody>
      </p:sp>
      <p:sp>
        <p:nvSpPr>
          <p:cNvPr id="45" name="TextBox 44">
            <a:extLst>
              <a:ext uri="{FF2B5EF4-FFF2-40B4-BE49-F238E27FC236}">
                <a16:creationId xmlns:a16="http://schemas.microsoft.com/office/drawing/2014/main" id="{20203BA3-7711-C095-D0BA-85F58394537F}"/>
              </a:ext>
            </a:extLst>
          </p:cNvPr>
          <p:cNvSpPr txBox="1"/>
          <p:nvPr/>
        </p:nvSpPr>
        <p:spPr>
          <a:xfrm>
            <a:off x="262808" y="2675227"/>
            <a:ext cx="2500719"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500" dirty="0">
                <a:latin typeface="Tahoma" panose="020B0604030504040204" pitchFamily="34" charset="0"/>
                <a:ea typeface="Tahoma" panose="020B0604030504040204" pitchFamily="34" charset="0"/>
                <a:cs typeface="Tahoma" panose="020B0604030504040204" pitchFamily="34" charset="0"/>
              </a:rPr>
              <a:t>Low in </a:t>
            </a:r>
            <a:r>
              <a:rPr lang="en-US" sz="1500" b="1" dirty="0">
                <a:solidFill>
                  <a:srgbClr val="00B050"/>
                </a:solidFill>
                <a:latin typeface="Tahoma" panose="020B0604030504040204" pitchFamily="34" charset="0"/>
                <a:ea typeface="Tahoma" panose="020B0604030504040204" pitchFamily="34" charset="0"/>
                <a:cs typeface="Tahoma" panose="020B0604030504040204" pitchFamily="34" charset="0"/>
              </a:rPr>
              <a:t>wildland </a:t>
            </a:r>
            <a:r>
              <a:rPr lang="en-US" sz="1500" dirty="0">
                <a:latin typeface="Tahoma" panose="020B0604030504040204" pitchFamily="34" charset="0"/>
                <a:ea typeface="Tahoma" panose="020B0604030504040204" pitchFamily="34" charset="0"/>
                <a:cs typeface="Tahoma" panose="020B0604030504040204" pitchFamily="34" charset="0"/>
              </a:rPr>
              <a:t>area</a:t>
            </a:r>
          </a:p>
        </p:txBody>
      </p:sp>
      <p:cxnSp>
        <p:nvCxnSpPr>
          <p:cNvPr id="47" name="Straight Arrow Connector 46">
            <a:extLst>
              <a:ext uri="{FF2B5EF4-FFF2-40B4-BE49-F238E27FC236}">
                <a16:creationId xmlns:a16="http://schemas.microsoft.com/office/drawing/2014/main" id="{278C113C-25B2-FB35-D1C5-395EB6E8F87C}"/>
              </a:ext>
            </a:extLst>
          </p:cNvPr>
          <p:cNvCxnSpPr>
            <a:cxnSpLocks/>
          </p:cNvCxnSpPr>
          <p:nvPr/>
        </p:nvCxnSpPr>
        <p:spPr>
          <a:xfrm flipV="1">
            <a:off x="5253275" y="1817665"/>
            <a:ext cx="611391" cy="384336"/>
          </a:xfrm>
          <a:prstGeom prst="straightConnector1">
            <a:avLst/>
          </a:prstGeom>
          <a:ln w="28575">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EF6E1E38-7D9E-CF9B-E060-95EEC7803026}"/>
              </a:ext>
            </a:extLst>
          </p:cNvPr>
          <p:cNvCxnSpPr>
            <a:cxnSpLocks/>
          </p:cNvCxnSpPr>
          <p:nvPr/>
        </p:nvCxnSpPr>
        <p:spPr>
          <a:xfrm>
            <a:off x="5892655" y="1817664"/>
            <a:ext cx="307913" cy="225101"/>
          </a:xfrm>
          <a:prstGeom prst="straightConnector1">
            <a:avLst/>
          </a:prstGeom>
          <a:ln w="28575">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BF56550A-6A2B-802B-B058-13863D1E1BB4}"/>
              </a:ext>
            </a:extLst>
          </p:cNvPr>
          <p:cNvCxnSpPr>
            <a:cxnSpLocks/>
          </p:cNvCxnSpPr>
          <p:nvPr/>
        </p:nvCxnSpPr>
        <p:spPr>
          <a:xfrm flipV="1">
            <a:off x="6823151" y="1066052"/>
            <a:ext cx="381949" cy="635593"/>
          </a:xfrm>
          <a:prstGeom prst="straightConnector1">
            <a:avLst/>
          </a:prstGeom>
          <a:ln w="28575">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EB1B0F1D-9613-8505-3001-6203F1025888}"/>
              </a:ext>
            </a:extLst>
          </p:cNvPr>
          <p:cNvCxnSpPr>
            <a:cxnSpLocks/>
          </p:cNvCxnSpPr>
          <p:nvPr/>
        </p:nvCxnSpPr>
        <p:spPr>
          <a:xfrm>
            <a:off x="7205100" y="1066052"/>
            <a:ext cx="348968" cy="373778"/>
          </a:xfrm>
          <a:prstGeom prst="straightConnector1">
            <a:avLst/>
          </a:prstGeom>
          <a:ln w="28575">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BEDD4320-666B-8A79-AFEE-512BF911CA35}"/>
              </a:ext>
            </a:extLst>
          </p:cNvPr>
          <p:cNvCxnSpPr>
            <a:cxnSpLocks/>
          </p:cNvCxnSpPr>
          <p:nvPr/>
        </p:nvCxnSpPr>
        <p:spPr>
          <a:xfrm flipV="1">
            <a:off x="7788869" y="1775678"/>
            <a:ext cx="395621" cy="104416"/>
          </a:xfrm>
          <a:prstGeom prst="straightConnector1">
            <a:avLst/>
          </a:prstGeom>
          <a:ln w="28575">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0A773BCB-74BC-BBA9-D49C-CFC76D330DBC}"/>
              </a:ext>
            </a:extLst>
          </p:cNvPr>
          <p:cNvCxnSpPr>
            <a:cxnSpLocks/>
          </p:cNvCxnSpPr>
          <p:nvPr/>
        </p:nvCxnSpPr>
        <p:spPr>
          <a:xfrm flipV="1">
            <a:off x="8218078" y="1193656"/>
            <a:ext cx="265922" cy="538314"/>
          </a:xfrm>
          <a:prstGeom prst="straightConnector1">
            <a:avLst/>
          </a:prstGeom>
          <a:ln w="28575">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A0E49ED9-0BEF-90AC-41E0-DBC72FA9C7F7}"/>
              </a:ext>
            </a:extLst>
          </p:cNvPr>
          <p:cNvCxnSpPr>
            <a:cxnSpLocks/>
          </p:cNvCxnSpPr>
          <p:nvPr/>
        </p:nvCxnSpPr>
        <p:spPr>
          <a:xfrm>
            <a:off x="8553169" y="1193655"/>
            <a:ext cx="262304" cy="513209"/>
          </a:xfrm>
          <a:prstGeom prst="straightConnector1">
            <a:avLst/>
          </a:prstGeom>
          <a:ln w="28575">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28B0C45-D5B3-BD47-B1AA-7C9D817656E9}"/>
              </a:ext>
            </a:extLst>
          </p:cNvPr>
          <p:cNvSpPr txBox="1"/>
          <p:nvPr/>
        </p:nvSpPr>
        <p:spPr>
          <a:xfrm>
            <a:off x="938205" y="-576632"/>
            <a:ext cx="3305713" cy="253916"/>
          </a:xfrm>
          <a:prstGeom prst="rect">
            <a:avLst/>
          </a:prstGeom>
          <a:noFill/>
        </p:spPr>
        <p:txBody>
          <a:bodyPr wrap="none" rtlCol="0">
            <a:spAutoFit/>
          </a:bodyPr>
          <a:lstStyle/>
          <a:p>
            <a:r>
              <a:rPr lang="en-US" sz="1050">
                <a:latin typeface="Tahoma" panose="020B0604030504040204" pitchFamily="34" charset="0"/>
                <a:ea typeface="Tahoma" panose="020B0604030504040204" pitchFamily="34" charset="0"/>
                <a:cs typeface="Tahoma" panose="020B0604030504040204" pitchFamily="34" charset="0"/>
              </a:rPr>
              <a:t>Total Dissolved Nitrogen: Potential urban fire source</a:t>
            </a:r>
          </a:p>
        </p:txBody>
      </p:sp>
      <p:cxnSp>
        <p:nvCxnSpPr>
          <p:cNvPr id="50" name="Straight Arrow Connector 49">
            <a:extLst>
              <a:ext uri="{FF2B5EF4-FFF2-40B4-BE49-F238E27FC236}">
                <a16:creationId xmlns:a16="http://schemas.microsoft.com/office/drawing/2014/main" id="{9F01FD02-1070-DF4A-A4C1-0E06445D8122}"/>
              </a:ext>
            </a:extLst>
          </p:cNvPr>
          <p:cNvCxnSpPr>
            <a:cxnSpLocks/>
          </p:cNvCxnSpPr>
          <p:nvPr/>
        </p:nvCxnSpPr>
        <p:spPr>
          <a:xfrm>
            <a:off x="6532735" y="1483364"/>
            <a:ext cx="286020" cy="248606"/>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F8FA9897-2122-8C49-A8A3-DEBBB578C9A3}"/>
              </a:ext>
            </a:extLst>
          </p:cNvPr>
          <p:cNvSpPr txBox="1"/>
          <p:nvPr/>
        </p:nvSpPr>
        <p:spPr>
          <a:xfrm>
            <a:off x="5082184" y="2774800"/>
            <a:ext cx="3315016" cy="5309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500" dirty="0">
                <a:latin typeface="Tahoma" panose="020B0604030504040204" pitchFamily="34" charset="0"/>
                <a:ea typeface="Tahoma" panose="020B0604030504040204" pitchFamily="34" charset="0"/>
                <a:cs typeface="Tahoma" panose="020B0604030504040204" pitchFamily="34" charset="0"/>
              </a:rPr>
              <a:t>Rain events mobilized </a:t>
            </a:r>
            <a:r>
              <a:rPr lang="en-US" sz="1500" b="1" dirty="0">
                <a:solidFill>
                  <a:srgbClr val="00B050"/>
                </a:solidFill>
                <a:latin typeface="Tahoma" panose="020B0604030504040204" pitchFamily="34" charset="0"/>
                <a:ea typeface="Tahoma" panose="020B0604030504040204" pitchFamily="34" charset="0"/>
                <a:cs typeface="Tahoma" panose="020B0604030504040204" pitchFamily="34" charset="0"/>
              </a:rPr>
              <a:t>wildland</a:t>
            </a:r>
            <a:r>
              <a:rPr lang="en-US" sz="1500" dirty="0">
                <a:latin typeface="Tahoma" panose="020B0604030504040204" pitchFamily="34" charset="0"/>
                <a:ea typeface="Tahoma" panose="020B0604030504040204" pitchFamily="34" charset="0"/>
                <a:cs typeface="Tahoma" panose="020B0604030504040204" pitchFamily="34" charset="0"/>
              </a:rPr>
              <a:t> source of nitrogen </a:t>
            </a:r>
          </a:p>
        </p:txBody>
      </p:sp>
      <p:cxnSp>
        <p:nvCxnSpPr>
          <p:cNvPr id="28" name="Straight Connector 27">
            <a:extLst>
              <a:ext uri="{FF2B5EF4-FFF2-40B4-BE49-F238E27FC236}">
                <a16:creationId xmlns:a16="http://schemas.microsoft.com/office/drawing/2014/main" id="{7F717E62-BD40-374F-B835-CD6BB73B0EE1}"/>
              </a:ext>
            </a:extLst>
          </p:cNvPr>
          <p:cNvCxnSpPr/>
          <p:nvPr/>
        </p:nvCxnSpPr>
        <p:spPr>
          <a:xfrm>
            <a:off x="-9838" y="4534121"/>
            <a:ext cx="947869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1E89865D-C02A-4D40-81E6-D29FDD562384}"/>
              </a:ext>
            </a:extLst>
          </p:cNvPr>
          <p:cNvSpPr txBox="1"/>
          <p:nvPr/>
        </p:nvSpPr>
        <p:spPr>
          <a:xfrm>
            <a:off x="5082184" y="3355924"/>
            <a:ext cx="3315016" cy="5309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500" b="1" dirty="0">
                <a:latin typeface="Tahoma" panose="020B0604030504040204" pitchFamily="34" charset="0"/>
                <a:ea typeface="Tahoma" panose="020B0604030504040204" pitchFamily="34" charset="0"/>
                <a:cs typeface="Tahoma" panose="020B0604030504040204" pitchFamily="34" charset="0"/>
              </a:rPr>
              <a:t>Snowmelt</a:t>
            </a:r>
            <a:r>
              <a:rPr lang="en-US" sz="1500" dirty="0">
                <a:latin typeface="Tahoma" panose="020B0604030504040204" pitchFamily="34" charset="0"/>
                <a:ea typeface="Tahoma" panose="020B0604030504040204" pitchFamily="34" charset="0"/>
                <a:cs typeface="Tahoma" panose="020B0604030504040204" pitchFamily="34" charset="0"/>
              </a:rPr>
              <a:t> and baseflow conditions reflect this overall trend</a:t>
            </a:r>
          </a:p>
        </p:txBody>
      </p:sp>
      <p:sp>
        <p:nvSpPr>
          <p:cNvPr id="60" name="TextBox 59">
            <a:extLst>
              <a:ext uri="{FF2B5EF4-FFF2-40B4-BE49-F238E27FC236}">
                <a16:creationId xmlns:a16="http://schemas.microsoft.com/office/drawing/2014/main" id="{BDBD93C2-D542-0445-AAE7-1F1E4EE529E8}"/>
              </a:ext>
            </a:extLst>
          </p:cNvPr>
          <p:cNvSpPr txBox="1"/>
          <p:nvPr/>
        </p:nvSpPr>
        <p:spPr>
          <a:xfrm>
            <a:off x="242481" y="2932824"/>
            <a:ext cx="4359021" cy="1223412"/>
          </a:xfrm>
          <a:prstGeom prst="rect">
            <a:avLst/>
          </a:prstGeom>
          <a:solidFill>
            <a:schemeClr val="bg1"/>
          </a:solid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500" dirty="0">
                <a:latin typeface="Tahoma" panose="020B0604030504040204" pitchFamily="34" charset="0"/>
                <a:ea typeface="Tahoma" panose="020B0604030504040204" pitchFamily="34" charset="0"/>
                <a:cs typeface="Tahoma" panose="020B0604030504040204" pitchFamily="34" charset="0"/>
              </a:rPr>
              <a:t>and then decreased in </a:t>
            </a:r>
            <a:r>
              <a:rPr lang="en-US" sz="1500" b="1" dirty="0">
                <a:solidFill>
                  <a:srgbClr val="005493"/>
                </a:solidFill>
                <a:latin typeface="Tahoma" panose="020B0604030504040204" pitchFamily="34" charset="0"/>
                <a:ea typeface="Tahoma" panose="020B0604030504040204" pitchFamily="34" charset="0"/>
                <a:cs typeface="Tahoma" panose="020B0604030504040204" pitchFamily="34" charset="0"/>
              </a:rPr>
              <a:t>urban-only</a:t>
            </a:r>
            <a:r>
              <a:rPr lang="en-US" sz="1500" dirty="0">
                <a:latin typeface="Tahoma" panose="020B0604030504040204" pitchFamily="34" charset="0"/>
                <a:ea typeface="Tahoma" panose="020B0604030504040204" pitchFamily="34" charset="0"/>
                <a:cs typeface="Tahoma" panose="020B0604030504040204" pitchFamily="34" charset="0"/>
              </a:rPr>
              <a:t> reach of stream</a:t>
            </a:r>
          </a:p>
          <a:p>
            <a:endParaRPr lang="en-US" sz="1500" dirty="0">
              <a:latin typeface="Tahoma" panose="020B0604030504040204" pitchFamily="34" charset="0"/>
              <a:ea typeface="Tahoma" panose="020B0604030504040204" pitchFamily="34" charset="0"/>
              <a:cs typeface="Tahoma" panose="020B0604030504040204" pitchFamily="34" charset="0"/>
            </a:endParaRPr>
          </a:p>
          <a:p>
            <a:r>
              <a:rPr lang="en-US" sz="15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1500" dirty="0">
                <a:latin typeface="Tahoma" panose="020B0604030504040204" pitchFamily="34" charset="0"/>
                <a:ea typeface="Tahoma" panose="020B0604030504040204" pitchFamily="34" charset="0"/>
                <a:cs typeface="Tahoma" panose="020B0604030504040204" pitchFamily="34" charset="0"/>
              </a:rPr>
              <a:t>Total dissolved nitrogen from dominantly </a:t>
            </a:r>
            <a:br>
              <a:rPr lang="en-US" sz="1500" dirty="0">
                <a:latin typeface="Tahoma" panose="020B0604030504040204" pitchFamily="34" charset="0"/>
                <a:ea typeface="Tahoma" panose="020B0604030504040204" pitchFamily="34" charset="0"/>
                <a:cs typeface="Tahoma" panose="020B0604030504040204" pitchFamily="34" charset="0"/>
              </a:rPr>
            </a:br>
            <a:r>
              <a:rPr lang="en-US" sz="1500" dirty="0">
                <a:latin typeface="Tahoma" panose="020B0604030504040204" pitchFamily="34" charset="0"/>
                <a:ea typeface="Tahoma" panose="020B0604030504040204" pitchFamily="34" charset="0"/>
                <a:cs typeface="Tahoma" panose="020B0604030504040204" pitchFamily="34" charset="0"/>
              </a:rPr>
              <a:t>    </a:t>
            </a:r>
            <a:r>
              <a:rPr lang="en-US" sz="1500" b="1" dirty="0">
                <a:solidFill>
                  <a:srgbClr val="D17F77"/>
                </a:solidFill>
                <a:latin typeface="Tahoma" panose="020B0604030504040204" pitchFamily="34" charset="0"/>
                <a:ea typeface="Tahoma" panose="020B0604030504040204" pitchFamily="34" charset="0"/>
                <a:cs typeface="Tahoma" panose="020B0604030504040204" pitchFamily="34" charset="0"/>
              </a:rPr>
              <a:t>burned</a:t>
            </a:r>
            <a:r>
              <a:rPr lang="en-US" sz="1500" dirty="0">
                <a:latin typeface="Tahoma" panose="020B0604030504040204" pitchFamily="34" charset="0"/>
                <a:ea typeface="Tahoma" panose="020B0604030504040204" pitchFamily="34" charset="0"/>
                <a:cs typeface="Tahoma" panose="020B0604030504040204" pitchFamily="34" charset="0"/>
              </a:rPr>
              <a:t> </a:t>
            </a:r>
            <a:r>
              <a:rPr lang="en-US" sz="1500" b="1" dirty="0">
                <a:solidFill>
                  <a:srgbClr val="00B0F0"/>
                </a:solidFill>
                <a:latin typeface="Tahoma" panose="020B0604030504040204" pitchFamily="34" charset="0"/>
                <a:ea typeface="Tahoma" panose="020B0604030504040204" pitchFamily="34" charset="0"/>
                <a:cs typeface="Tahoma" panose="020B0604030504040204" pitchFamily="34" charset="0"/>
              </a:rPr>
              <a:t>urban</a:t>
            </a:r>
            <a:r>
              <a:rPr lang="en-US" sz="1500" dirty="0">
                <a:latin typeface="Tahoma" panose="020B0604030504040204" pitchFamily="34" charset="0"/>
                <a:ea typeface="Tahoma" panose="020B0604030504040204" pitchFamily="34" charset="0"/>
                <a:cs typeface="Tahoma" panose="020B0604030504040204" pitchFamily="34" charset="0"/>
              </a:rPr>
              <a:t> origin</a:t>
            </a:r>
          </a:p>
        </p:txBody>
      </p:sp>
      <p:sp>
        <p:nvSpPr>
          <p:cNvPr id="13" name="Slide Number Placeholder 25">
            <a:extLst>
              <a:ext uri="{FF2B5EF4-FFF2-40B4-BE49-F238E27FC236}">
                <a16:creationId xmlns:a16="http://schemas.microsoft.com/office/drawing/2014/main" id="{FADE4F80-9939-D2ED-365D-963761EA2AEC}"/>
              </a:ext>
            </a:extLst>
          </p:cNvPr>
          <p:cNvSpPr txBox="1">
            <a:spLocks/>
          </p:cNvSpPr>
          <p:nvPr/>
        </p:nvSpPr>
        <p:spPr>
          <a:xfrm>
            <a:off x="7070812" y="-14789"/>
            <a:ext cx="2057400" cy="273844"/>
          </a:xfrm>
          <a:prstGeom prst="rect">
            <a:avLst/>
          </a:prstGeom>
          <a:noFill/>
          <a:ln>
            <a:noFill/>
          </a:ln>
        </p:spPr>
        <p:txBody>
          <a:bodyPr spcFirstLastPara="1" wrap="square" lIns="91425" tIns="91425" rIns="91425" bIns="91425" anchor="ctr" anchorCtr="0">
            <a:normAutofit fontScale="70000" lnSpcReduction="20000"/>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D7FB11E1-A5A1-8244-ACF0-72AE469C49EC}" type="slidenum">
              <a:rPr lang="en-US" smtClean="0">
                <a:latin typeface="Tahoma" panose="020B0604030504040204" pitchFamily="34" charset="0"/>
                <a:ea typeface="Tahoma" panose="020B0604030504040204" pitchFamily="34" charset="0"/>
                <a:cs typeface="Tahoma" panose="020B0604030504040204" pitchFamily="34" charset="0"/>
              </a:rPr>
              <a:pPr/>
              <a:t>17</a:t>
            </a:fld>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05894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0">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0">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45" grpId="0"/>
      <p:bldP spid="52" grpId="0"/>
      <p:bldP spid="5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 name="Group 106">
            <a:extLst>
              <a:ext uri="{FF2B5EF4-FFF2-40B4-BE49-F238E27FC236}">
                <a16:creationId xmlns:a16="http://schemas.microsoft.com/office/drawing/2014/main" id="{1964B332-3D60-0659-F990-1545F38C215A}"/>
              </a:ext>
            </a:extLst>
          </p:cNvPr>
          <p:cNvGrpSpPr/>
          <p:nvPr/>
        </p:nvGrpSpPr>
        <p:grpSpPr>
          <a:xfrm>
            <a:off x="174936" y="670223"/>
            <a:ext cx="3511199" cy="2128727"/>
            <a:chOff x="-22334" y="126110"/>
            <a:chExt cx="4681598" cy="2838302"/>
          </a:xfrm>
        </p:grpSpPr>
        <p:pic>
          <p:nvPicPr>
            <p:cNvPr id="3" name="Picture 48" descr="Chart, box and whisker chart&#10;&#10;Description automatically generated">
              <a:extLst>
                <a:ext uri="{FF2B5EF4-FFF2-40B4-BE49-F238E27FC236}">
                  <a16:creationId xmlns:a16="http://schemas.microsoft.com/office/drawing/2014/main" id="{FD32E359-7733-4D11-B10F-0BB9B83AD7A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71"/>
            <a:stretch/>
          </p:blipFill>
          <p:spPr>
            <a:xfrm>
              <a:off x="601623" y="126110"/>
              <a:ext cx="4057641" cy="2838302"/>
            </a:xfrm>
            <a:prstGeom prst="rect">
              <a:avLst/>
            </a:prstGeom>
          </p:spPr>
        </p:pic>
        <p:pic>
          <p:nvPicPr>
            <p:cNvPr id="104" name="Picture 47" descr="Chart, waterfall chart&#10;&#10;Description automatically generated">
              <a:extLst>
                <a:ext uri="{FF2B5EF4-FFF2-40B4-BE49-F238E27FC236}">
                  <a16:creationId xmlns:a16="http://schemas.microsoft.com/office/drawing/2014/main" id="{1718FDBF-0859-B516-3B28-4F5CAF09F55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610"/>
            <a:stretch/>
          </p:blipFill>
          <p:spPr>
            <a:xfrm>
              <a:off x="-22334" y="684497"/>
              <a:ext cx="622289" cy="2205879"/>
            </a:xfrm>
            <a:prstGeom prst="rect">
              <a:avLst/>
            </a:prstGeom>
          </p:spPr>
        </p:pic>
      </p:grpSp>
      <p:cxnSp>
        <p:nvCxnSpPr>
          <p:cNvPr id="14" name="Straight Arrow Connector 13">
            <a:extLst>
              <a:ext uri="{FF2B5EF4-FFF2-40B4-BE49-F238E27FC236}">
                <a16:creationId xmlns:a16="http://schemas.microsoft.com/office/drawing/2014/main" id="{A23E9146-64C2-3FC6-AD7C-0B3C839E0170}"/>
              </a:ext>
            </a:extLst>
          </p:cNvPr>
          <p:cNvCxnSpPr>
            <a:cxnSpLocks/>
          </p:cNvCxnSpPr>
          <p:nvPr/>
        </p:nvCxnSpPr>
        <p:spPr>
          <a:xfrm>
            <a:off x="814568" y="9589802"/>
            <a:ext cx="449410" cy="84103"/>
          </a:xfrm>
          <a:prstGeom prst="straightConnector1">
            <a:avLst/>
          </a:prstGeom>
          <a:ln w="60325">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5AC4F82-E08D-44D8-20D2-8F1EA18F6E09}"/>
              </a:ext>
            </a:extLst>
          </p:cNvPr>
          <p:cNvCxnSpPr>
            <a:cxnSpLocks/>
          </p:cNvCxnSpPr>
          <p:nvPr/>
        </p:nvCxnSpPr>
        <p:spPr>
          <a:xfrm flipV="1">
            <a:off x="1252424" y="8866895"/>
            <a:ext cx="984987" cy="659564"/>
          </a:xfrm>
          <a:prstGeom prst="straightConnector1">
            <a:avLst/>
          </a:prstGeom>
          <a:ln w="60325">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BA7C3B7-0385-DD28-D327-CC8C128A075B}"/>
              </a:ext>
            </a:extLst>
          </p:cNvPr>
          <p:cNvCxnSpPr>
            <a:cxnSpLocks/>
          </p:cNvCxnSpPr>
          <p:nvPr/>
        </p:nvCxnSpPr>
        <p:spPr>
          <a:xfrm>
            <a:off x="2414430" y="8935311"/>
            <a:ext cx="549821" cy="312092"/>
          </a:xfrm>
          <a:prstGeom prst="straightConnector1">
            <a:avLst/>
          </a:prstGeom>
          <a:ln w="60325">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3">
            <a:extLst>
              <a:ext uri="{FF2B5EF4-FFF2-40B4-BE49-F238E27FC236}">
                <a16:creationId xmlns:a16="http://schemas.microsoft.com/office/drawing/2014/main" id="{8AF9E329-1AEF-BCC9-D676-F0B96F37B4D0}"/>
              </a:ext>
            </a:extLst>
          </p:cNvPr>
          <p:cNvSpPr txBox="1"/>
          <p:nvPr/>
        </p:nvSpPr>
        <p:spPr>
          <a:xfrm>
            <a:off x="892815" y="2875244"/>
            <a:ext cx="3043230" cy="992579"/>
          </a:xfrm>
          <a:prstGeom prst="rect">
            <a:avLst/>
          </a:prstGeom>
          <a:solidFill>
            <a:schemeClr val="bg1">
              <a:alpha val="64533"/>
            </a:schemeClr>
          </a:solidFill>
        </p:spPr>
        <p:txBody>
          <a:bodyPr wrap="square" lIns="68580" tIns="34290" rIns="68580" bIns="3429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br>
              <a:rPr lang="en-US" sz="1500" dirty="0">
                <a:latin typeface="Tahoma" panose="020B0604030504040204" pitchFamily="34" charset="0"/>
                <a:ea typeface="Tahoma" panose="020B0604030504040204" pitchFamily="34" charset="0"/>
                <a:cs typeface="Tahoma" panose="020B0604030504040204" pitchFamily="34" charset="0"/>
              </a:rPr>
            </a:br>
            <a:r>
              <a:rPr lang="en-US" sz="1500" dirty="0">
                <a:latin typeface="Tahoma" panose="020B0604030504040204" pitchFamily="34" charset="0"/>
                <a:ea typeface="Tahoma" panose="020B0604030504040204" pitchFamily="34" charset="0"/>
                <a:cs typeface="Tahoma" panose="020B0604030504040204" pitchFamily="34" charset="0"/>
              </a:rPr>
              <a:t>Total Zn: Potential </a:t>
            </a:r>
            <a:r>
              <a:rPr lang="en-US" sz="1500" b="1" dirty="0">
                <a:solidFill>
                  <a:srgbClr val="D17F77"/>
                </a:solidFill>
                <a:latin typeface="Tahoma" panose="020B0604030504040204" pitchFamily="34" charset="0"/>
                <a:ea typeface="Tahoma" panose="020B0604030504040204" pitchFamily="34" charset="0"/>
                <a:cs typeface="Tahoma" panose="020B0604030504040204" pitchFamily="34" charset="0"/>
              </a:rPr>
              <a:t>burned</a:t>
            </a:r>
            <a:r>
              <a:rPr lang="en-US" sz="1500" b="1" dirty="0">
                <a:solidFill>
                  <a:srgbClr val="00B050"/>
                </a:solidFill>
                <a:latin typeface="Tahoma" panose="020B0604030504040204" pitchFamily="34" charset="0"/>
                <a:ea typeface="Tahoma" panose="020B0604030504040204" pitchFamily="34" charset="0"/>
                <a:cs typeface="Tahoma" panose="020B0604030504040204" pitchFamily="34" charset="0"/>
              </a:rPr>
              <a:t> wildland</a:t>
            </a:r>
            <a:r>
              <a:rPr lang="en-US" sz="1500" dirty="0">
                <a:solidFill>
                  <a:schemeClr val="accent6"/>
                </a:solidFill>
                <a:latin typeface="Tahoma" panose="020B0604030504040204" pitchFamily="34" charset="0"/>
                <a:ea typeface="Tahoma" panose="020B0604030504040204" pitchFamily="34" charset="0"/>
                <a:cs typeface="Tahoma" panose="020B0604030504040204" pitchFamily="34" charset="0"/>
              </a:rPr>
              <a:t> </a:t>
            </a:r>
            <a:r>
              <a:rPr lang="en-US" sz="1500" dirty="0">
                <a:latin typeface="Tahoma" panose="020B0604030504040204" pitchFamily="34" charset="0"/>
                <a:ea typeface="Tahoma" panose="020B0604030504040204" pitchFamily="34" charset="0"/>
                <a:cs typeface="Tahoma" panose="020B0604030504040204" pitchFamily="34" charset="0"/>
              </a:rPr>
              <a:t>&amp; </a:t>
            </a:r>
            <a:r>
              <a:rPr lang="en-US" sz="1500" b="1" dirty="0">
                <a:solidFill>
                  <a:srgbClr val="05B0F0"/>
                </a:solidFill>
                <a:latin typeface="Tahoma" panose="020B0604030504040204" pitchFamily="34" charset="0"/>
                <a:ea typeface="Tahoma" panose="020B0604030504040204" pitchFamily="34" charset="0"/>
                <a:cs typeface="Tahoma" panose="020B0604030504040204" pitchFamily="34" charset="0"/>
              </a:rPr>
              <a:t>burned</a:t>
            </a:r>
            <a:r>
              <a:rPr lang="en-US" sz="1500" dirty="0">
                <a:solidFill>
                  <a:srgbClr val="05B0F0"/>
                </a:solidFill>
                <a:latin typeface="Tahoma" panose="020B0604030504040204" pitchFamily="34" charset="0"/>
                <a:ea typeface="Tahoma" panose="020B0604030504040204" pitchFamily="34" charset="0"/>
                <a:cs typeface="Tahoma" panose="020B0604030504040204" pitchFamily="34" charset="0"/>
              </a:rPr>
              <a:t> </a:t>
            </a:r>
            <a:r>
              <a:rPr lang="en-US" sz="1500" b="1" dirty="0">
                <a:solidFill>
                  <a:srgbClr val="05B0F0"/>
                </a:solidFill>
                <a:latin typeface="Tahoma" panose="020B0604030504040204" pitchFamily="34" charset="0"/>
                <a:ea typeface="Tahoma" panose="020B0604030504040204" pitchFamily="34" charset="0"/>
                <a:cs typeface="Tahoma" panose="020B0604030504040204" pitchFamily="34" charset="0"/>
              </a:rPr>
              <a:t>urban</a:t>
            </a:r>
            <a:r>
              <a:rPr lang="en-US" sz="1500" dirty="0">
                <a:solidFill>
                  <a:srgbClr val="05B0F0"/>
                </a:solidFill>
                <a:latin typeface="Tahoma" panose="020B0604030504040204" pitchFamily="34" charset="0"/>
                <a:ea typeface="Tahoma" panose="020B0604030504040204" pitchFamily="34" charset="0"/>
                <a:cs typeface="Tahoma" panose="020B0604030504040204" pitchFamily="34" charset="0"/>
              </a:rPr>
              <a:t> </a:t>
            </a:r>
            <a:r>
              <a:rPr lang="en-US" sz="1500" dirty="0">
                <a:latin typeface="Tahoma" panose="020B0604030504040204" pitchFamily="34" charset="0"/>
                <a:ea typeface="Tahoma" panose="020B0604030504040204" pitchFamily="34" charset="0"/>
                <a:cs typeface="Tahoma" panose="020B0604030504040204" pitchFamily="34" charset="0"/>
              </a:rPr>
              <a:t>sources</a:t>
            </a:r>
          </a:p>
        </p:txBody>
      </p:sp>
      <p:pic>
        <p:nvPicPr>
          <p:cNvPr id="47" name="Picture 47" descr="Chart, waterfall chart&#10;&#10;Description automatically generated">
            <a:extLst>
              <a:ext uri="{FF2B5EF4-FFF2-40B4-BE49-F238E27FC236}">
                <a16:creationId xmlns:a16="http://schemas.microsoft.com/office/drawing/2014/main" id="{C377E95A-46C2-7F3E-2F1E-387CCBE6CEC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269"/>
          <a:stretch/>
        </p:blipFill>
        <p:spPr>
          <a:xfrm>
            <a:off x="3814448" y="856533"/>
            <a:ext cx="5167226" cy="2191330"/>
          </a:xfrm>
          <a:prstGeom prst="rect">
            <a:avLst/>
          </a:prstGeom>
        </p:spPr>
      </p:pic>
      <p:cxnSp>
        <p:nvCxnSpPr>
          <p:cNvPr id="50" name="Straight Arrow Connector 49">
            <a:extLst>
              <a:ext uri="{FF2B5EF4-FFF2-40B4-BE49-F238E27FC236}">
                <a16:creationId xmlns:a16="http://schemas.microsoft.com/office/drawing/2014/main" id="{5DC9E349-F187-D5C2-FC94-48639D8A72CC}"/>
              </a:ext>
            </a:extLst>
          </p:cNvPr>
          <p:cNvCxnSpPr>
            <a:cxnSpLocks/>
          </p:cNvCxnSpPr>
          <p:nvPr/>
        </p:nvCxnSpPr>
        <p:spPr>
          <a:xfrm flipV="1">
            <a:off x="1059143" y="2273175"/>
            <a:ext cx="301586" cy="4552"/>
          </a:xfrm>
          <a:prstGeom prst="straightConnector1">
            <a:avLst/>
          </a:prstGeom>
          <a:ln w="60325">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53698837-7C8E-7F5F-BB71-B2011F277EDC}"/>
              </a:ext>
            </a:extLst>
          </p:cNvPr>
          <p:cNvCxnSpPr>
            <a:cxnSpLocks/>
          </p:cNvCxnSpPr>
          <p:nvPr/>
        </p:nvCxnSpPr>
        <p:spPr>
          <a:xfrm>
            <a:off x="1715785" y="1832190"/>
            <a:ext cx="1240478" cy="508631"/>
          </a:xfrm>
          <a:prstGeom prst="straightConnector1">
            <a:avLst/>
          </a:prstGeom>
          <a:ln w="60325">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A36BA48C-706F-6461-5B5C-066DF5769CED}"/>
              </a:ext>
            </a:extLst>
          </p:cNvPr>
          <p:cNvCxnSpPr>
            <a:cxnSpLocks/>
          </p:cNvCxnSpPr>
          <p:nvPr/>
        </p:nvCxnSpPr>
        <p:spPr>
          <a:xfrm flipV="1">
            <a:off x="1389213" y="1763490"/>
            <a:ext cx="289923" cy="441924"/>
          </a:xfrm>
          <a:prstGeom prst="straightConnector1">
            <a:avLst/>
          </a:prstGeom>
          <a:ln w="60325">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FBBC8959-C488-8B9F-2F94-C1245D756ADB}"/>
              </a:ext>
            </a:extLst>
          </p:cNvPr>
          <p:cNvCxnSpPr>
            <a:cxnSpLocks/>
          </p:cNvCxnSpPr>
          <p:nvPr/>
        </p:nvCxnSpPr>
        <p:spPr>
          <a:xfrm flipV="1">
            <a:off x="6183982" y="1805478"/>
            <a:ext cx="173290" cy="593547"/>
          </a:xfrm>
          <a:prstGeom prst="straightConnector1">
            <a:avLst/>
          </a:prstGeom>
          <a:ln w="28575">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20F72A2D-56A5-6127-2B17-F6834FBC46ED}"/>
              </a:ext>
            </a:extLst>
          </p:cNvPr>
          <p:cNvCxnSpPr>
            <a:cxnSpLocks/>
          </p:cNvCxnSpPr>
          <p:nvPr/>
        </p:nvCxnSpPr>
        <p:spPr>
          <a:xfrm>
            <a:off x="6399752" y="1780872"/>
            <a:ext cx="978055" cy="362841"/>
          </a:xfrm>
          <a:prstGeom prst="straightConnector1">
            <a:avLst/>
          </a:prstGeom>
          <a:ln w="28575">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20001477-BBA5-14E5-FD2E-076BC00FEC83}"/>
              </a:ext>
            </a:extLst>
          </p:cNvPr>
          <p:cNvCxnSpPr>
            <a:cxnSpLocks/>
          </p:cNvCxnSpPr>
          <p:nvPr/>
        </p:nvCxnSpPr>
        <p:spPr>
          <a:xfrm>
            <a:off x="7552083" y="2192585"/>
            <a:ext cx="482366" cy="193724"/>
          </a:xfrm>
          <a:prstGeom prst="straightConnector1">
            <a:avLst/>
          </a:prstGeom>
          <a:ln w="28575">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EF4D588A-E7B2-ABE7-7B41-E551EE626998}"/>
              </a:ext>
            </a:extLst>
          </p:cNvPr>
          <p:cNvCxnSpPr>
            <a:cxnSpLocks/>
          </p:cNvCxnSpPr>
          <p:nvPr/>
        </p:nvCxnSpPr>
        <p:spPr>
          <a:xfrm flipV="1">
            <a:off x="8051271" y="1987425"/>
            <a:ext cx="184954" cy="342786"/>
          </a:xfrm>
          <a:prstGeom prst="straightConnector1">
            <a:avLst/>
          </a:prstGeom>
          <a:ln w="28575">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E06A8C00-EF42-F3F5-1372-7E2D9EAB5FB0}"/>
              </a:ext>
            </a:extLst>
          </p:cNvPr>
          <p:cNvCxnSpPr>
            <a:cxnSpLocks/>
          </p:cNvCxnSpPr>
          <p:nvPr/>
        </p:nvCxnSpPr>
        <p:spPr>
          <a:xfrm>
            <a:off x="8282204" y="2007138"/>
            <a:ext cx="529019" cy="526127"/>
          </a:xfrm>
          <a:prstGeom prst="straightConnector1">
            <a:avLst/>
          </a:prstGeom>
          <a:ln w="28575">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2A8F4196-5DB6-6EAB-0F32-154A830D09F1}"/>
              </a:ext>
            </a:extLst>
          </p:cNvPr>
          <p:cNvSpPr txBox="1"/>
          <p:nvPr/>
        </p:nvSpPr>
        <p:spPr>
          <a:xfrm>
            <a:off x="6090872" y="3127436"/>
            <a:ext cx="2885287" cy="761747"/>
          </a:xfrm>
          <a:prstGeom prst="rect">
            <a:avLst/>
          </a:prstGeom>
          <a:solidFill>
            <a:schemeClr val="bg1">
              <a:alpha val="65000"/>
            </a:schemeClr>
          </a:solid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r"/>
            <a:r>
              <a:rPr lang="en-US" sz="1500" dirty="0">
                <a:latin typeface="Tahoma" panose="020B0604030504040204" pitchFamily="34" charset="0"/>
                <a:ea typeface="Tahoma" panose="020B0604030504040204" pitchFamily="34" charset="0"/>
                <a:cs typeface="Tahoma" panose="020B0604030504040204" pitchFamily="34" charset="0"/>
              </a:rPr>
              <a:t>Baseflow shows both a </a:t>
            </a:r>
            <a:r>
              <a:rPr lang="en-US" sz="1500" b="1" dirty="0">
                <a:solidFill>
                  <a:srgbClr val="00B050"/>
                </a:solidFill>
                <a:latin typeface="Tahoma" panose="020B0604030504040204" pitchFamily="34" charset="0"/>
                <a:ea typeface="Tahoma" panose="020B0604030504040204" pitchFamily="34" charset="0"/>
                <a:cs typeface="Tahoma" panose="020B0604030504040204" pitchFamily="34" charset="0"/>
              </a:rPr>
              <a:t>wildland</a:t>
            </a:r>
            <a:r>
              <a:rPr lang="en-US" sz="1500" b="1" dirty="0">
                <a:latin typeface="Tahoma" panose="020B0604030504040204" pitchFamily="34" charset="0"/>
                <a:ea typeface="Tahoma" panose="020B0604030504040204" pitchFamily="34" charset="0"/>
                <a:cs typeface="Tahoma" panose="020B0604030504040204" pitchFamily="34" charset="0"/>
              </a:rPr>
              <a:t> </a:t>
            </a:r>
            <a:r>
              <a:rPr lang="en-US" sz="1500" dirty="0">
                <a:latin typeface="Tahoma" panose="020B0604030504040204" pitchFamily="34" charset="0"/>
                <a:ea typeface="Tahoma" panose="020B0604030504040204" pitchFamily="34" charset="0"/>
                <a:cs typeface="Tahoma" panose="020B0604030504040204" pitchFamily="34" charset="0"/>
              </a:rPr>
              <a:t>&amp; </a:t>
            </a:r>
            <a:r>
              <a:rPr lang="en-US" sz="1500" b="1" dirty="0">
                <a:solidFill>
                  <a:srgbClr val="E88D86"/>
                </a:solidFill>
                <a:latin typeface="Tahoma" panose="020B0604030504040204" pitchFamily="34" charset="0"/>
                <a:ea typeface="Tahoma" panose="020B0604030504040204" pitchFamily="34" charset="0"/>
                <a:cs typeface="Tahoma" panose="020B0604030504040204" pitchFamily="34" charset="0"/>
              </a:rPr>
              <a:t>burned</a:t>
            </a:r>
            <a:r>
              <a:rPr lang="en-US" sz="1500" b="1" dirty="0">
                <a:solidFill>
                  <a:srgbClr val="57B4E9"/>
                </a:solidFill>
                <a:latin typeface="Tahoma" panose="020B0604030504040204" pitchFamily="34" charset="0"/>
                <a:ea typeface="Tahoma" panose="020B0604030504040204" pitchFamily="34" charset="0"/>
                <a:cs typeface="Tahoma" panose="020B0604030504040204" pitchFamily="34" charset="0"/>
              </a:rPr>
              <a:t> </a:t>
            </a:r>
            <a:r>
              <a:rPr lang="en-US" sz="1500" b="1" dirty="0">
                <a:solidFill>
                  <a:srgbClr val="00B0F0"/>
                </a:solidFill>
                <a:latin typeface="Tahoma" panose="020B0604030504040204" pitchFamily="34" charset="0"/>
                <a:ea typeface="Tahoma" panose="020B0604030504040204" pitchFamily="34" charset="0"/>
                <a:cs typeface="Tahoma" panose="020B0604030504040204" pitchFamily="34" charset="0"/>
              </a:rPr>
              <a:t>urban</a:t>
            </a:r>
            <a:r>
              <a:rPr lang="en-US" sz="1500" b="1" dirty="0">
                <a:solidFill>
                  <a:srgbClr val="2F5597"/>
                </a:solidFill>
                <a:latin typeface="Tahoma" panose="020B0604030504040204" pitchFamily="34" charset="0"/>
                <a:ea typeface="Tahoma" panose="020B0604030504040204" pitchFamily="34" charset="0"/>
                <a:cs typeface="Tahoma" panose="020B0604030504040204" pitchFamily="34" charset="0"/>
              </a:rPr>
              <a:t> </a:t>
            </a:r>
            <a:r>
              <a:rPr lang="en-US" sz="1500" dirty="0">
                <a:latin typeface="Tahoma" panose="020B0604030504040204" pitchFamily="34" charset="0"/>
                <a:ea typeface="Tahoma" panose="020B0604030504040204" pitchFamily="34" charset="0"/>
                <a:cs typeface="Tahoma" panose="020B0604030504040204" pitchFamily="34" charset="0"/>
              </a:rPr>
              <a:t>source of total Zn</a:t>
            </a:r>
          </a:p>
        </p:txBody>
      </p:sp>
      <p:sp>
        <p:nvSpPr>
          <p:cNvPr id="102" name="TextBox 101">
            <a:extLst>
              <a:ext uri="{FF2B5EF4-FFF2-40B4-BE49-F238E27FC236}">
                <a16:creationId xmlns:a16="http://schemas.microsoft.com/office/drawing/2014/main" id="{304ABAE8-C51A-CF4F-F5DF-7745147A2DB8}"/>
              </a:ext>
            </a:extLst>
          </p:cNvPr>
          <p:cNvSpPr txBox="1"/>
          <p:nvPr/>
        </p:nvSpPr>
        <p:spPr>
          <a:xfrm>
            <a:off x="3652522" y="3150742"/>
            <a:ext cx="2857922" cy="761747"/>
          </a:xfrm>
          <a:prstGeom prst="rect">
            <a:avLst/>
          </a:prstGeom>
          <a:solidFill>
            <a:schemeClr val="bg1">
              <a:alpha val="24000"/>
            </a:schemeClr>
          </a:solid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500" dirty="0">
                <a:latin typeface="Tahoma" panose="020B0604030504040204" pitchFamily="34" charset="0"/>
                <a:ea typeface="Tahoma" panose="020B0604030504040204" pitchFamily="34" charset="0"/>
                <a:cs typeface="Tahoma" panose="020B0604030504040204" pitchFamily="34" charset="0"/>
              </a:rPr>
              <a:t>Rain events show strong </a:t>
            </a:r>
            <a:r>
              <a:rPr lang="en-US" sz="1500" b="1" dirty="0">
                <a:solidFill>
                  <a:srgbClr val="D17F77"/>
                </a:solidFill>
                <a:latin typeface="Tahoma" panose="020B0604030504040204" pitchFamily="34" charset="0"/>
                <a:ea typeface="Tahoma" panose="020B0604030504040204" pitchFamily="34" charset="0"/>
                <a:cs typeface="Tahoma" panose="020B0604030504040204" pitchFamily="34" charset="0"/>
              </a:rPr>
              <a:t>burned</a:t>
            </a:r>
            <a:r>
              <a:rPr lang="en-US" sz="1500" b="1" dirty="0">
                <a:solidFill>
                  <a:srgbClr val="00B050"/>
                </a:solidFill>
                <a:latin typeface="Tahoma" panose="020B0604030504040204" pitchFamily="34" charset="0"/>
                <a:ea typeface="Tahoma" panose="020B0604030504040204" pitchFamily="34" charset="0"/>
                <a:cs typeface="Tahoma" panose="020B0604030504040204" pitchFamily="34" charset="0"/>
              </a:rPr>
              <a:t> wildland</a:t>
            </a:r>
            <a:r>
              <a:rPr lang="en-US" sz="1500" b="1" dirty="0">
                <a:latin typeface="Tahoma" panose="020B0604030504040204" pitchFamily="34" charset="0"/>
                <a:ea typeface="Tahoma" panose="020B0604030504040204" pitchFamily="34" charset="0"/>
                <a:cs typeface="Tahoma" panose="020B0604030504040204" pitchFamily="34" charset="0"/>
              </a:rPr>
              <a:t> </a:t>
            </a:r>
            <a:r>
              <a:rPr lang="en-US" sz="1500" dirty="0">
                <a:latin typeface="Tahoma" panose="020B0604030504040204" pitchFamily="34" charset="0"/>
                <a:ea typeface="Tahoma" panose="020B0604030504040204" pitchFamily="34" charset="0"/>
                <a:cs typeface="Tahoma" panose="020B0604030504040204" pitchFamily="34" charset="0"/>
              </a:rPr>
              <a:t>source</a:t>
            </a:r>
          </a:p>
          <a:p>
            <a:pPr algn="ctr"/>
            <a:r>
              <a:rPr lang="en-US" sz="1500" dirty="0">
                <a:latin typeface="Tahoma" panose="020B0604030504040204" pitchFamily="34" charset="0"/>
                <a:ea typeface="Tahoma" panose="020B0604030504040204" pitchFamily="34" charset="0"/>
                <a:cs typeface="Tahoma" panose="020B0604030504040204" pitchFamily="34" charset="0"/>
              </a:rPr>
              <a:t>of total Zn</a:t>
            </a:r>
          </a:p>
        </p:txBody>
      </p:sp>
      <p:sp>
        <p:nvSpPr>
          <p:cNvPr id="15" name="TextBox 3">
            <a:extLst>
              <a:ext uri="{FF2B5EF4-FFF2-40B4-BE49-F238E27FC236}">
                <a16:creationId xmlns:a16="http://schemas.microsoft.com/office/drawing/2014/main" id="{5A39A0EE-127D-150A-93FE-911CFB1238F2}"/>
              </a:ext>
            </a:extLst>
          </p:cNvPr>
          <p:cNvSpPr txBox="1"/>
          <p:nvPr/>
        </p:nvSpPr>
        <p:spPr>
          <a:xfrm>
            <a:off x="0" y="73061"/>
            <a:ext cx="9160751" cy="398892"/>
          </a:xfrm>
          <a:prstGeom prst="rect">
            <a:avLst/>
          </a:prstGeom>
          <a:solidFill>
            <a:schemeClr val="bg1"/>
          </a:solidFill>
        </p:spPr>
        <p:txBody>
          <a:bodyPr wrap="square" lIns="68580" tIns="34290" rIns="68580" bIns="3429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spcAft>
                <a:spcPts val="450"/>
              </a:spcAft>
            </a:pP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Selected Results: Total Zinc in Coal Creek 2022</a:t>
            </a:r>
          </a:p>
        </p:txBody>
      </p:sp>
      <p:sp>
        <p:nvSpPr>
          <p:cNvPr id="2" name="Slide Number Placeholder 1">
            <a:extLst>
              <a:ext uri="{FF2B5EF4-FFF2-40B4-BE49-F238E27FC236}">
                <a16:creationId xmlns:a16="http://schemas.microsoft.com/office/drawing/2014/main" id="{849D38D1-82D7-2545-AE25-ABD63E6B0657}"/>
              </a:ext>
            </a:extLst>
          </p:cNvPr>
          <p:cNvSpPr>
            <a:spLocks noGrp="1"/>
          </p:cNvSpPr>
          <p:nvPr>
            <p:ph type="sldNum" sz="quarter" idx="12"/>
          </p:nvPr>
        </p:nvSpPr>
        <p:spPr>
          <a:xfrm>
            <a:off x="7065002" y="-10230"/>
            <a:ext cx="2057400" cy="273844"/>
          </a:xfrm>
        </p:spPr>
        <p:txBody>
          <a:bodyPr>
            <a:normAutofit fontScale="70000" lnSpcReduction="20000"/>
          </a:bodyPr>
          <a:lstStyle/>
          <a:p>
            <a:fld id="{330EA680-D336-4FF7-8B7A-9848BB0A1C32}" type="slidenum">
              <a:rPr lang="en-US" smtClean="0">
                <a:latin typeface="Tahoma" panose="020B0604030504040204" pitchFamily="34" charset="0"/>
                <a:ea typeface="Tahoma" panose="020B0604030504040204" pitchFamily="34" charset="0"/>
                <a:cs typeface="Tahoma" panose="020B0604030504040204" pitchFamily="34" charset="0"/>
              </a:rPr>
              <a:t>18</a:t>
            </a:fld>
            <a:endParaRPr lang="en-US" dirty="0">
              <a:latin typeface="Tahoma" panose="020B0604030504040204" pitchFamily="34" charset="0"/>
              <a:ea typeface="Tahoma" panose="020B0604030504040204" pitchFamily="34" charset="0"/>
              <a:cs typeface="Tahoma" panose="020B0604030504040204" pitchFamily="34" charset="0"/>
            </a:endParaRPr>
          </a:p>
        </p:txBody>
      </p:sp>
      <p:cxnSp>
        <p:nvCxnSpPr>
          <p:cNvPr id="57" name="Straight Arrow Connector 56">
            <a:extLst>
              <a:ext uri="{FF2B5EF4-FFF2-40B4-BE49-F238E27FC236}">
                <a16:creationId xmlns:a16="http://schemas.microsoft.com/office/drawing/2014/main" id="{CEEC9806-75DB-9149-98A8-4FE88D3B8BB6}"/>
              </a:ext>
            </a:extLst>
          </p:cNvPr>
          <p:cNvCxnSpPr>
            <a:cxnSpLocks/>
          </p:cNvCxnSpPr>
          <p:nvPr/>
        </p:nvCxnSpPr>
        <p:spPr>
          <a:xfrm>
            <a:off x="4626246" y="2533265"/>
            <a:ext cx="1130791" cy="0"/>
          </a:xfrm>
          <a:prstGeom prst="straightConnector1">
            <a:avLst/>
          </a:prstGeom>
          <a:ln w="28575">
            <a:solidFill>
              <a:schemeClr val="bg2">
                <a:lumMod val="2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6" name="TextBox 2">
            <a:extLst>
              <a:ext uri="{FF2B5EF4-FFF2-40B4-BE49-F238E27FC236}">
                <a16:creationId xmlns:a16="http://schemas.microsoft.com/office/drawing/2014/main" id="{E2B28F0C-D223-44EE-43B6-33D24876E967}"/>
              </a:ext>
            </a:extLst>
          </p:cNvPr>
          <p:cNvSpPr txBox="1"/>
          <p:nvPr/>
        </p:nvSpPr>
        <p:spPr>
          <a:xfrm>
            <a:off x="8557612" y="4831890"/>
            <a:ext cx="505588" cy="253916"/>
          </a:xfrm>
          <a:prstGeom prst="rect">
            <a:avLst/>
          </a:prstGeom>
          <a:noFill/>
        </p:spPr>
        <p:txBody>
          <a:bodyPr wrap="none" lIns="68580" tIns="34290" rIns="68580" bIns="3429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Tahoma" panose="020B0604030504040204" pitchFamily="34" charset="0"/>
                <a:ea typeface="Tahoma" panose="020B0604030504040204" pitchFamily="34" charset="0"/>
                <a:cs typeface="Tahoma" panose="020B0604030504040204" pitchFamily="34" charset="0"/>
              </a:rPr>
              <a:t>Flow</a:t>
            </a:r>
          </a:p>
        </p:txBody>
      </p:sp>
      <p:cxnSp>
        <p:nvCxnSpPr>
          <p:cNvPr id="7" name="Straight Arrow Connector 6">
            <a:extLst>
              <a:ext uri="{FF2B5EF4-FFF2-40B4-BE49-F238E27FC236}">
                <a16:creationId xmlns:a16="http://schemas.microsoft.com/office/drawing/2014/main" id="{BA82F638-CF92-E129-6E13-C32A3A1E451F}"/>
              </a:ext>
            </a:extLst>
          </p:cNvPr>
          <p:cNvCxnSpPr>
            <a:cxnSpLocks/>
          </p:cNvCxnSpPr>
          <p:nvPr/>
        </p:nvCxnSpPr>
        <p:spPr>
          <a:xfrm>
            <a:off x="8623657" y="4753739"/>
            <a:ext cx="352502" cy="0"/>
          </a:xfrm>
          <a:prstGeom prst="straightConnector1">
            <a:avLst/>
          </a:prstGeom>
          <a:ln w="57150">
            <a:solidFill>
              <a:srgbClr val="57B4E9"/>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descr="Chart&#10;&#10;Description automatically generated">
            <a:extLst>
              <a:ext uri="{FF2B5EF4-FFF2-40B4-BE49-F238E27FC236}">
                <a16:creationId xmlns:a16="http://schemas.microsoft.com/office/drawing/2014/main" id="{DEA6925E-724F-D0E1-3793-186957D5484C}"/>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2588" y="4640868"/>
            <a:ext cx="411896" cy="339125"/>
          </a:xfrm>
          <a:prstGeom prst="rect">
            <a:avLst/>
          </a:prstGeom>
        </p:spPr>
      </p:pic>
      <p:pic>
        <p:nvPicPr>
          <p:cNvPr id="10" name="Picture 9" descr="Chart&#10;&#10;Description automatically generated">
            <a:extLst>
              <a:ext uri="{FF2B5EF4-FFF2-40B4-BE49-F238E27FC236}">
                <a16:creationId xmlns:a16="http://schemas.microsoft.com/office/drawing/2014/main" id="{3A80246B-70AE-2C1D-1566-413027A6E2E5}"/>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6834204" y="4638599"/>
            <a:ext cx="287156" cy="382513"/>
          </a:xfrm>
          <a:prstGeom prst="rect">
            <a:avLst/>
          </a:prstGeom>
        </p:spPr>
      </p:pic>
      <p:pic>
        <p:nvPicPr>
          <p:cNvPr id="11" name="Picture 10" descr="Chart&#10;&#10;Description automatically generated">
            <a:extLst>
              <a:ext uri="{FF2B5EF4-FFF2-40B4-BE49-F238E27FC236}">
                <a16:creationId xmlns:a16="http://schemas.microsoft.com/office/drawing/2014/main" id="{08A3C11D-093D-045A-DB61-F5F85573B644}"/>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3393611" y="4661183"/>
            <a:ext cx="536125" cy="350614"/>
          </a:xfrm>
          <a:prstGeom prst="rect">
            <a:avLst/>
          </a:prstGeom>
        </p:spPr>
      </p:pic>
      <p:pic>
        <p:nvPicPr>
          <p:cNvPr id="12" name="Picture 11" descr="Chart&#10;&#10;Description automatically generated">
            <a:extLst>
              <a:ext uri="{FF2B5EF4-FFF2-40B4-BE49-F238E27FC236}">
                <a16:creationId xmlns:a16="http://schemas.microsoft.com/office/drawing/2014/main" id="{4D96A2A2-5AB0-2392-6D40-2986AF263779}"/>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1411468" y="4697532"/>
            <a:ext cx="545369" cy="344524"/>
          </a:xfrm>
          <a:prstGeom prst="rect">
            <a:avLst/>
          </a:prstGeom>
        </p:spPr>
      </p:pic>
      <p:pic>
        <p:nvPicPr>
          <p:cNvPr id="17" name="Picture 16" descr="Chart&#10;&#10;Description automatically generated">
            <a:extLst>
              <a:ext uri="{FF2B5EF4-FFF2-40B4-BE49-F238E27FC236}">
                <a16:creationId xmlns:a16="http://schemas.microsoft.com/office/drawing/2014/main" id="{E5EE567F-6EE6-29B0-52B3-E1B141E5D843}"/>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4943463" y="4697022"/>
            <a:ext cx="449198" cy="329120"/>
          </a:xfrm>
          <a:prstGeom prst="rect">
            <a:avLst/>
          </a:prstGeom>
        </p:spPr>
      </p:pic>
      <p:sp>
        <p:nvSpPr>
          <p:cNvPr id="19" name="TextBox 9">
            <a:extLst>
              <a:ext uri="{FF2B5EF4-FFF2-40B4-BE49-F238E27FC236}">
                <a16:creationId xmlns:a16="http://schemas.microsoft.com/office/drawing/2014/main" id="{7DFE1178-4338-5AD0-9765-109FDDA3F1CA}"/>
              </a:ext>
            </a:extLst>
          </p:cNvPr>
          <p:cNvSpPr txBox="1"/>
          <p:nvPr/>
        </p:nvSpPr>
        <p:spPr>
          <a:xfrm>
            <a:off x="1837151" y="4632356"/>
            <a:ext cx="1583229" cy="411651"/>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25" b="1" dirty="0">
                <a:latin typeface="Tahoma" panose="020B0604030504040204" pitchFamily="34" charset="0"/>
                <a:ea typeface="Tahoma" panose="020B0604030504040204" pitchFamily="34" charset="0"/>
                <a:cs typeface="Tahoma" panose="020B0604030504040204" pitchFamily="34" charset="0"/>
              </a:rPr>
              <a:t>Superior Associates</a:t>
            </a:r>
            <a:endParaRPr lang="en-US" sz="1125" dirty="0">
              <a:latin typeface="Tahoma" panose="020B0604030504040204" pitchFamily="34" charset="0"/>
              <a:ea typeface="Tahoma" panose="020B0604030504040204" pitchFamily="34" charset="0"/>
              <a:cs typeface="Tahoma" panose="020B0604030504040204" pitchFamily="34" charset="0"/>
            </a:endParaRPr>
          </a:p>
          <a:p>
            <a:r>
              <a:rPr lang="en-US" sz="1100" b="1" dirty="0">
                <a:solidFill>
                  <a:srgbClr val="00B050"/>
                </a:solidFill>
                <a:latin typeface="Tahoma" panose="020B0604030504040204" pitchFamily="34" charset="0"/>
                <a:ea typeface="Tahoma" panose="020B0604030504040204" pitchFamily="34" charset="0"/>
                <a:cs typeface="Tahoma" panose="020B0604030504040204" pitchFamily="34" charset="0"/>
              </a:rPr>
              <a:t>Burned Wildland</a:t>
            </a:r>
            <a:endParaRPr lang="en-US" sz="1100" dirty="0">
              <a:solidFill>
                <a:schemeClr val="accent1"/>
              </a:solidFill>
              <a:latin typeface="Tahoma" panose="020B0604030504040204" pitchFamily="34" charset="0"/>
              <a:ea typeface="Tahoma" panose="020B0604030504040204" pitchFamily="34" charset="0"/>
              <a:cs typeface="Tahoma" panose="020B0604030504040204" pitchFamily="34" charset="0"/>
            </a:endParaRPr>
          </a:p>
        </p:txBody>
      </p:sp>
      <p:sp>
        <p:nvSpPr>
          <p:cNvPr id="22" name="TextBox 10">
            <a:extLst>
              <a:ext uri="{FF2B5EF4-FFF2-40B4-BE49-F238E27FC236}">
                <a16:creationId xmlns:a16="http://schemas.microsoft.com/office/drawing/2014/main" id="{34023DC6-CF1A-23CA-7542-25B86F3791A5}"/>
              </a:ext>
            </a:extLst>
          </p:cNvPr>
          <p:cNvSpPr txBox="1"/>
          <p:nvPr/>
        </p:nvSpPr>
        <p:spPr>
          <a:xfrm>
            <a:off x="230853" y="4644836"/>
            <a:ext cx="1469492" cy="415498"/>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25" b="1" dirty="0">
                <a:latin typeface="Tahoma" panose="020B0604030504040204" pitchFamily="34" charset="0"/>
                <a:ea typeface="Tahoma" panose="020B0604030504040204" pitchFamily="34" charset="0"/>
                <a:cs typeface="Tahoma" panose="020B0604030504040204" pitchFamily="34" charset="0"/>
              </a:rPr>
              <a:t>Greenbelt</a:t>
            </a:r>
            <a:endParaRPr lang="en-US" sz="1125" dirty="0">
              <a:latin typeface="Tahoma" panose="020B0604030504040204" pitchFamily="34" charset="0"/>
              <a:ea typeface="Tahoma" panose="020B0604030504040204" pitchFamily="34" charset="0"/>
              <a:cs typeface="Tahoma" panose="020B0604030504040204" pitchFamily="34" charset="0"/>
            </a:endParaRPr>
          </a:p>
          <a:p>
            <a:r>
              <a:rPr lang="en-US" sz="11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Wildland (unburned)</a:t>
            </a:r>
          </a:p>
        </p:txBody>
      </p:sp>
      <p:sp>
        <p:nvSpPr>
          <p:cNvPr id="23" name="TextBox 11">
            <a:extLst>
              <a:ext uri="{FF2B5EF4-FFF2-40B4-BE49-F238E27FC236}">
                <a16:creationId xmlns:a16="http://schemas.microsoft.com/office/drawing/2014/main" id="{CAF0C12C-352A-C036-FC78-ABC42532FA67}"/>
              </a:ext>
            </a:extLst>
          </p:cNvPr>
          <p:cNvSpPr txBox="1"/>
          <p:nvPr/>
        </p:nvSpPr>
        <p:spPr>
          <a:xfrm>
            <a:off x="3740222" y="4646759"/>
            <a:ext cx="1341261" cy="411651"/>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25" b="1" dirty="0">
                <a:latin typeface="Tahoma" panose="020B0604030504040204" pitchFamily="34" charset="0"/>
                <a:ea typeface="Tahoma" panose="020B0604030504040204" pitchFamily="34" charset="0"/>
                <a:cs typeface="Tahoma" panose="020B0604030504040204" pitchFamily="34" charset="0"/>
              </a:rPr>
              <a:t>Hwy 36</a:t>
            </a:r>
            <a:endParaRPr lang="en-US" sz="1125" dirty="0">
              <a:latin typeface="Tahoma" panose="020B0604030504040204" pitchFamily="34" charset="0"/>
              <a:ea typeface="Tahoma" panose="020B0604030504040204" pitchFamily="34" charset="0"/>
              <a:cs typeface="Tahoma" panose="020B0604030504040204" pitchFamily="34" charset="0"/>
            </a:endParaRPr>
          </a:p>
          <a:p>
            <a:r>
              <a:rPr lang="en-US" sz="1100" b="1" dirty="0">
                <a:solidFill>
                  <a:srgbClr val="57B4E9"/>
                </a:solidFill>
                <a:latin typeface="Tahoma" panose="020B0604030504040204" pitchFamily="34" charset="0"/>
                <a:ea typeface="Tahoma" panose="020B0604030504040204" pitchFamily="34" charset="0"/>
                <a:cs typeface="Tahoma" panose="020B0604030504040204" pitchFamily="34" charset="0"/>
              </a:rPr>
              <a:t>Burned Urban</a:t>
            </a:r>
            <a:endParaRPr lang="en-US" sz="1100" b="1" dirty="0">
              <a:solidFill>
                <a:schemeClr val="accent1"/>
              </a:solidFill>
              <a:latin typeface="Tahoma" panose="020B0604030504040204" pitchFamily="34" charset="0"/>
              <a:ea typeface="Tahoma" panose="020B0604030504040204" pitchFamily="34" charset="0"/>
              <a:cs typeface="Tahoma" panose="020B0604030504040204" pitchFamily="34" charset="0"/>
            </a:endParaRPr>
          </a:p>
        </p:txBody>
      </p:sp>
      <p:sp>
        <p:nvSpPr>
          <p:cNvPr id="26" name="TextBox 12">
            <a:extLst>
              <a:ext uri="{FF2B5EF4-FFF2-40B4-BE49-F238E27FC236}">
                <a16:creationId xmlns:a16="http://schemas.microsoft.com/office/drawing/2014/main" id="{76B00C81-6B0F-BA3F-7B41-4A8FE9221DA4}"/>
              </a:ext>
            </a:extLst>
          </p:cNvPr>
          <p:cNvSpPr txBox="1"/>
          <p:nvPr/>
        </p:nvSpPr>
        <p:spPr>
          <a:xfrm>
            <a:off x="5279754" y="4631474"/>
            <a:ext cx="1688691" cy="415498"/>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25" dirty="0">
                <a:solidFill>
                  <a:srgbClr val="57B4E9"/>
                </a:solidFill>
                <a:highlight>
                  <a:srgbClr val="FFFF00"/>
                </a:highlight>
                <a:latin typeface="Tahoma" panose="020B0604030504040204" pitchFamily="34" charset="0"/>
                <a:ea typeface="Tahoma" panose="020B0604030504040204" pitchFamily="34" charset="0"/>
                <a:cs typeface="Tahoma" panose="020B0604030504040204" pitchFamily="34" charset="0"/>
              </a:rPr>
              <a:t>​</a:t>
            </a:r>
            <a:r>
              <a:rPr lang="en-US" sz="1125" b="1" dirty="0">
                <a:latin typeface="Tahoma" panose="020B0604030504040204" pitchFamily="34" charset="0"/>
                <a:ea typeface="Tahoma" panose="020B0604030504040204" pitchFamily="34" charset="0"/>
                <a:cs typeface="Tahoma" panose="020B0604030504040204" pitchFamily="34" charset="0"/>
              </a:rPr>
              <a:t>Dutch Creek Park</a:t>
            </a:r>
            <a:r>
              <a:rPr lang="en-US" sz="1125" dirty="0">
                <a:latin typeface="Tahoma" panose="020B0604030504040204" pitchFamily="34" charset="0"/>
                <a:ea typeface="Tahoma" panose="020B0604030504040204" pitchFamily="34" charset="0"/>
                <a:cs typeface="Tahoma" panose="020B0604030504040204" pitchFamily="34" charset="0"/>
              </a:rPr>
              <a:t>​</a:t>
            </a:r>
          </a:p>
          <a:p>
            <a:r>
              <a:rPr lang="en-US" sz="1100" dirty="0">
                <a:highlight>
                  <a:srgbClr val="FFFF00"/>
                </a:highlight>
                <a:latin typeface="Tahoma" panose="020B0604030504040204" pitchFamily="34" charset="0"/>
                <a:ea typeface="Tahoma" panose="020B0604030504040204" pitchFamily="34" charset="0"/>
                <a:cs typeface="Tahoma" panose="020B0604030504040204" pitchFamily="34" charset="0"/>
              </a:rPr>
              <a:t>Burned (Fringe) Urban </a:t>
            </a:r>
            <a:endParaRPr lang="en-US" sz="1100" dirty="0">
              <a:latin typeface="Tahoma" panose="020B0604030504040204" pitchFamily="34" charset="0"/>
              <a:ea typeface="Tahoma" panose="020B0604030504040204" pitchFamily="34" charset="0"/>
              <a:cs typeface="Tahoma" panose="020B0604030504040204" pitchFamily="34" charset="0"/>
            </a:endParaRPr>
          </a:p>
        </p:txBody>
      </p:sp>
      <p:sp>
        <p:nvSpPr>
          <p:cNvPr id="27" name="TextBox 13">
            <a:extLst>
              <a:ext uri="{FF2B5EF4-FFF2-40B4-BE49-F238E27FC236}">
                <a16:creationId xmlns:a16="http://schemas.microsoft.com/office/drawing/2014/main" id="{5E083195-E0CD-4E62-7BCC-61F7E0E81C1B}"/>
              </a:ext>
            </a:extLst>
          </p:cNvPr>
          <p:cNvSpPr txBox="1"/>
          <p:nvPr/>
        </p:nvSpPr>
        <p:spPr>
          <a:xfrm>
            <a:off x="7121360" y="4660593"/>
            <a:ext cx="1477296" cy="415498"/>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25" b="1" dirty="0">
                <a:latin typeface="Tahoma" panose="020B0604030504040204" pitchFamily="34" charset="0"/>
                <a:ea typeface="Tahoma" panose="020B0604030504040204" pitchFamily="34" charset="0"/>
                <a:cs typeface="Tahoma" panose="020B0604030504040204" pitchFamily="34" charset="0"/>
              </a:rPr>
              <a:t>CTC Open Space</a:t>
            </a:r>
            <a:endParaRPr lang="en-US" sz="1125" dirty="0">
              <a:latin typeface="Tahoma" panose="020B0604030504040204" pitchFamily="34" charset="0"/>
              <a:ea typeface="Tahoma" panose="020B0604030504040204" pitchFamily="34" charset="0"/>
              <a:cs typeface="Tahoma" panose="020B0604030504040204" pitchFamily="34" charset="0"/>
            </a:endParaRPr>
          </a:p>
          <a:p>
            <a:r>
              <a:rPr lang="en-US" sz="1000" dirty="0">
                <a:solidFill>
                  <a:schemeClr val="accent1"/>
                </a:solidFill>
                <a:latin typeface="Tahoma" panose="020B0604030504040204" pitchFamily="34" charset="0"/>
                <a:ea typeface="Tahoma" panose="020B0604030504040204" pitchFamily="34" charset="0"/>
                <a:cs typeface="Tahoma" panose="020B0604030504040204" pitchFamily="34" charset="0"/>
              </a:rPr>
              <a:t>Urban (Downstream</a:t>
            </a:r>
            <a:r>
              <a:rPr lang="en-US" sz="1125" dirty="0">
                <a:solidFill>
                  <a:schemeClr val="accent1"/>
                </a:solidFill>
                <a:latin typeface="Tahoma" panose="020B0604030504040204" pitchFamily="34" charset="0"/>
                <a:ea typeface="Tahoma" panose="020B0604030504040204" pitchFamily="34" charset="0"/>
                <a:cs typeface="Tahoma" panose="020B0604030504040204" pitchFamily="34" charset="0"/>
              </a:rPr>
              <a:t>)</a:t>
            </a:r>
          </a:p>
        </p:txBody>
      </p:sp>
      <p:sp>
        <p:nvSpPr>
          <p:cNvPr id="24" name="TextBox 23">
            <a:extLst>
              <a:ext uri="{FF2B5EF4-FFF2-40B4-BE49-F238E27FC236}">
                <a16:creationId xmlns:a16="http://schemas.microsoft.com/office/drawing/2014/main" id="{CB40CCC2-BDE4-2DBD-BD65-207A6F787CC1}"/>
              </a:ext>
            </a:extLst>
          </p:cNvPr>
          <p:cNvSpPr txBox="1"/>
          <p:nvPr/>
        </p:nvSpPr>
        <p:spPr>
          <a:xfrm>
            <a:off x="-129186" y="2767314"/>
            <a:ext cx="4587410" cy="307777"/>
          </a:xfrm>
          <a:prstGeom prst="rect">
            <a:avLst/>
          </a:prstGeom>
          <a:noFill/>
        </p:spPr>
        <p:txBody>
          <a:bodyPr wrap="square">
            <a:spAutoFit/>
          </a:bodyPr>
          <a:lstStyle/>
          <a:p>
            <a:pPr algn="ctr"/>
            <a:r>
              <a:rPr lang="en-US" sz="1400" dirty="0">
                <a:latin typeface="Tahoma" panose="020B0604030504040204" pitchFamily="34" charset="0"/>
                <a:ea typeface="Tahoma" panose="020B0604030504040204" pitchFamily="34" charset="0"/>
                <a:cs typeface="Tahoma" panose="020B0604030504040204" pitchFamily="34" charset="0"/>
              </a:rPr>
              <a:t>Overall</a:t>
            </a:r>
          </a:p>
        </p:txBody>
      </p:sp>
      <p:cxnSp>
        <p:nvCxnSpPr>
          <p:cNvPr id="4" name="Straight Connector 3">
            <a:extLst>
              <a:ext uri="{FF2B5EF4-FFF2-40B4-BE49-F238E27FC236}">
                <a16:creationId xmlns:a16="http://schemas.microsoft.com/office/drawing/2014/main" id="{F1A1D193-5BAC-01EB-F0A3-45F76C68F7DC}"/>
              </a:ext>
            </a:extLst>
          </p:cNvPr>
          <p:cNvCxnSpPr/>
          <p:nvPr/>
        </p:nvCxnSpPr>
        <p:spPr>
          <a:xfrm>
            <a:off x="-9838" y="4534121"/>
            <a:ext cx="947869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2320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10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2368488-F1A4-579B-5BD7-76A409319306}"/>
              </a:ext>
            </a:extLst>
          </p:cNvPr>
          <p:cNvSpPr/>
          <p:nvPr/>
        </p:nvSpPr>
        <p:spPr>
          <a:xfrm rot="5400000">
            <a:off x="4163925" y="-4829791"/>
            <a:ext cx="814388" cy="10137659"/>
          </a:xfrm>
          <a:prstGeom prst="rect">
            <a:avLst/>
          </a:prstGeom>
          <a:solidFill>
            <a:srgbClr val="8EC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ahoma" panose="020B0604030504040204" pitchFamily="34" charset="0"/>
              <a:ea typeface="Tahoma" panose="020B0604030504040204" pitchFamily="34" charset="0"/>
              <a:cs typeface="Tahoma" panose="020B0604030504040204" pitchFamily="34" charset="0"/>
            </a:endParaRPr>
          </a:p>
        </p:txBody>
      </p:sp>
      <p:sp>
        <p:nvSpPr>
          <p:cNvPr id="2" name="Title 1">
            <a:extLst>
              <a:ext uri="{FF2B5EF4-FFF2-40B4-BE49-F238E27FC236}">
                <a16:creationId xmlns:a16="http://schemas.microsoft.com/office/drawing/2014/main" id="{1400F171-AA11-0210-79AC-0C6ED089E067}"/>
              </a:ext>
            </a:extLst>
          </p:cNvPr>
          <p:cNvSpPr>
            <a:spLocks noGrp="1"/>
          </p:cNvSpPr>
          <p:nvPr>
            <p:ph type="title"/>
          </p:nvPr>
        </p:nvSpPr>
        <p:spPr>
          <a:xfrm>
            <a:off x="0" y="115718"/>
            <a:ext cx="9144000" cy="572700"/>
          </a:xfrm>
        </p:spPr>
        <p:txBody>
          <a:bodyPr>
            <a:normAutofit/>
          </a:bodyPr>
          <a:lstStyle/>
          <a:p>
            <a:pPr algn="ctr"/>
            <a:r>
              <a:rPr lang="en-US" sz="1950" dirty="0">
                <a:solidFill>
                  <a:schemeClr val="bg1"/>
                </a:solidFill>
                <a:latin typeface="Tahoma" panose="020B0604030504040204" pitchFamily="34" charset="0"/>
                <a:ea typeface="Tahoma" panose="020B0604030504040204" pitchFamily="34" charset="0"/>
                <a:cs typeface="Tahoma" panose="020B0604030504040204" pitchFamily="34" charset="0"/>
              </a:rPr>
              <a:t>EPA Aquatic Life Recommended Criteria Limit Exceedances in Coal Creek 2022</a:t>
            </a:r>
          </a:p>
        </p:txBody>
      </p:sp>
      <p:sp>
        <p:nvSpPr>
          <p:cNvPr id="4" name="Slide Number Placeholder 3">
            <a:extLst>
              <a:ext uri="{FF2B5EF4-FFF2-40B4-BE49-F238E27FC236}">
                <a16:creationId xmlns:a16="http://schemas.microsoft.com/office/drawing/2014/main" id="{754180A8-A703-C80C-70B1-E4D88C361DBB}"/>
              </a:ext>
            </a:extLst>
          </p:cNvPr>
          <p:cNvSpPr>
            <a:spLocks noGrp="1"/>
          </p:cNvSpPr>
          <p:nvPr>
            <p:ph type="sldNum" idx="12"/>
          </p:nvPr>
        </p:nvSpPr>
        <p:spPr>
          <a:xfrm>
            <a:off x="8472458" y="4778966"/>
            <a:ext cx="548700" cy="393600"/>
          </a:xfrm>
        </p:spPr>
        <p:txBody>
          <a:bodyPr/>
          <a:lstStyle/>
          <a:p>
            <a:fld id="{00000000-1234-1234-1234-123412341234}" type="slidenum">
              <a:rPr lang="en" smtClean="0">
                <a:latin typeface="Tahoma" panose="020B0604030504040204" pitchFamily="34" charset="0"/>
                <a:ea typeface="Tahoma" panose="020B0604030504040204" pitchFamily="34" charset="0"/>
                <a:cs typeface="Tahoma" panose="020B0604030504040204" pitchFamily="34" charset="0"/>
              </a:rPr>
              <a:pPr/>
              <a:t>19</a:t>
            </a:fld>
            <a:endParaRPr lang="en" dirty="0">
              <a:latin typeface="Tahoma" panose="020B0604030504040204" pitchFamily="34" charset="0"/>
              <a:ea typeface="Tahoma" panose="020B0604030504040204" pitchFamily="34" charset="0"/>
              <a:cs typeface="Tahoma" panose="020B0604030504040204" pitchFamily="34" charset="0"/>
            </a:endParaRPr>
          </a:p>
        </p:txBody>
      </p:sp>
      <p:pic>
        <p:nvPicPr>
          <p:cNvPr id="18" name="Google Shape;291;p41">
            <a:extLst>
              <a:ext uri="{FF2B5EF4-FFF2-40B4-BE49-F238E27FC236}">
                <a16:creationId xmlns:a16="http://schemas.microsoft.com/office/drawing/2014/main" id="{59397A64-3F8C-9E45-8D51-57D14C1B5A56}"/>
              </a:ext>
            </a:extLst>
          </p:cNvPr>
          <p:cNvPicPr preferRelativeResize="0">
            <a:picLocks noChangeAspect="1"/>
          </p:cNvPicPr>
          <p:nvPr/>
        </p:nvPicPr>
        <p:blipFill rotWithShape="1">
          <a:blip r:embed="rId3" cstate="print">
            <a:alphaModFix/>
            <a:extLst>
              <a:ext uri="{28A0092B-C50C-407E-A947-70E740481C1C}">
                <a14:useLocalDpi xmlns:a14="http://schemas.microsoft.com/office/drawing/2010/main"/>
              </a:ext>
            </a:extLst>
          </a:blip>
          <a:srcRect/>
          <a:stretch/>
        </p:blipFill>
        <p:spPr>
          <a:xfrm>
            <a:off x="-226520" y="4791454"/>
            <a:ext cx="660860" cy="338616"/>
          </a:xfrm>
          <a:prstGeom prst="rect">
            <a:avLst/>
          </a:prstGeom>
          <a:noFill/>
          <a:ln>
            <a:noFill/>
          </a:ln>
        </p:spPr>
      </p:pic>
      <p:cxnSp>
        <p:nvCxnSpPr>
          <p:cNvPr id="19" name="Straight Connector 18">
            <a:extLst>
              <a:ext uri="{FF2B5EF4-FFF2-40B4-BE49-F238E27FC236}">
                <a16:creationId xmlns:a16="http://schemas.microsoft.com/office/drawing/2014/main" id="{282C1909-A26C-2247-AFD4-A8FA4E4E0A43}"/>
              </a:ext>
            </a:extLst>
          </p:cNvPr>
          <p:cNvCxnSpPr/>
          <p:nvPr/>
        </p:nvCxnSpPr>
        <p:spPr>
          <a:xfrm>
            <a:off x="0" y="4715249"/>
            <a:ext cx="947869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descr="A graph of different colored bars&#10;&#10;Description automatically generated with medium confidence">
            <a:extLst>
              <a:ext uri="{FF2B5EF4-FFF2-40B4-BE49-F238E27FC236}">
                <a16:creationId xmlns:a16="http://schemas.microsoft.com/office/drawing/2014/main" id="{2B8E8482-E544-E990-8A2B-C449AE36FC8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5399" y="1109611"/>
            <a:ext cx="8844246" cy="3563454"/>
          </a:xfrm>
          <a:prstGeom prst="rect">
            <a:avLst/>
          </a:prstGeom>
        </p:spPr>
      </p:pic>
      <p:sp>
        <p:nvSpPr>
          <p:cNvPr id="31" name="TextBox 30">
            <a:extLst>
              <a:ext uri="{FF2B5EF4-FFF2-40B4-BE49-F238E27FC236}">
                <a16:creationId xmlns:a16="http://schemas.microsoft.com/office/drawing/2014/main" id="{1CFEA369-D861-FD4B-B507-9670B0338C49}"/>
              </a:ext>
            </a:extLst>
          </p:cNvPr>
          <p:cNvSpPr txBox="1"/>
          <p:nvPr/>
        </p:nvSpPr>
        <p:spPr>
          <a:xfrm>
            <a:off x="1291650" y="2170918"/>
            <a:ext cx="1808985" cy="500137"/>
          </a:xfrm>
          <a:prstGeom prst="rect">
            <a:avLst/>
          </a:prstGeom>
          <a:solidFill>
            <a:schemeClr val="lt1">
              <a:alpha val="30000"/>
            </a:schemeClr>
          </a:solidFill>
        </p:spPr>
        <p:txBody>
          <a:bodyPr wrap="square" lIns="68580" tIns="34290" rIns="68580" bIns="34290" rtlCol="0" anchor="t">
            <a:spAutoFit/>
          </a:bodyPr>
          <a:lstStyle/>
          <a:p>
            <a:pPr algn="ctr"/>
            <a:r>
              <a:rPr lang="en-US" dirty="0">
                <a:solidFill>
                  <a:srgbClr val="F78782"/>
                </a:solidFill>
                <a:latin typeface="Tahoma" panose="020B0604030504040204" pitchFamily="34" charset="0"/>
                <a:ea typeface="Tahoma" panose="020B0604030504040204" pitchFamily="34" charset="0"/>
                <a:cs typeface="Tahoma" panose="020B0604030504040204" pitchFamily="34" charset="0"/>
              </a:rPr>
              <a:t># of exceedances </a:t>
            </a:r>
          </a:p>
          <a:p>
            <a:pPr algn="ctr"/>
            <a:r>
              <a:rPr lang="en-US" dirty="0">
                <a:solidFill>
                  <a:srgbClr val="F78782"/>
                </a:solidFill>
                <a:latin typeface="Tahoma" panose="020B0604030504040204" pitchFamily="34" charset="0"/>
                <a:ea typeface="Tahoma" panose="020B0604030504040204" pitchFamily="34" charset="0"/>
                <a:cs typeface="Tahoma" panose="020B0604030504040204" pitchFamily="34" charset="0"/>
              </a:rPr>
              <a:t>downstream of fire</a:t>
            </a:r>
          </a:p>
        </p:txBody>
      </p:sp>
      <p:pic>
        <p:nvPicPr>
          <p:cNvPr id="8" name="Picture 7" descr="A graph of different colored bars&#10;&#10;Description automatically generated with medium confidence">
            <a:extLst>
              <a:ext uri="{FF2B5EF4-FFF2-40B4-BE49-F238E27FC236}">
                <a16:creationId xmlns:a16="http://schemas.microsoft.com/office/drawing/2014/main" id="{706994A7-2800-3A08-B4F9-142AA23D73A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122"/>
          <a:stretch/>
        </p:blipFill>
        <p:spPr>
          <a:xfrm>
            <a:off x="697909" y="4757434"/>
            <a:ext cx="7479225" cy="321757"/>
          </a:xfrm>
          <a:prstGeom prst="rect">
            <a:avLst/>
          </a:prstGeom>
        </p:spPr>
      </p:pic>
      <p:sp>
        <p:nvSpPr>
          <p:cNvPr id="9" name="TextBox 8">
            <a:extLst>
              <a:ext uri="{FF2B5EF4-FFF2-40B4-BE49-F238E27FC236}">
                <a16:creationId xmlns:a16="http://schemas.microsoft.com/office/drawing/2014/main" id="{7EBF5FCE-A4EC-D537-E275-E6461D17CA66}"/>
              </a:ext>
            </a:extLst>
          </p:cNvPr>
          <p:cNvSpPr txBox="1"/>
          <p:nvPr/>
        </p:nvSpPr>
        <p:spPr>
          <a:xfrm>
            <a:off x="975311" y="3077931"/>
            <a:ext cx="3252290" cy="230832"/>
          </a:xfrm>
          <a:prstGeom prst="rect">
            <a:avLst/>
          </a:prstGeom>
          <a:noFill/>
        </p:spPr>
        <p:txBody>
          <a:bodyPr wrap="square" lIns="68580" tIns="34290" rIns="68580" bIns="34290" rtlCol="0" anchor="t">
            <a:spAutoFit/>
          </a:bodyPr>
          <a:lstStyle/>
          <a:p>
            <a:r>
              <a:rPr lang="en-US" sz="1050" b="1" dirty="0">
                <a:solidFill>
                  <a:srgbClr val="F78782"/>
                </a:solidFill>
                <a:latin typeface="Tahoma" panose="020B0604030504040204" pitchFamily="34" charset="0"/>
                <a:ea typeface="Tahoma" panose="020B0604030504040204" pitchFamily="34" charset="0"/>
                <a:cs typeface="Tahoma" panose="020B0604030504040204" pitchFamily="34" charset="0"/>
              </a:rPr>
              <a:t>10</a:t>
            </a:r>
          </a:p>
        </p:txBody>
      </p:sp>
      <p:sp>
        <p:nvSpPr>
          <p:cNvPr id="10" name="TextBox 9">
            <a:extLst>
              <a:ext uri="{FF2B5EF4-FFF2-40B4-BE49-F238E27FC236}">
                <a16:creationId xmlns:a16="http://schemas.microsoft.com/office/drawing/2014/main" id="{BC7F8030-38A8-8988-66A5-9D87D5CFC264}"/>
              </a:ext>
            </a:extLst>
          </p:cNvPr>
          <p:cNvSpPr txBox="1"/>
          <p:nvPr/>
        </p:nvSpPr>
        <p:spPr>
          <a:xfrm>
            <a:off x="2196143" y="3644666"/>
            <a:ext cx="3252290" cy="230832"/>
          </a:xfrm>
          <a:prstGeom prst="rect">
            <a:avLst/>
          </a:prstGeom>
          <a:noFill/>
        </p:spPr>
        <p:txBody>
          <a:bodyPr wrap="square" lIns="68580" tIns="34290" rIns="68580" bIns="34290" rtlCol="0" anchor="t">
            <a:spAutoFit/>
          </a:bodyPr>
          <a:lstStyle/>
          <a:p>
            <a:r>
              <a:rPr lang="en-US" sz="1050" b="1" dirty="0">
                <a:solidFill>
                  <a:srgbClr val="F78782"/>
                </a:solidFill>
                <a:latin typeface="Tahoma" panose="020B0604030504040204" pitchFamily="34" charset="0"/>
                <a:ea typeface="Tahoma" panose="020B0604030504040204" pitchFamily="34" charset="0"/>
                <a:cs typeface="Tahoma" panose="020B0604030504040204" pitchFamily="34" charset="0"/>
              </a:rPr>
              <a:t>2</a:t>
            </a:r>
          </a:p>
        </p:txBody>
      </p:sp>
      <p:sp>
        <p:nvSpPr>
          <p:cNvPr id="11" name="TextBox 10">
            <a:extLst>
              <a:ext uri="{FF2B5EF4-FFF2-40B4-BE49-F238E27FC236}">
                <a16:creationId xmlns:a16="http://schemas.microsoft.com/office/drawing/2014/main" id="{AA41E506-83FF-97A7-EFB0-752960E8FC2E}"/>
              </a:ext>
            </a:extLst>
          </p:cNvPr>
          <p:cNvSpPr txBox="1"/>
          <p:nvPr/>
        </p:nvSpPr>
        <p:spPr>
          <a:xfrm>
            <a:off x="3501041" y="2807960"/>
            <a:ext cx="3252290" cy="230832"/>
          </a:xfrm>
          <a:prstGeom prst="rect">
            <a:avLst/>
          </a:prstGeom>
          <a:noFill/>
        </p:spPr>
        <p:txBody>
          <a:bodyPr wrap="square" lIns="68580" tIns="34290" rIns="68580" bIns="34290" rtlCol="0" anchor="t">
            <a:spAutoFit/>
          </a:bodyPr>
          <a:lstStyle/>
          <a:p>
            <a:r>
              <a:rPr lang="en-US" sz="1050" b="1" dirty="0">
                <a:solidFill>
                  <a:srgbClr val="F78782"/>
                </a:solidFill>
                <a:latin typeface="Tahoma" panose="020B0604030504040204" pitchFamily="34" charset="0"/>
                <a:ea typeface="Tahoma" panose="020B0604030504040204" pitchFamily="34" charset="0"/>
                <a:cs typeface="Tahoma" panose="020B0604030504040204" pitchFamily="34" charset="0"/>
              </a:rPr>
              <a:t>14</a:t>
            </a:r>
          </a:p>
        </p:txBody>
      </p:sp>
      <p:sp>
        <p:nvSpPr>
          <p:cNvPr id="12" name="TextBox 11">
            <a:extLst>
              <a:ext uri="{FF2B5EF4-FFF2-40B4-BE49-F238E27FC236}">
                <a16:creationId xmlns:a16="http://schemas.microsoft.com/office/drawing/2014/main" id="{61736E54-4CC8-AA3C-9C8A-BE0F6D842761}"/>
              </a:ext>
            </a:extLst>
          </p:cNvPr>
          <p:cNvSpPr txBox="1"/>
          <p:nvPr/>
        </p:nvSpPr>
        <p:spPr>
          <a:xfrm>
            <a:off x="4571119" y="1258030"/>
            <a:ext cx="3252290" cy="230832"/>
          </a:xfrm>
          <a:prstGeom prst="rect">
            <a:avLst/>
          </a:prstGeom>
          <a:noFill/>
        </p:spPr>
        <p:txBody>
          <a:bodyPr wrap="square" lIns="68580" tIns="34290" rIns="68580" bIns="34290" rtlCol="0" anchor="t">
            <a:spAutoFit/>
          </a:bodyPr>
          <a:lstStyle/>
          <a:p>
            <a:r>
              <a:rPr lang="en-US" sz="1050" b="1" dirty="0">
                <a:solidFill>
                  <a:srgbClr val="F78782"/>
                </a:solidFill>
                <a:latin typeface="Tahoma" panose="020B0604030504040204" pitchFamily="34" charset="0"/>
                <a:ea typeface="Tahoma" panose="020B0604030504040204" pitchFamily="34" charset="0"/>
                <a:cs typeface="Tahoma" panose="020B0604030504040204" pitchFamily="34" charset="0"/>
              </a:rPr>
              <a:t>43</a:t>
            </a:r>
          </a:p>
        </p:txBody>
      </p:sp>
      <p:sp>
        <p:nvSpPr>
          <p:cNvPr id="13" name="TextBox 12">
            <a:extLst>
              <a:ext uri="{FF2B5EF4-FFF2-40B4-BE49-F238E27FC236}">
                <a16:creationId xmlns:a16="http://schemas.microsoft.com/office/drawing/2014/main" id="{FF1B8C2A-85FD-2BEE-0F8E-877BE869B200}"/>
              </a:ext>
            </a:extLst>
          </p:cNvPr>
          <p:cNvSpPr txBox="1"/>
          <p:nvPr/>
        </p:nvSpPr>
        <p:spPr>
          <a:xfrm>
            <a:off x="6567267" y="3232843"/>
            <a:ext cx="3252290" cy="230832"/>
          </a:xfrm>
          <a:prstGeom prst="rect">
            <a:avLst/>
          </a:prstGeom>
          <a:noFill/>
        </p:spPr>
        <p:txBody>
          <a:bodyPr wrap="square" lIns="68580" tIns="34290" rIns="68580" bIns="34290" rtlCol="0" anchor="t">
            <a:spAutoFit/>
          </a:bodyPr>
          <a:lstStyle/>
          <a:p>
            <a:r>
              <a:rPr lang="en-US" sz="1050" b="1" dirty="0">
                <a:solidFill>
                  <a:srgbClr val="F78782"/>
                </a:solidFill>
                <a:latin typeface="Tahoma" panose="020B0604030504040204" pitchFamily="34" charset="0"/>
                <a:ea typeface="Tahoma" panose="020B0604030504040204" pitchFamily="34" charset="0"/>
                <a:cs typeface="Tahoma" panose="020B0604030504040204" pitchFamily="34" charset="0"/>
              </a:rPr>
              <a:t>8</a:t>
            </a:r>
          </a:p>
        </p:txBody>
      </p:sp>
      <p:sp>
        <p:nvSpPr>
          <p:cNvPr id="14" name="TextBox 13">
            <a:extLst>
              <a:ext uri="{FF2B5EF4-FFF2-40B4-BE49-F238E27FC236}">
                <a16:creationId xmlns:a16="http://schemas.microsoft.com/office/drawing/2014/main" id="{6993B3E3-B2BC-C3A8-C583-A3709F4BC0BF}"/>
              </a:ext>
            </a:extLst>
          </p:cNvPr>
          <p:cNvSpPr txBox="1"/>
          <p:nvPr/>
        </p:nvSpPr>
        <p:spPr>
          <a:xfrm>
            <a:off x="7852546" y="1657881"/>
            <a:ext cx="3252290" cy="230832"/>
          </a:xfrm>
          <a:prstGeom prst="rect">
            <a:avLst/>
          </a:prstGeom>
          <a:noFill/>
        </p:spPr>
        <p:txBody>
          <a:bodyPr wrap="square" lIns="68580" tIns="34290" rIns="68580" bIns="34290" rtlCol="0" anchor="t">
            <a:spAutoFit/>
          </a:bodyPr>
          <a:lstStyle/>
          <a:p>
            <a:r>
              <a:rPr lang="en-US" sz="1050" b="1" dirty="0">
                <a:solidFill>
                  <a:srgbClr val="F78782"/>
                </a:solidFill>
                <a:latin typeface="Tahoma" panose="020B0604030504040204" pitchFamily="34" charset="0"/>
                <a:ea typeface="Tahoma" panose="020B0604030504040204" pitchFamily="34" charset="0"/>
                <a:cs typeface="Tahoma" panose="020B0604030504040204" pitchFamily="34" charset="0"/>
              </a:rPr>
              <a:t>39</a:t>
            </a:r>
          </a:p>
        </p:txBody>
      </p:sp>
      <p:sp>
        <p:nvSpPr>
          <p:cNvPr id="5" name="TextBox 4">
            <a:extLst>
              <a:ext uri="{FF2B5EF4-FFF2-40B4-BE49-F238E27FC236}">
                <a16:creationId xmlns:a16="http://schemas.microsoft.com/office/drawing/2014/main" id="{DC24CD8A-D914-4980-384A-B7B43989F263}"/>
              </a:ext>
            </a:extLst>
          </p:cNvPr>
          <p:cNvSpPr txBox="1"/>
          <p:nvPr/>
        </p:nvSpPr>
        <p:spPr>
          <a:xfrm>
            <a:off x="526692" y="806616"/>
            <a:ext cx="8425305" cy="284693"/>
          </a:xfrm>
          <a:prstGeom prst="rect">
            <a:avLst/>
          </a:prstGeom>
          <a:solidFill>
            <a:schemeClr val="lt1">
              <a:alpha val="30000"/>
            </a:schemeClr>
          </a:solidFill>
        </p:spPr>
        <p:txBody>
          <a:bodyPr wrap="square" lIns="68580" tIns="34290" rIns="68580" bIns="34290" rtlCol="0" anchor="t">
            <a:spAutoFit/>
          </a:bodyPr>
          <a:lstStyle/>
          <a:p>
            <a:pPr algn="ct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Chronic: Risk after 4 days of exposure                                          Acute: Risk after 4 hours of exposure</a:t>
            </a:r>
          </a:p>
        </p:txBody>
      </p:sp>
    </p:spTree>
    <p:extLst>
      <p:ext uri="{BB962C8B-B14F-4D97-AF65-F5344CB8AC3E}">
        <p14:creationId xmlns:p14="http://schemas.microsoft.com/office/powerpoint/2010/main" val="2138169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9" grpId="0"/>
      <p:bldP spid="10" grpId="0"/>
      <p:bldP spid="11" grpId="0"/>
      <p:bldP spid="12" grpId="0"/>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EC6E8"/>
        </a:solidFill>
        <a:effectLst/>
      </p:bgPr>
    </p:bg>
    <p:spTree>
      <p:nvGrpSpPr>
        <p:cNvPr id="1" name="Shape 496">
          <a:extLst>
            <a:ext uri="{FF2B5EF4-FFF2-40B4-BE49-F238E27FC236}">
              <a16:creationId xmlns:a16="http://schemas.microsoft.com/office/drawing/2014/main" id="{FF89396B-7D9A-F0A2-69FE-0679BAF4908E}"/>
            </a:ext>
          </a:extLst>
        </p:cNvPr>
        <p:cNvGrpSpPr/>
        <p:nvPr/>
      </p:nvGrpSpPr>
      <p:grpSpPr>
        <a:xfrm>
          <a:off x="0" y="0"/>
          <a:ext cx="0" cy="0"/>
          <a:chOff x="0" y="0"/>
          <a:chExt cx="0" cy="0"/>
        </a:xfrm>
      </p:grpSpPr>
      <p:sp>
        <p:nvSpPr>
          <p:cNvPr id="9" name="Google Shape;101;p25">
            <a:extLst>
              <a:ext uri="{FF2B5EF4-FFF2-40B4-BE49-F238E27FC236}">
                <a16:creationId xmlns:a16="http://schemas.microsoft.com/office/drawing/2014/main" id="{3321B93A-E043-AF53-B7AC-CC159D5E2018}"/>
              </a:ext>
            </a:extLst>
          </p:cNvPr>
          <p:cNvSpPr/>
          <p:nvPr/>
        </p:nvSpPr>
        <p:spPr>
          <a:xfrm>
            <a:off x="0" y="1149871"/>
            <a:ext cx="10667227" cy="3766713"/>
          </a:xfrm>
          <a:prstGeom prst="rect">
            <a:avLst/>
          </a:prstGeom>
          <a:solidFill>
            <a:schemeClr val="lt1">
              <a:alpha val="31000"/>
            </a:schemeClr>
          </a:solid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498" name="Google Shape;498;p54">
            <a:extLst>
              <a:ext uri="{FF2B5EF4-FFF2-40B4-BE49-F238E27FC236}">
                <a16:creationId xmlns:a16="http://schemas.microsoft.com/office/drawing/2014/main" id="{30A05AC5-7871-5F89-693A-561ACDF1A86B}"/>
              </a:ext>
            </a:extLst>
          </p:cNvPr>
          <p:cNvSpPr txBox="1">
            <a:spLocks noGrp="1"/>
          </p:cNvSpPr>
          <p:nvPr>
            <p:ph type="body" idx="1"/>
          </p:nvPr>
        </p:nvSpPr>
        <p:spPr>
          <a:xfrm>
            <a:off x="86636" y="422550"/>
            <a:ext cx="6753834" cy="681302"/>
          </a:xfrm>
          <a:prstGeom prst="rect">
            <a:avLst/>
          </a:prstGeom>
        </p:spPr>
        <p:txBody>
          <a:bodyPr spcFirstLastPara="1" wrap="square" lIns="91425" tIns="91425" rIns="91425" bIns="91425" anchor="t" anchorCtr="0">
            <a:noAutofit/>
          </a:bodyPr>
          <a:lstStyle/>
          <a:p>
            <a:pPr marL="0" indent="0">
              <a:buNone/>
            </a:pPr>
            <a:r>
              <a:rPr lang="en-US" sz="3000" b="1" u="none" strike="noStrike" dirty="0">
                <a:solidFill>
                  <a:schemeClr val="accent4">
                    <a:lumMod val="20000"/>
                    <a:lumOff val="80000"/>
                  </a:schemeClr>
                </a:solidFill>
                <a:effectLst>
                  <a:outerShdw blurRad="50800" dist="38100" dir="2700000" algn="tl" rotWithShape="0">
                    <a:schemeClr val="tx1">
                      <a:alpha val="40000"/>
                    </a:schemeClr>
                  </a:outerShdw>
                </a:effectLst>
                <a:latin typeface="Tahoma" panose="020B0604030504040204" pitchFamily="34" charset="0"/>
                <a:ea typeface="Tahoma" panose="020B0604030504040204" pitchFamily="34" charset="0"/>
                <a:cs typeface="Tahoma" panose="020B0604030504040204" pitchFamily="34" charset="0"/>
              </a:rPr>
              <a:t>Lauren Magliozzi</a:t>
            </a:r>
            <a:r>
              <a:rPr lang="en-US" sz="3000" b="1" dirty="0">
                <a:solidFill>
                  <a:schemeClr val="accent4">
                    <a:lumMod val="20000"/>
                    <a:lumOff val="80000"/>
                  </a:schemeClr>
                </a:solidFill>
                <a:effectLst>
                  <a:outerShdw blurRad="50800" dist="38100" dir="2700000" algn="tl" rotWithShape="0">
                    <a:schemeClr val="tx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3000" u="none" strike="noStrike" dirty="0">
                <a:solidFill>
                  <a:schemeClr val="bg1"/>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PhD Candidate</a:t>
            </a:r>
          </a:p>
        </p:txBody>
      </p:sp>
      <p:pic>
        <p:nvPicPr>
          <p:cNvPr id="7" name="Google Shape;107;p25">
            <a:extLst>
              <a:ext uri="{FF2B5EF4-FFF2-40B4-BE49-F238E27FC236}">
                <a16:creationId xmlns:a16="http://schemas.microsoft.com/office/drawing/2014/main" id="{A1D83872-D725-D0F8-28FD-A1EA1967AC7E}"/>
              </a:ext>
            </a:extLst>
          </p:cNvPr>
          <p:cNvPicPr preferRelativeResize="0">
            <a:picLocks/>
          </p:cNvPicPr>
          <p:nvPr/>
        </p:nvPicPr>
        <p:blipFill>
          <a:blip r:embed="rId3" cstate="print">
            <a:alphaModFix/>
            <a:extLst>
              <a:ext uri="{28A0092B-C50C-407E-A947-70E740481C1C}">
                <a14:useLocalDpi xmlns:a14="http://schemas.microsoft.com/office/drawing/2010/main"/>
              </a:ext>
            </a:extLst>
          </a:blip>
          <a:stretch>
            <a:fillRect/>
          </a:stretch>
        </p:blipFill>
        <p:spPr>
          <a:xfrm>
            <a:off x="7082587" y="277584"/>
            <a:ext cx="815385" cy="611061"/>
          </a:xfrm>
          <a:prstGeom prst="rect">
            <a:avLst/>
          </a:prstGeom>
          <a:noFill/>
          <a:ln>
            <a:noFill/>
          </a:ln>
        </p:spPr>
      </p:pic>
      <p:pic>
        <p:nvPicPr>
          <p:cNvPr id="8" name="Google Shape;291;p41">
            <a:extLst>
              <a:ext uri="{FF2B5EF4-FFF2-40B4-BE49-F238E27FC236}">
                <a16:creationId xmlns:a16="http://schemas.microsoft.com/office/drawing/2014/main" id="{5C77728A-499B-2B80-176E-1F3EF5B882A3}"/>
              </a:ext>
            </a:extLst>
          </p:cNvPr>
          <p:cNvPicPr preferRelativeResize="0">
            <a:picLocks noChangeAspect="1"/>
          </p:cNvPicPr>
          <p:nvPr/>
        </p:nvPicPr>
        <p:blipFill rotWithShape="1">
          <a:blip r:embed="rId4" cstate="print">
            <a:alphaModFix/>
            <a:extLst>
              <a:ext uri="{28A0092B-C50C-407E-A947-70E740481C1C}">
                <a14:useLocalDpi xmlns:a14="http://schemas.microsoft.com/office/drawing/2010/main"/>
              </a:ext>
            </a:extLst>
          </a:blip>
          <a:srcRect t="-1" b="-19085"/>
          <a:stretch/>
        </p:blipFill>
        <p:spPr>
          <a:xfrm>
            <a:off x="5775615" y="305261"/>
            <a:ext cx="1230816" cy="784015"/>
          </a:xfrm>
          <a:prstGeom prst="rect">
            <a:avLst/>
          </a:prstGeom>
          <a:noFill/>
          <a:ln>
            <a:noFill/>
          </a:ln>
        </p:spPr>
      </p:pic>
      <p:sp>
        <p:nvSpPr>
          <p:cNvPr id="3" name="Google Shape;498;p54">
            <a:extLst>
              <a:ext uri="{FF2B5EF4-FFF2-40B4-BE49-F238E27FC236}">
                <a16:creationId xmlns:a16="http://schemas.microsoft.com/office/drawing/2014/main" id="{2BB9E03C-7302-F766-FAC0-E1784D49CE43}"/>
              </a:ext>
            </a:extLst>
          </p:cNvPr>
          <p:cNvSpPr txBox="1">
            <a:spLocks/>
          </p:cNvSpPr>
          <p:nvPr/>
        </p:nvSpPr>
        <p:spPr>
          <a:xfrm>
            <a:off x="86636" y="1184143"/>
            <a:ext cx="4868423" cy="4129261"/>
          </a:xfrm>
          <a:prstGeom prst="rect">
            <a:avLst/>
          </a:prstGeom>
          <a:noFill/>
          <a:ln>
            <a:noFill/>
          </a:ln>
        </p:spPr>
        <p:txBody>
          <a:bodyPr spcFirstLastPara="1" wrap="square" lIns="91425" tIns="91425" rIns="91425" bIns="91425" anchor="t" anchorCtr="0">
            <a:normAutofit fontScale="85000" lnSpcReduction="10000"/>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buFont typeface="Arial"/>
              <a:buNone/>
            </a:pPr>
            <a:r>
              <a:rPr lang="en-US" sz="2000" b="1" dirty="0">
                <a:solidFill>
                  <a:schemeClr val="tx1"/>
                </a:solidFill>
                <a:effectLst>
                  <a:outerShdw blurRad="50800" dist="38100" dir="2700000" algn="tl" rotWithShape="0">
                    <a:schemeClr val="bg1">
                      <a:alpha val="40000"/>
                    </a:schemeClr>
                  </a:outerShdw>
                </a:effectLst>
                <a:latin typeface="Tahoma" panose="020B0604030504040204" pitchFamily="34" charset="0"/>
                <a:ea typeface="Tahoma" panose="020B0604030504040204" pitchFamily="34" charset="0"/>
                <a:cs typeface="Tahoma" panose="020B0604030504040204" pitchFamily="34" charset="0"/>
                <a:sym typeface="Helvetica Neue Light"/>
              </a:rPr>
              <a:t>Chapter 1</a:t>
            </a:r>
            <a:r>
              <a:rPr lang="en-US" sz="2000" dirty="0">
                <a:solidFill>
                  <a:schemeClr val="tx1"/>
                </a:solidFill>
                <a:effectLst>
                  <a:outerShdw blurRad="50800" dist="38100" dir="2700000" algn="tl" rotWithShape="0">
                    <a:schemeClr val="bg1">
                      <a:alpha val="40000"/>
                    </a:schemeClr>
                  </a:outerShdw>
                </a:effectLst>
                <a:latin typeface="Tahoma" panose="020B0604030504040204" pitchFamily="34" charset="0"/>
                <a:ea typeface="Tahoma" panose="020B0604030504040204" pitchFamily="34" charset="0"/>
                <a:cs typeface="Tahoma" panose="020B0604030504040204" pitchFamily="34" charset="0"/>
                <a:sym typeface="Helvetica Neue Light"/>
              </a:rPr>
              <a:t>: Wildland-urban interface wildfire increases metal contributions to stormwater runoff in Paradise, California.</a:t>
            </a:r>
            <a:br>
              <a:rPr lang="en-US" sz="2000" dirty="0">
                <a:solidFill>
                  <a:schemeClr val="tx1"/>
                </a:solidFill>
                <a:effectLst>
                  <a:outerShdw blurRad="50800" dist="38100" dir="2700000" algn="tl" rotWithShape="0">
                    <a:schemeClr val="bg1">
                      <a:alpha val="40000"/>
                    </a:schemeClr>
                  </a:outerShdw>
                </a:effectLst>
                <a:latin typeface="Tahoma" panose="020B0604030504040204" pitchFamily="34" charset="0"/>
                <a:ea typeface="Tahoma" panose="020B0604030504040204" pitchFamily="34" charset="0"/>
                <a:cs typeface="Tahoma" panose="020B0604030504040204" pitchFamily="34" charset="0"/>
                <a:sym typeface="Helvetica Neue Light"/>
              </a:rPr>
            </a:br>
            <a:r>
              <a:rPr lang="en-US" sz="2000" b="1" dirty="0">
                <a:solidFill>
                  <a:schemeClr val="tx1"/>
                </a:solidFill>
                <a:effectLst>
                  <a:outerShdw blurRad="50800" dist="38100" dir="2700000" algn="tl" rotWithShape="0">
                    <a:schemeClr val="bg1">
                      <a:alpha val="40000"/>
                    </a:schemeClr>
                  </a:outerShdw>
                </a:effectLst>
                <a:latin typeface="Tahoma" panose="020B0604030504040204" pitchFamily="34" charset="0"/>
                <a:ea typeface="Tahoma" panose="020B0604030504040204" pitchFamily="34" charset="0"/>
                <a:cs typeface="Tahoma" panose="020B0604030504040204" pitchFamily="34" charset="0"/>
                <a:sym typeface="Helvetica Neue Light"/>
              </a:rPr>
              <a:t>(Magliozzi et al., 2024)</a:t>
            </a:r>
            <a:br>
              <a:rPr lang="en-US" sz="2000" dirty="0">
                <a:solidFill>
                  <a:schemeClr val="tx1"/>
                </a:solidFill>
                <a:effectLst>
                  <a:outerShdw blurRad="50800" dist="38100" dir="2700000" algn="tl" rotWithShape="0">
                    <a:schemeClr val="bg1">
                      <a:alpha val="40000"/>
                    </a:schemeClr>
                  </a:outerShdw>
                </a:effectLst>
                <a:latin typeface="Tahoma" panose="020B0604030504040204" pitchFamily="34" charset="0"/>
                <a:ea typeface="Tahoma" panose="020B0604030504040204" pitchFamily="34" charset="0"/>
                <a:cs typeface="Tahoma" panose="020B0604030504040204" pitchFamily="34" charset="0"/>
                <a:sym typeface="Helvetica Neue Light"/>
              </a:rPr>
            </a:br>
            <a:endParaRPr lang="en-US" sz="2000" dirty="0">
              <a:solidFill>
                <a:schemeClr val="tx1"/>
              </a:solidFill>
              <a:effectLst>
                <a:outerShdw blurRad="50800" dist="38100" dir="2700000" algn="tl" rotWithShape="0">
                  <a:schemeClr val="bg1">
                    <a:alpha val="40000"/>
                  </a:schemeClr>
                </a:outerShdw>
              </a:effectLst>
              <a:latin typeface="Tahoma" panose="020B0604030504040204" pitchFamily="34" charset="0"/>
              <a:ea typeface="Tahoma" panose="020B0604030504040204" pitchFamily="34" charset="0"/>
              <a:cs typeface="Tahoma" panose="020B0604030504040204" pitchFamily="34" charset="0"/>
              <a:sym typeface="Helvetica Neue Light"/>
            </a:endParaRPr>
          </a:p>
          <a:p>
            <a:pPr marL="0" indent="0">
              <a:buFont typeface="Arial"/>
              <a:buNone/>
            </a:pPr>
            <a:r>
              <a:rPr lang="en-US" sz="2000" b="1" dirty="0">
                <a:solidFill>
                  <a:schemeClr val="tx1"/>
                </a:solidFill>
                <a:effectLst>
                  <a:outerShdw blurRad="50800" dist="38100" dir="2700000" algn="tl" rotWithShape="0">
                    <a:schemeClr val="bg1">
                      <a:alpha val="40000"/>
                    </a:schemeClr>
                  </a:outerShdw>
                </a:effectLst>
                <a:latin typeface="Tahoma" panose="020B0604030504040204" pitchFamily="34" charset="0"/>
                <a:ea typeface="Tahoma" panose="020B0604030504040204" pitchFamily="34" charset="0"/>
                <a:cs typeface="Tahoma" panose="020B0604030504040204" pitchFamily="34" charset="0"/>
                <a:sym typeface="Helvetica Neue Light"/>
              </a:rPr>
              <a:t>Chapter 2</a:t>
            </a:r>
            <a:r>
              <a:rPr lang="en-US" sz="2000" dirty="0">
                <a:solidFill>
                  <a:schemeClr val="tx1"/>
                </a:solidFill>
                <a:effectLst>
                  <a:outerShdw blurRad="50800" dist="38100" dir="2700000" algn="tl" rotWithShape="0">
                    <a:schemeClr val="bg1">
                      <a:alpha val="40000"/>
                    </a:schemeClr>
                  </a:outerShdw>
                </a:effectLst>
                <a:latin typeface="Tahoma" panose="020B0604030504040204" pitchFamily="34" charset="0"/>
                <a:ea typeface="Tahoma" panose="020B0604030504040204" pitchFamily="34" charset="0"/>
                <a:cs typeface="Tahoma" panose="020B0604030504040204" pitchFamily="34" charset="0"/>
                <a:sym typeface="Helvetica Neue Light"/>
              </a:rPr>
              <a:t>: Post-Fire Snowmelt Runoff as a Mechanism for Contaminant Mobilization in a Colorado Wildland-Urban Interface Watershed </a:t>
            </a:r>
          </a:p>
          <a:p>
            <a:pPr marL="0" indent="0">
              <a:buFont typeface="Arial"/>
              <a:buNone/>
            </a:pPr>
            <a:endParaRPr lang="en-US" sz="2000" dirty="0">
              <a:solidFill>
                <a:schemeClr val="tx1"/>
              </a:solidFill>
              <a:effectLst>
                <a:outerShdw blurRad="50800" dist="38100" dir="2700000" algn="tl" rotWithShape="0">
                  <a:schemeClr val="bg1">
                    <a:alpha val="40000"/>
                  </a:schemeClr>
                </a:outerShdw>
              </a:effectLst>
              <a:latin typeface="Tahoma" panose="020B0604030504040204" pitchFamily="34" charset="0"/>
              <a:ea typeface="Tahoma" panose="020B0604030504040204" pitchFamily="34" charset="0"/>
              <a:cs typeface="Tahoma" panose="020B0604030504040204" pitchFamily="34" charset="0"/>
              <a:sym typeface="Helvetica Neue Light"/>
            </a:endParaRPr>
          </a:p>
          <a:p>
            <a:pPr marL="0" indent="0">
              <a:buFont typeface="Arial"/>
              <a:buNone/>
            </a:pPr>
            <a:r>
              <a:rPr lang="en-US" sz="2000" b="1" dirty="0">
                <a:solidFill>
                  <a:schemeClr val="tx1"/>
                </a:solidFill>
                <a:effectLst>
                  <a:outerShdw blurRad="50800" dist="38100" dir="2700000" algn="tl" rotWithShape="0">
                    <a:schemeClr val="bg1">
                      <a:alpha val="40000"/>
                    </a:schemeClr>
                  </a:outerShdw>
                </a:effectLst>
                <a:latin typeface="Tahoma" panose="020B0604030504040204" pitchFamily="34" charset="0"/>
                <a:ea typeface="Tahoma" panose="020B0604030504040204" pitchFamily="34" charset="0"/>
                <a:cs typeface="Tahoma" panose="020B0604030504040204" pitchFamily="34" charset="0"/>
                <a:sym typeface="Helvetica Neue Light"/>
              </a:rPr>
              <a:t>Chapter 3:  </a:t>
            </a:r>
            <a:r>
              <a:rPr lang="en-US" sz="2000" dirty="0">
                <a:solidFill>
                  <a:schemeClr val="tx1"/>
                </a:solidFill>
                <a:effectLst>
                  <a:outerShdw blurRad="50800" dist="38100" dir="2700000" algn="tl" rotWithShape="0">
                    <a:schemeClr val="bg1">
                      <a:alpha val="40000"/>
                    </a:schemeClr>
                  </a:outerShdw>
                </a:effectLst>
                <a:latin typeface="Tahoma" panose="020B0604030504040204" pitchFamily="34" charset="0"/>
                <a:ea typeface="Tahoma" panose="020B0604030504040204" pitchFamily="34" charset="0"/>
                <a:cs typeface="Tahoma" panose="020B0604030504040204" pitchFamily="34" charset="0"/>
                <a:sym typeface="Helvetica Neue Light"/>
              </a:rPr>
              <a:t>Assessing the ecological impacts of a wildland-urban interface fire on water quality and benthic macroinvertebrate communities in a Colorado watershed.</a:t>
            </a:r>
            <a:endParaRPr lang="en" dirty="0">
              <a:solidFill>
                <a:schemeClr val="tx1"/>
              </a:solidFill>
              <a:effectLst>
                <a:outerShdw blurRad="50800" dist="38100" dir="2700000" algn="tl" rotWithShape="0">
                  <a:schemeClr val="bg1">
                    <a:alpha val="40000"/>
                  </a:schemeClr>
                </a:outerShdw>
              </a:effectLst>
              <a:latin typeface="Tahoma" panose="020B0604030504040204" pitchFamily="34" charset="0"/>
              <a:ea typeface="Tahoma" panose="020B0604030504040204" pitchFamily="34" charset="0"/>
              <a:cs typeface="Tahoma" panose="020B0604030504040204" pitchFamily="34" charset="0"/>
              <a:sym typeface="Helvetica Neue Light"/>
            </a:endParaRPr>
          </a:p>
        </p:txBody>
      </p:sp>
      <p:pic>
        <p:nvPicPr>
          <p:cNvPr id="1026" name="Picture 2">
            <a:extLst>
              <a:ext uri="{FF2B5EF4-FFF2-40B4-BE49-F238E27FC236}">
                <a16:creationId xmlns:a16="http://schemas.microsoft.com/office/drawing/2014/main" id="{16DD7B23-9B2D-4B0F-3AA9-11EDA3895F1C}"/>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798560" y="1441709"/>
            <a:ext cx="6334755" cy="27318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6FAF8B7-0697-928A-769A-CEB9F5ADEF21}"/>
              </a:ext>
            </a:extLst>
          </p:cNvPr>
          <p:cNvSpPr txBox="1"/>
          <p:nvPr/>
        </p:nvSpPr>
        <p:spPr>
          <a:xfrm>
            <a:off x="5041695" y="4202724"/>
            <a:ext cx="5331940" cy="523220"/>
          </a:xfrm>
          <a:prstGeom prst="rect">
            <a:avLst/>
          </a:prstGeom>
          <a:noFill/>
        </p:spPr>
        <p:txBody>
          <a:bodyPr wrap="square">
            <a:spAutoFit/>
          </a:bodyPr>
          <a:lstStyle/>
          <a:p>
            <a:r>
              <a:rPr lang="en-US" sz="1400" b="1" dirty="0">
                <a:solidFill>
                  <a:schemeClr val="bg1"/>
                </a:solidFill>
                <a:effectLst>
                  <a:outerShdw blurRad="50800" dist="50800" dir="5400000" algn="ctr" rotWithShape="0">
                    <a:schemeClr val="tx1"/>
                  </a:outerShdw>
                </a:effectLst>
                <a:latin typeface="Tahoma" panose="020B0604030504040204" pitchFamily="34" charset="0"/>
                <a:ea typeface="Tahoma" panose="020B0604030504040204" pitchFamily="34" charset="0"/>
                <a:cs typeface="Tahoma" panose="020B0604030504040204" pitchFamily="34" charset="0"/>
                <a:sym typeface="Helvetica Neue Light"/>
              </a:rPr>
              <a:t>Ch 1 Environmental Processes &amp; Impacts</a:t>
            </a:r>
          </a:p>
          <a:p>
            <a:r>
              <a:rPr lang="en-US" sz="1400" b="1" dirty="0">
                <a:solidFill>
                  <a:schemeClr val="bg1"/>
                </a:solidFill>
                <a:effectLst>
                  <a:outerShdw blurRad="50800" dist="50800" dir="5400000" algn="ctr" rotWithShape="0">
                    <a:schemeClr val="tx1"/>
                  </a:outerShdw>
                </a:effectLst>
                <a:latin typeface="Tahoma" panose="020B0604030504040204" pitchFamily="34" charset="0"/>
                <a:ea typeface="Tahoma" panose="020B0604030504040204" pitchFamily="34" charset="0"/>
                <a:cs typeface="Tahoma" panose="020B0604030504040204" pitchFamily="34" charset="0"/>
                <a:sym typeface="Helvetica Neue Light"/>
              </a:rPr>
              <a:t>            (Impacts </a:t>
            </a:r>
            <a:r>
              <a:rPr lang="en-US" b="1" dirty="0">
                <a:solidFill>
                  <a:schemeClr val="bg1"/>
                </a:solidFill>
                <a:effectLst>
                  <a:outerShdw blurRad="50800" dist="50800" dir="5400000" algn="ctr" rotWithShape="0">
                    <a:schemeClr val="tx1"/>
                  </a:outerShdw>
                </a:effectLst>
                <a:latin typeface="Tahoma" panose="020B0604030504040204" pitchFamily="34" charset="0"/>
                <a:ea typeface="Tahoma" panose="020B0604030504040204" pitchFamily="34" charset="0"/>
                <a:cs typeface="Tahoma" panose="020B0604030504040204" pitchFamily="34" charset="0"/>
                <a:sym typeface="Helvetica Neue Light"/>
              </a:rPr>
              <a:t>of</a:t>
            </a:r>
            <a:r>
              <a:rPr lang="en-US" sz="1400" b="1" dirty="0">
                <a:solidFill>
                  <a:schemeClr val="bg1"/>
                </a:solidFill>
                <a:effectLst>
                  <a:outerShdw blurRad="50800" dist="50800" dir="5400000" algn="ctr" rotWithShape="0">
                    <a:schemeClr val="tx1"/>
                  </a:outerShdw>
                </a:effectLst>
                <a:latin typeface="Tahoma" panose="020B0604030504040204" pitchFamily="34" charset="0"/>
                <a:ea typeface="Tahoma" panose="020B0604030504040204" pitchFamily="34" charset="0"/>
                <a:cs typeface="Tahoma" panose="020B0604030504040204" pitchFamily="34" charset="0"/>
                <a:sym typeface="Helvetica Neue Light"/>
              </a:rPr>
              <a:t> 2018 Camp Fire) </a:t>
            </a:r>
            <a:endParaRPr lang="en-US" b="1" dirty="0">
              <a:effectLst>
                <a:outerShdw blurRad="50800" dist="50800" dir="5400000" algn="ctr" rotWithShape="0">
                  <a:schemeClr val="tx1"/>
                </a:outerShdw>
              </a:effectLst>
            </a:endParaRPr>
          </a:p>
        </p:txBody>
      </p:sp>
      <p:pic>
        <p:nvPicPr>
          <p:cNvPr id="11" name="Picture 10" descr="A qr code with a few squares&#10;&#10;Description automatically generated">
            <a:extLst>
              <a:ext uri="{FF2B5EF4-FFF2-40B4-BE49-F238E27FC236}">
                <a16:creationId xmlns:a16="http://schemas.microsoft.com/office/drawing/2014/main" id="{2B15F901-9C98-BA1B-CF8B-94419CDAB3D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076767" y="40357"/>
            <a:ext cx="993431" cy="993431"/>
          </a:xfrm>
          <a:prstGeom prst="rect">
            <a:avLst/>
          </a:prstGeom>
        </p:spPr>
      </p:pic>
    </p:spTree>
    <p:extLst>
      <p:ext uri="{BB962C8B-B14F-4D97-AF65-F5344CB8AC3E}">
        <p14:creationId xmlns:p14="http://schemas.microsoft.com/office/powerpoint/2010/main" val="26144792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D491F-8414-4996-EC6D-B58E5D5AF26E}"/>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5EB9E88C-209A-2A89-50B6-E95C38F0DFD0}"/>
              </a:ext>
            </a:extLst>
          </p:cNvPr>
          <p:cNvSpPr/>
          <p:nvPr/>
        </p:nvSpPr>
        <p:spPr>
          <a:xfrm rot="5400000">
            <a:off x="4297440" y="-4905516"/>
            <a:ext cx="814388" cy="9998763"/>
          </a:xfrm>
          <a:prstGeom prst="rect">
            <a:avLst/>
          </a:prstGeom>
          <a:solidFill>
            <a:srgbClr val="8EC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ahoma" panose="020B0604030504040204" pitchFamily="34" charset="0"/>
              <a:ea typeface="Tahoma" panose="020B0604030504040204" pitchFamily="34" charset="0"/>
              <a:cs typeface="Tahoma" panose="020B0604030504040204" pitchFamily="34" charset="0"/>
            </a:endParaRPr>
          </a:p>
        </p:txBody>
      </p:sp>
      <p:pic>
        <p:nvPicPr>
          <p:cNvPr id="9" name="Picture 8" descr="Chart, scatter chart&#10;&#10;Description automatically generated">
            <a:extLst>
              <a:ext uri="{FF2B5EF4-FFF2-40B4-BE49-F238E27FC236}">
                <a16:creationId xmlns:a16="http://schemas.microsoft.com/office/drawing/2014/main" id="{69BD4BBB-6D52-0E02-371B-15852E7E289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33"/>
          <a:stretch/>
        </p:blipFill>
        <p:spPr>
          <a:xfrm>
            <a:off x="921088" y="510870"/>
            <a:ext cx="8222916" cy="4575183"/>
          </a:xfrm>
          <a:prstGeom prst="rect">
            <a:avLst/>
          </a:prstGeom>
        </p:spPr>
      </p:pic>
      <p:sp>
        <p:nvSpPr>
          <p:cNvPr id="3" name="Text Placeholder 2">
            <a:extLst>
              <a:ext uri="{FF2B5EF4-FFF2-40B4-BE49-F238E27FC236}">
                <a16:creationId xmlns:a16="http://schemas.microsoft.com/office/drawing/2014/main" id="{80DDABC6-0AE4-0EA7-5CF1-586AF5290C25}"/>
              </a:ext>
            </a:extLst>
          </p:cNvPr>
          <p:cNvSpPr>
            <a:spLocks noGrp="1"/>
          </p:cNvSpPr>
          <p:nvPr>
            <p:ph type="body" idx="1"/>
          </p:nvPr>
        </p:nvSpPr>
        <p:spPr>
          <a:xfrm>
            <a:off x="1" y="0"/>
            <a:ext cx="9143999" cy="3416400"/>
          </a:xfrm>
        </p:spPr>
        <p:txBody>
          <a:bodyPr>
            <a:normAutofit/>
          </a:bodyPr>
          <a:lstStyle/>
          <a:p>
            <a:pPr marL="113824" indent="0" algn="ctr">
              <a:buNone/>
            </a:pPr>
            <a:r>
              <a:rPr lang="en-US" sz="1650" dirty="0">
                <a:solidFill>
                  <a:schemeClr val="bg1"/>
                </a:solidFill>
                <a:latin typeface="Tahoma" panose="020B0604030504040204" pitchFamily="34" charset="0"/>
                <a:ea typeface="Tahoma" panose="020B0604030504040204" pitchFamily="34" charset="0"/>
                <a:cs typeface="Tahoma" panose="020B0604030504040204" pitchFamily="34" charset="0"/>
              </a:rPr>
              <a:t>Zinc Exceedances of EPA Aquatic Life Criteria Acute Limit in Coal Creek in 2022</a:t>
            </a:r>
          </a:p>
        </p:txBody>
      </p:sp>
      <p:sp>
        <p:nvSpPr>
          <p:cNvPr id="2" name="TextBox 1">
            <a:extLst>
              <a:ext uri="{FF2B5EF4-FFF2-40B4-BE49-F238E27FC236}">
                <a16:creationId xmlns:a16="http://schemas.microsoft.com/office/drawing/2014/main" id="{D8DB64D0-D40F-371F-103A-B0FA5A774EAF}"/>
              </a:ext>
            </a:extLst>
          </p:cNvPr>
          <p:cNvSpPr txBox="1"/>
          <p:nvPr/>
        </p:nvSpPr>
        <p:spPr>
          <a:xfrm>
            <a:off x="249271" y="1094361"/>
            <a:ext cx="671207" cy="3070071"/>
          </a:xfrm>
          <a:prstGeom prst="rect">
            <a:avLst/>
          </a:prstGeom>
          <a:solidFill>
            <a:schemeClr val="bg1"/>
          </a:solid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r"/>
            <a:r>
              <a:rPr lang="en-US" sz="1500">
                <a:latin typeface="Tahoma" panose="020B0604030504040204" pitchFamily="34" charset="0"/>
                <a:ea typeface="Tahoma" panose="020B0604030504040204" pitchFamily="34" charset="0"/>
                <a:cs typeface="Tahoma" panose="020B0604030504040204" pitchFamily="34" charset="0"/>
              </a:rPr>
              <a:t>20x</a:t>
            </a:r>
          </a:p>
          <a:p>
            <a:pPr algn="r"/>
            <a:endParaRPr lang="en-US" sz="1500">
              <a:latin typeface="Tahoma" panose="020B0604030504040204" pitchFamily="34" charset="0"/>
              <a:ea typeface="Tahoma" panose="020B0604030504040204" pitchFamily="34" charset="0"/>
              <a:cs typeface="Tahoma" panose="020B0604030504040204" pitchFamily="34" charset="0"/>
            </a:endParaRPr>
          </a:p>
          <a:p>
            <a:pPr algn="r"/>
            <a:endParaRPr lang="en-US" sz="1500">
              <a:latin typeface="Tahoma" panose="020B0604030504040204" pitchFamily="34" charset="0"/>
              <a:ea typeface="Tahoma" panose="020B0604030504040204" pitchFamily="34" charset="0"/>
              <a:cs typeface="Tahoma" panose="020B0604030504040204" pitchFamily="34" charset="0"/>
            </a:endParaRPr>
          </a:p>
          <a:p>
            <a:pPr algn="r"/>
            <a:r>
              <a:rPr lang="en-US" sz="1500">
                <a:latin typeface="Tahoma" panose="020B0604030504040204" pitchFamily="34" charset="0"/>
                <a:ea typeface="Tahoma" panose="020B0604030504040204" pitchFamily="34" charset="0"/>
                <a:cs typeface="Tahoma" panose="020B0604030504040204" pitchFamily="34" charset="0"/>
              </a:rPr>
              <a:t>15x</a:t>
            </a:r>
          </a:p>
          <a:p>
            <a:pPr algn="r"/>
            <a:endParaRPr lang="en-US" sz="1500">
              <a:latin typeface="Tahoma" panose="020B0604030504040204" pitchFamily="34" charset="0"/>
              <a:ea typeface="Tahoma" panose="020B0604030504040204" pitchFamily="34" charset="0"/>
              <a:cs typeface="Tahoma" panose="020B0604030504040204" pitchFamily="34" charset="0"/>
            </a:endParaRPr>
          </a:p>
          <a:p>
            <a:pPr algn="r"/>
            <a:endParaRPr lang="en-US" sz="1500">
              <a:latin typeface="Tahoma" panose="020B0604030504040204" pitchFamily="34" charset="0"/>
              <a:ea typeface="Tahoma" panose="020B0604030504040204" pitchFamily="34" charset="0"/>
              <a:cs typeface="Tahoma" panose="020B0604030504040204" pitchFamily="34" charset="0"/>
            </a:endParaRPr>
          </a:p>
          <a:p>
            <a:pPr algn="r"/>
            <a:r>
              <a:rPr lang="en-US" sz="1500">
                <a:latin typeface="Tahoma" panose="020B0604030504040204" pitchFamily="34" charset="0"/>
                <a:ea typeface="Tahoma" panose="020B0604030504040204" pitchFamily="34" charset="0"/>
                <a:cs typeface="Tahoma" panose="020B0604030504040204" pitchFamily="34" charset="0"/>
              </a:rPr>
              <a:t>10x</a:t>
            </a:r>
            <a:endParaRPr lang="en-US" sz="1050">
              <a:latin typeface="Tahoma" panose="020B0604030504040204" pitchFamily="34" charset="0"/>
              <a:ea typeface="Tahoma" panose="020B0604030504040204" pitchFamily="34" charset="0"/>
              <a:cs typeface="Tahoma" panose="020B0604030504040204" pitchFamily="34" charset="0"/>
            </a:endParaRPr>
          </a:p>
          <a:p>
            <a:pPr algn="r"/>
            <a:endParaRPr lang="en-US" sz="1500">
              <a:latin typeface="Tahoma" panose="020B0604030504040204" pitchFamily="34" charset="0"/>
              <a:ea typeface="Tahoma" panose="020B0604030504040204" pitchFamily="34" charset="0"/>
              <a:cs typeface="Tahoma" panose="020B0604030504040204" pitchFamily="34" charset="0"/>
            </a:endParaRPr>
          </a:p>
          <a:p>
            <a:pPr algn="r"/>
            <a:endParaRPr lang="en-US" sz="1500">
              <a:latin typeface="Tahoma" panose="020B0604030504040204" pitchFamily="34" charset="0"/>
              <a:ea typeface="Tahoma" panose="020B0604030504040204" pitchFamily="34" charset="0"/>
              <a:cs typeface="Tahoma" panose="020B0604030504040204" pitchFamily="34" charset="0"/>
            </a:endParaRPr>
          </a:p>
          <a:p>
            <a:pPr algn="r"/>
            <a:r>
              <a:rPr lang="en-US" sz="1500">
                <a:latin typeface="Tahoma" panose="020B0604030504040204" pitchFamily="34" charset="0"/>
                <a:ea typeface="Tahoma" panose="020B0604030504040204" pitchFamily="34" charset="0"/>
                <a:cs typeface="Tahoma" panose="020B0604030504040204" pitchFamily="34" charset="0"/>
              </a:rPr>
              <a:t>5x</a:t>
            </a:r>
          </a:p>
          <a:p>
            <a:pPr algn="r"/>
            <a:endParaRPr lang="en-US" sz="1500">
              <a:latin typeface="Tahoma" panose="020B0604030504040204" pitchFamily="34" charset="0"/>
              <a:ea typeface="Tahoma" panose="020B0604030504040204" pitchFamily="34" charset="0"/>
              <a:cs typeface="Tahoma" panose="020B0604030504040204" pitchFamily="34" charset="0"/>
            </a:endParaRPr>
          </a:p>
          <a:p>
            <a:pPr algn="r"/>
            <a:endParaRPr lang="en-US" sz="1500">
              <a:latin typeface="Tahoma" panose="020B0604030504040204" pitchFamily="34" charset="0"/>
              <a:ea typeface="Tahoma" panose="020B0604030504040204" pitchFamily="34" charset="0"/>
              <a:cs typeface="Tahoma" panose="020B0604030504040204" pitchFamily="34" charset="0"/>
            </a:endParaRPr>
          </a:p>
          <a:p>
            <a:pPr algn="r"/>
            <a:r>
              <a:rPr lang="en-US" sz="1500">
                <a:latin typeface="Tahoma" panose="020B0604030504040204" pitchFamily="34" charset="0"/>
                <a:ea typeface="Tahoma" panose="020B0604030504040204" pitchFamily="34" charset="0"/>
                <a:cs typeface="Tahoma" panose="020B0604030504040204" pitchFamily="34" charset="0"/>
              </a:rPr>
              <a:t>0x</a:t>
            </a:r>
          </a:p>
        </p:txBody>
      </p:sp>
      <p:sp>
        <p:nvSpPr>
          <p:cNvPr id="5" name="TextBox 4">
            <a:extLst>
              <a:ext uri="{FF2B5EF4-FFF2-40B4-BE49-F238E27FC236}">
                <a16:creationId xmlns:a16="http://schemas.microsoft.com/office/drawing/2014/main" id="{4F7C37E5-4194-D931-0EEA-E0E23A4EBB59}"/>
              </a:ext>
            </a:extLst>
          </p:cNvPr>
          <p:cNvSpPr txBox="1"/>
          <p:nvPr/>
        </p:nvSpPr>
        <p:spPr>
          <a:xfrm rot="-5400000">
            <a:off x="-1657458" y="2946258"/>
            <a:ext cx="4021169" cy="300082"/>
          </a:xfrm>
          <a:prstGeom prst="rect">
            <a:avLst/>
          </a:prstGeom>
          <a:solidFill>
            <a:schemeClr val="bg1"/>
          </a:solid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r"/>
            <a:r>
              <a:rPr lang="en-US" sz="1500" dirty="0">
                <a:latin typeface="Tahoma" panose="020B0604030504040204" pitchFamily="34" charset="0"/>
                <a:ea typeface="Tahoma" panose="020B0604030504040204" pitchFamily="34" charset="0"/>
                <a:cs typeface="Tahoma" panose="020B0604030504040204" pitchFamily="34" charset="0"/>
              </a:rPr>
              <a:t>Acute Exceedance (#-Fold)</a:t>
            </a:r>
          </a:p>
        </p:txBody>
      </p:sp>
      <p:pic>
        <p:nvPicPr>
          <p:cNvPr id="11" name="Google Shape;291;p41">
            <a:extLst>
              <a:ext uri="{FF2B5EF4-FFF2-40B4-BE49-F238E27FC236}">
                <a16:creationId xmlns:a16="http://schemas.microsoft.com/office/drawing/2014/main" id="{5EC863BB-6507-A20C-906B-D587B85BB1FB}"/>
              </a:ext>
            </a:extLst>
          </p:cNvPr>
          <p:cNvPicPr preferRelativeResize="0">
            <a:picLocks noChangeAspect="1"/>
          </p:cNvPicPr>
          <p:nvPr/>
        </p:nvPicPr>
        <p:blipFill rotWithShape="1">
          <a:blip r:embed="rId4" cstate="print">
            <a:alphaModFix/>
            <a:extLst>
              <a:ext uri="{28A0092B-C50C-407E-A947-70E740481C1C}">
                <a14:useLocalDpi xmlns:a14="http://schemas.microsoft.com/office/drawing/2010/main"/>
              </a:ext>
            </a:extLst>
          </a:blip>
          <a:srcRect/>
          <a:stretch/>
        </p:blipFill>
        <p:spPr>
          <a:xfrm>
            <a:off x="-226520" y="4791454"/>
            <a:ext cx="660860" cy="338616"/>
          </a:xfrm>
          <a:prstGeom prst="rect">
            <a:avLst/>
          </a:prstGeom>
          <a:noFill/>
          <a:ln>
            <a:noFill/>
          </a:ln>
        </p:spPr>
      </p:pic>
      <p:cxnSp>
        <p:nvCxnSpPr>
          <p:cNvPr id="17" name="Straight Connector 16">
            <a:extLst>
              <a:ext uri="{FF2B5EF4-FFF2-40B4-BE49-F238E27FC236}">
                <a16:creationId xmlns:a16="http://schemas.microsoft.com/office/drawing/2014/main" id="{8BDBAFBF-B6B9-0938-6A8B-A33436966D6C}"/>
              </a:ext>
            </a:extLst>
          </p:cNvPr>
          <p:cNvCxnSpPr/>
          <p:nvPr/>
        </p:nvCxnSpPr>
        <p:spPr>
          <a:xfrm>
            <a:off x="-9838" y="4534121"/>
            <a:ext cx="947869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F31F03F-9037-1A54-36E0-534ECC3319CA}"/>
              </a:ext>
            </a:extLst>
          </p:cNvPr>
          <p:cNvSpPr txBox="1"/>
          <p:nvPr/>
        </p:nvSpPr>
        <p:spPr>
          <a:xfrm>
            <a:off x="944141" y="2327962"/>
            <a:ext cx="1285845" cy="1454244"/>
          </a:xfrm>
          <a:prstGeom prst="rect">
            <a:avLst/>
          </a:prstGeom>
          <a:noFill/>
        </p:spPr>
        <p:txBody>
          <a:bodyPr wrap="square" lIns="68580" tIns="34290" rIns="68580" bIns="34290" rtlCol="0" anchor="t">
            <a:spAutoFit/>
          </a:bodyPr>
          <a:lstStyle/>
          <a:p>
            <a:pPr algn="ctr"/>
            <a:r>
              <a:rPr lang="en-US" sz="1500" dirty="0">
                <a:latin typeface="Tahoma" panose="020B0604030504040204" pitchFamily="34" charset="0"/>
                <a:ea typeface="Tahoma" panose="020B0604030504040204" pitchFamily="34" charset="0"/>
                <a:cs typeface="Tahoma" panose="020B0604030504040204" pitchFamily="34" charset="0"/>
              </a:rPr>
              <a:t>Likely snowmelt-mobilized </a:t>
            </a:r>
            <a:r>
              <a:rPr lang="en-US" sz="15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1500" b="1" dirty="0">
                <a:solidFill>
                  <a:srgbClr val="00B0F0"/>
                </a:solidFill>
                <a:latin typeface="Tahoma" panose="020B0604030504040204" pitchFamily="34" charset="0"/>
                <a:ea typeface="Tahoma" panose="020B0604030504040204" pitchFamily="34" charset="0"/>
                <a:cs typeface="Tahoma" panose="020B0604030504040204" pitchFamily="34" charset="0"/>
              </a:rPr>
              <a:t>urban</a:t>
            </a:r>
            <a:r>
              <a:rPr lang="en-US" sz="15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1500" b="1" dirty="0">
                <a:solidFill>
                  <a:srgbClr val="D17F77"/>
                </a:solidFill>
                <a:latin typeface="Tahoma" panose="020B0604030504040204" pitchFamily="34" charset="0"/>
                <a:ea typeface="Tahoma" panose="020B0604030504040204" pitchFamily="34" charset="0"/>
                <a:cs typeface="Tahoma" panose="020B0604030504040204" pitchFamily="34" charset="0"/>
              </a:rPr>
              <a:t>fire </a:t>
            </a:r>
            <a:r>
              <a:rPr lang="en-US" sz="1500" dirty="0">
                <a:solidFill>
                  <a:schemeClr val="tx1"/>
                </a:solidFill>
                <a:latin typeface="Tahoma" panose="020B0604030504040204" pitchFamily="34" charset="0"/>
                <a:ea typeface="Tahoma" panose="020B0604030504040204" pitchFamily="34" charset="0"/>
                <a:cs typeface="Tahoma" panose="020B0604030504040204" pitchFamily="34" charset="0"/>
              </a:rPr>
              <a:t>pulse</a:t>
            </a:r>
          </a:p>
          <a:p>
            <a:endParaRPr lang="en-US" sz="1500" dirty="0">
              <a:latin typeface="Tahoma" panose="020B0604030504040204" pitchFamily="34" charset="0"/>
              <a:ea typeface="Tahoma" panose="020B0604030504040204" pitchFamily="34" charset="0"/>
              <a:cs typeface="Tahoma" panose="020B0604030504040204" pitchFamily="34" charset="0"/>
            </a:endParaRPr>
          </a:p>
        </p:txBody>
      </p:sp>
      <p:sp>
        <p:nvSpPr>
          <p:cNvPr id="12" name="TextBox 11">
            <a:extLst>
              <a:ext uri="{FF2B5EF4-FFF2-40B4-BE49-F238E27FC236}">
                <a16:creationId xmlns:a16="http://schemas.microsoft.com/office/drawing/2014/main" id="{A929880B-FDA7-1404-2DE1-5D5A2E101571}"/>
              </a:ext>
            </a:extLst>
          </p:cNvPr>
          <p:cNvSpPr txBox="1"/>
          <p:nvPr/>
        </p:nvSpPr>
        <p:spPr>
          <a:xfrm>
            <a:off x="7298789" y="2832640"/>
            <a:ext cx="1700517" cy="76174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r"/>
            <a:r>
              <a:rPr lang="en-US" sz="1500" dirty="0">
                <a:latin typeface="Tahoma" panose="020B0604030504040204" pitchFamily="34" charset="0"/>
                <a:ea typeface="Tahoma" panose="020B0604030504040204" pitchFamily="34" charset="0"/>
                <a:cs typeface="Tahoma" panose="020B0604030504040204" pitchFamily="34" charset="0"/>
              </a:rPr>
              <a:t>Exceedances through the end of 2022</a:t>
            </a:r>
          </a:p>
        </p:txBody>
      </p:sp>
      <p:sp>
        <p:nvSpPr>
          <p:cNvPr id="8" name="Slide Number Placeholder 25">
            <a:extLst>
              <a:ext uri="{FF2B5EF4-FFF2-40B4-BE49-F238E27FC236}">
                <a16:creationId xmlns:a16="http://schemas.microsoft.com/office/drawing/2014/main" id="{F6CEE71A-CBC4-16E7-1325-3FE523F03602}"/>
              </a:ext>
            </a:extLst>
          </p:cNvPr>
          <p:cNvSpPr txBox="1">
            <a:spLocks/>
          </p:cNvSpPr>
          <p:nvPr/>
        </p:nvSpPr>
        <p:spPr>
          <a:xfrm>
            <a:off x="7083433" y="4896283"/>
            <a:ext cx="2057400" cy="273844"/>
          </a:xfrm>
          <a:prstGeom prst="rect">
            <a:avLst/>
          </a:prstGeom>
          <a:noFill/>
          <a:ln>
            <a:noFill/>
          </a:ln>
        </p:spPr>
        <p:txBody>
          <a:bodyPr spcFirstLastPara="1" wrap="square" lIns="91425" tIns="91425" rIns="91425" bIns="91425" anchor="ctr" anchorCtr="0">
            <a:normAutofit fontScale="70000" lnSpcReduction="20000"/>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D7FB11E1-A5A1-8244-ACF0-72AE469C49EC}" type="slidenum">
              <a:rPr lang="en-US" smtClean="0">
                <a:latin typeface="Tahoma" panose="020B0604030504040204" pitchFamily="34" charset="0"/>
                <a:ea typeface="Tahoma" panose="020B0604030504040204" pitchFamily="34" charset="0"/>
                <a:cs typeface="Tahoma" panose="020B0604030504040204" pitchFamily="34" charset="0"/>
              </a:rPr>
              <a:pPr/>
              <a:t>20</a:t>
            </a:fld>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13" name="Rectangle 12">
            <a:extLst>
              <a:ext uri="{FF2B5EF4-FFF2-40B4-BE49-F238E27FC236}">
                <a16:creationId xmlns:a16="http://schemas.microsoft.com/office/drawing/2014/main" id="{AC863926-906D-3C40-96C0-F83958FF90F1}"/>
              </a:ext>
            </a:extLst>
          </p:cNvPr>
          <p:cNvSpPr/>
          <p:nvPr/>
        </p:nvSpPr>
        <p:spPr>
          <a:xfrm>
            <a:off x="2404153" y="4617639"/>
            <a:ext cx="1715784" cy="2386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7345F75-E4F9-DBDC-3CD5-9B7C2588B5C0}"/>
              </a:ext>
            </a:extLst>
          </p:cNvPr>
          <p:cNvSpPr txBox="1"/>
          <p:nvPr/>
        </p:nvSpPr>
        <p:spPr>
          <a:xfrm>
            <a:off x="2332212" y="4553620"/>
            <a:ext cx="1751742" cy="323165"/>
          </a:xfrm>
          <a:prstGeom prst="rect">
            <a:avLst/>
          </a:prstGeom>
          <a:noFill/>
        </p:spPr>
        <p:txBody>
          <a:bodyPr wrap="square">
            <a:spAutoFit/>
          </a:bodyPr>
          <a:lstStyle/>
          <a:p>
            <a:pPr algn="ctr"/>
            <a:r>
              <a:rPr lang="en-US" sz="1500" dirty="0">
                <a:solidFill>
                  <a:schemeClr val="tx1">
                    <a:lumMod val="95000"/>
                    <a:lumOff val="5000"/>
                  </a:schemeClr>
                </a:solidFill>
                <a:latin typeface="Arial" panose="020B0604020202020204" pitchFamily="34" charset="0"/>
                <a:ea typeface="Tahoma" panose="020B0604030504040204" pitchFamily="34" charset="0"/>
                <a:cs typeface="Arial" panose="020B0604020202020204" pitchFamily="34" charset="0"/>
              </a:rPr>
              <a:t>Greenbelt Plateau</a:t>
            </a:r>
          </a:p>
        </p:txBody>
      </p:sp>
      <p:cxnSp>
        <p:nvCxnSpPr>
          <p:cNvPr id="4" name="Straight Connector 3">
            <a:extLst>
              <a:ext uri="{FF2B5EF4-FFF2-40B4-BE49-F238E27FC236}">
                <a16:creationId xmlns:a16="http://schemas.microsoft.com/office/drawing/2014/main" id="{0199CD9F-024A-D94D-42E8-BB118C63CB2B}"/>
              </a:ext>
            </a:extLst>
          </p:cNvPr>
          <p:cNvCxnSpPr>
            <a:cxnSpLocks/>
          </p:cNvCxnSpPr>
          <p:nvPr/>
        </p:nvCxnSpPr>
        <p:spPr>
          <a:xfrm flipV="1">
            <a:off x="5933546" y="501060"/>
            <a:ext cx="0" cy="3567970"/>
          </a:xfrm>
          <a:prstGeom prst="line">
            <a:avLst/>
          </a:prstGeom>
          <a:ln w="47625">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D2289D9-B975-4D51-4BBD-F829D0519302}"/>
              </a:ext>
            </a:extLst>
          </p:cNvPr>
          <p:cNvCxnSpPr>
            <a:cxnSpLocks/>
          </p:cNvCxnSpPr>
          <p:nvPr/>
        </p:nvCxnSpPr>
        <p:spPr>
          <a:xfrm flipV="1">
            <a:off x="7083433" y="510870"/>
            <a:ext cx="0" cy="3567970"/>
          </a:xfrm>
          <a:prstGeom prst="line">
            <a:avLst/>
          </a:prstGeom>
          <a:ln w="47625">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5E80DE2-0561-86DD-8F36-585D453DC0D9}"/>
              </a:ext>
            </a:extLst>
          </p:cNvPr>
          <p:cNvCxnSpPr>
            <a:cxnSpLocks/>
          </p:cNvCxnSpPr>
          <p:nvPr/>
        </p:nvCxnSpPr>
        <p:spPr>
          <a:xfrm flipV="1">
            <a:off x="4915641" y="510870"/>
            <a:ext cx="0" cy="3567970"/>
          </a:xfrm>
          <a:prstGeom prst="line">
            <a:avLst/>
          </a:prstGeom>
          <a:ln w="47625">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7C36DCD-7D3B-AC6B-ACCE-945E2EE6E064}"/>
              </a:ext>
            </a:extLst>
          </p:cNvPr>
          <p:cNvCxnSpPr>
            <a:cxnSpLocks/>
          </p:cNvCxnSpPr>
          <p:nvPr/>
        </p:nvCxnSpPr>
        <p:spPr>
          <a:xfrm flipV="1">
            <a:off x="2871251" y="510870"/>
            <a:ext cx="0" cy="3567970"/>
          </a:xfrm>
          <a:prstGeom prst="line">
            <a:avLst/>
          </a:prstGeom>
          <a:ln w="47625">
            <a:prstDash val="sysDot"/>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F4F0E93-F6F5-53D0-D08D-7A206C4E7B49}"/>
              </a:ext>
            </a:extLst>
          </p:cNvPr>
          <p:cNvSpPr txBox="1"/>
          <p:nvPr/>
        </p:nvSpPr>
        <p:spPr>
          <a:xfrm>
            <a:off x="6000523" y="479041"/>
            <a:ext cx="1493094" cy="2377574"/>
          </a:xfrm>
          <a:prstGeom prst="rect">
            <a:avLst/>
          </a:prstGeom>
          <a:solidFill>
            <a:schemeClr val="bg1">
              <a:alpha val="82070"/>
            </a:schemeClr>
          </a:solidFill>
        </p:spPr>
        <p:txBody>
          <a:bodyPr wrap="square" lIns="68580" tIns="34290" rIns="68580" bIns="34290" rtlCol="0" anchor="t">
            <a:spAutoFit/>
          </a:bodyPr>
          <a:lstStyle/>
          <a:p>
            <a:r>
              <a:rPr lang="en-US" sz="1500" dirty="0">
                <a:solidFill>
                  <a:schemeClr val="tx1"/>
                </a:solidFill>
                <a:latin typeface="Tahoma" panose="020B0604030504040204" pitchFamily="34" charset="0"/>
                <a:ea typeface="Tahoma" panose="020B0604030504040204" pitchFamily="34" charset="0"/>
                <a:cs typeface="Tahoma" panose="020B0604030504040204" pitchFamily="34" charset="0"/>
              </a:rPr>
              <a:t>Highest acute Zn exceedances (&gt;20x, &gt;10x) at </a:t>
            </a:r>
            <a:r>
              <a:rPr lang="en-US" sz="1500" b="1" dirty="0">
                <a:solidFill>
                  <a:srgbClr val="D17F77"/>
                </a:solidFill>
                <a:latin typeface="Tahoma" panose="020B0604030504040204" pitchFamily="34" charset="0"/>
                <a:ea typeface="Tahoma" panose="020B0604030504040204" pitchFamily="34" charset="0"/>
                <a:cs typeface="Tahoma" panose="020B0604030504040204" pitchFamily="34" charset="0"/>
              </a:rPr>
              <a:t>burned</a:t>
            </a:r>
            <a:r>
              <a:rPr lang="en-US" sz="1500" b="1" dirty="0">
                <a:solidFill>
                  <a:srgbClr val="57B4E9"/>
                </a:solidFill>
                <a:latin typeface="Tahoma" panose="020B0604030504040204" pitchFamily="34" charset="0"/>
                <a:ea typeface="Tahoma" panose="020B0604030504040204" pitchFamily="34" charset="0"/>
                <a:cs typeface="Tahoma" panose="020B0604030504040204" pitchFamily="34" charset="0"/>
              </a:rPr>
              <a:t> </a:t>
            </a:r>
            <a:r>
              <a:rPr lang="en-US" sz="1500" b="1" dirty="0">
                <a:solidFill>
                  <a:srgbClr val="00B0F0"/>
                </a:solidFill>
                <a:latin typeface="Tahoma" panose="020B0604030504040204" pitchFamily="34" charset="0"/>
                <a:ea typeface="Tahoma" panose="020B0604030504040204" pitchFamily="34" charset="0"/>
                <a:cs typeface="Tahoma" panose="020B0604030504040204" pitchFamily="34" charset="0"/>
              </a:rPr>
              <a:t>urban</a:t>
            </a:r>
            <a:r>
              <a:rPr lang="en-US" sz="1500" b="1" dirty="0">
                <a:solidFill>
                  <a:srgbClr val="57B4E9"/>
                </a:solidFill>
                <a:latin typeface="Tahoma" panose="020B0604030504040204" pitchFamily="34" charset="0"/>
                <a:ea typeface="Tahoma" panose="020B0604030504040204" pitchFamily="34" charset="0"/>
                <a:cs typeface="Tahoma" panose="020B0604030504040204" pitchFamily="34" charset="0"/>
              </a:rPr>
              <a:t> </a:t>
            </a:r>
            <a:r>
              <a:rPr lang="en-US" sz="1500" dirty="0">
                <a:solidFill>
                  <a:schemeClr val="tx1"/>
                </a:solidFill>
                <a:latin typeface="Tahoma" panose="020B0604030504040204" pitchFamily="34" charset="0"/>
                <a:ea typeface="Tahoma" panose="020B0604030504040204" pitchFamily="34" charset="0"/>
                <a:cs typeface="Tahoma" panose="020B0604030504040204" pitchFamily="34" charset="0"/>
              </a:rPr>
              <a:t>sites</a:t>
            </a:r>
          </a:p>
          <a:p>
            <a:endParaRPr lang="en-US" sz="15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US" sz="1500" dirty="0">
                <a:solidFill>
                  <a:schemeClr val="tx1"/>
                </a:solidFill>
                <a:latin typeface="Tahoma" panose="020B0604030504040204" pitchFamily="34" charset="0"/>
                <a:ea typeface="Tahoma" panose="020B0604030504040204" pitchFamily="34" charset="0"/>
                <a:cs typeface="Tahoma" panose="020B0604030504040204" pitchFamily="34" charset="0"/>
              </a:rPr>
              <a:t>Coincided </a:t>
            </a:r>
            <a:r>
              <a:rPr lang="en-US" sz="1500" b="1" dirty="0">
                <a:solidFill>
                  <a:schemeClr val="tx1"/>
                </a:solidFill>
                <a:latin typeface="Tahoma" panose="020B0604030504040204" pitchFamily="34" charset="0"/>
                <a:ea typeface="Tahoma" panose="020B0604030504040204" pitchFamily="34" charset="0"/>
                <a:cs typeface="Tahoma" panose="020B0604030504040204" pitchFamily="34" charset="0"/>
              </a:rPr>
              <a:t>with highest intensity rain event</a:t>
            </a:r>
          </a:p>
        </p:txBody>
      </p:sp>
      <p:pic>
        <p:nvPicPr>
          <p:cNvPr id="24" name="Graphic 23" descr="Snowflake with solid fill">
            <a:extLst>
              <a:ext uri="{FF2B5EF4-FFF2-40B4-BE49-F238E27FC236}">
                <a16:creationId xmlns:a16="http://schemas.microsoft.com/office/drawing/2014/main" id="{7BBDC9D0-AE6C-6DAE-3AD0-AA9482C5C31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10016" y="1740730"/>
            <a:ext cx="686154" cy="686154"/>
          </a:xfrm>
          <a:prstGeom prst="rect">
            <a:avLst/>
          </a:prstGeom>
        </p:spPr>
      </p:pic>
    </p:spTree>
    <p:extLst>
      <p:ext uri="{BB962C8B-B14F-4D97-AF65-F5344CB8AC3E}">
        <p14:creationId xmlns:p14="http://schemas.microsoft.com/office/powerpoint/2010/main" val="81781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2" grpId="0"/>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827E08-CCB0-8DFD-7416-BF0760983C4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37351BD-217A-B7B7-BC78-367ED61FE012}"/>
              </a:ext>
            </a:extLst>
          </p:cNvPr>
          <p:cNvSpPr/>
          <p:nvPr/>
        </p:nvSpPr>
        <p:spPr>
          <a:xfrm rot="5400000">
            <a:off x="4352854" y="-4895706"/>
            <a:ext cx="814388" cy="9998763"/>
          </a:xfrm>
          <a:prstGeom prst="rect">
            <a:avLst/>
          </a:prstGeom>
          <a:solidFill>
            <a:srgbClr val="8EC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ahoma" panose="020B0604030504040204" pitchFamily="34" charset="0"/>
              <a:ea typeface="Tahoma" panose="020B0604030504040204" pitchFamily="34" charset="0"/>
              <a:cs typeface="Tahoma" panose="020B0604030504040204" pitchFamily="34" charset="0"/>
            </a:endParaRPr>
          </a:p>
        </p:txBody>
      </p:sp>
      <p:pic>
        <p:nvPicPr>
          <p:cNvPr id="9" name="Picture 8" descr="Chart, scatter chart&#10;&#10;Description automatically generated">
            <a:extLst>
              <a:ext uri="{FF2B5EF4-FFF2-40B4-BE49-F238E27FC236}">
                <a16:creationId xmlns:a16="http://schemas.microsoft.com/office/drawing/2014/main" id="{28346E16-DD3B-702F-BB19-D23B7264B74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33"/>
          <a:stretch/>
        </p:blipFill>
        <p:spPr>
          <a:xfrm>
            <a:off x="921088" y="510870"/>
            <a:ext cx="8222916" cy="4575183"/>
          </a:xfrm>
          <a:prstGeom prst="rect">
            <a:avLst/>
          </a:prstGeom>
        </p:spPr>
      </p:pic>
      <p:sp>
        <p:nvSpPr>
          <p:cNvPr id="3" name="Text Placeholder 2">
            <a:extLst>
              <a:ext uri="{FF2B5EF4-FFF2-40B4-BE49-F238E27FC236}">
                <a16:creationId xmlns:a16="http://schemas.microsoft.com/office/drawing/2014/main" id="{0ABFB758-07EB-DB77-2113-B2E2C6411BE5}"/>
              </a:ext>
            </a:extLst>
          </p:cNvPr>
          <p:cNvSpPr>
            <a:spLocks noGrp="1"/>
          </p:cNvSpPr>
          <p:nvPr>
            <p:ph type="body" idx="1"/>
          </p:nvPr>
        </p:nvSpPr>
        <p:spPr>
          <a:xfrm>
            <a:off x="1" y="0"/>
            <a:ext cx="9143999" cy="3416400"/>
          </a:xfrm>
        </p:spPr>
        <p:txBody>
          <a:bodyPr>
            <a:normAutofit/>
          </a:bodyPr>
          <a:lstStyle/>
          <a:p>
            <a:pPr marL="113824" indent="0" algn="ctr">
              <a:buNone/>
            </a:pPr>
            <a:r>
              <a:rPr lang="en-US" sz="1650" dirty="0">
                <a:solidFill>
                  <a:schemeClr val="bg1"/>
                </a:solidFill>
                <a:latin typeface="Tahoma" panose="020B0604030504040204" pitchFamily="34" charset="0"/>
                <a:ea typeface="Tahoma" panose="020B0604030504040204" pitchFamily="34" charset="0"/>
                <a:cs typeface="Tahoma" panose="020B0604030504040204" pitchFamily="34" charset="0"/>
              </a:rPr>
              <a:t>Zinc Exceedances of EPA Aquatic Life Criteria Acute Limit in Coal Creek in 2022</a:t>
            </a:r>
          </a:p>
        </p:txBody>
      </p:sp>
      <p:sp>
        <p:nvSpPr>
          <p:cNvPr id="2" name="TextBox 1">
            <a:extLst>
              <a:ext uri="{FF2B5EF4-FFF2-40B4-BE49-F238E27FC236}">
                <a16:creationId xmlns:a16="http://schemas.microsoft.com/office/drawing/2014/main" id="{0AA295F4-EDE7-2EAE-8CBD-5CA8F44303B2}"/>
              </a:ext>
            </a:extLst>
          </p:cNvPr>
          <p:cNvSpPr txBox="1"/>
          <p:nvPr/>
        </p:nvSpPr>
        <p:spPr>
          <a:xfrm>
            <a:off x="249271" y="1094361"/>
            <a:ext cx="671207" cy="3070071"/>
          </a:xfrm>
          <a:prstGeom prst="rect">
            <a:avLst/>
          </a:prstGeom>
          <a:solidFill>
            <a:schemeClr val="bg1"/>
          </a:solid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r"/>
            <a:r>
              <a:rPr lang="en-US" sz="1500">
                <a:latin typeface="Tahoma" panose="020B0604030504040204" pitchFamily="34" charset="0"/>
                <a:ea typeface="Tahoma" panose="020B0604030504040204" pitchFamily="34" charset="0"/>
                <a:cs typeface="Tahoma" panose="020B0604030504040204" pitchFamily="34" charset="0"/>
              </a:rPr>
              <a:t>20x</a:t>
            </a:r>
          </a:p>
          <a:p>
            <a:pPr algn="r"/>
            <a:endParaRPr lang="en-US" sz="1500">
              <a:latin typeface="Tahoma" panose="020B0604030504040204" pitchFamily="34" charset="0"/>
              <a:ea typeface="Tahoma" panose="020B0604030504040204" pitchFamily="34" charset="0"/>
              <a:cs typeface="Tahoma" panose="020B0604030504040204" pitchFamily="34" charset="0"/>
            </a:endParaRPr>
          </a:p>
          <a:p>
            <a:pPr algn="r"/>
            <a:endParaRPr lang="en-US" sz="1500">
              <a:latin typeface="Tahoma" panose="020B0604030504040204" pitchFamily="34" charset="0"/>
              <a:ea typeface="Tahoma" panose="020B0604030504040204" pitchFamily="34" charset="0"/>
              <a:cs typeface="Tahoma" panose="020B0604030504040204" pitchFamily="34" charset="0"/>
            </a:endParaRPr>
          </a:p>
          <a:p>
            <a:pPr algn="r"/>
            <a:r>
              <a:rPr lang="en-US" sz="1500">
                <a:latin typeface="Tahoma" panose="020B0604030504040204" pitchFamily="34" charset="0"/>
                <a:ea typeface="Tahoma" panose="020B0604030504040204" pitchFamily="34" charset="0"/>
                <a:cs typeface="Tahoma" panose="020B0604030504040204" pitchFamily="34" charset="0"/>
              </a:rPr>
              <a:t>15x</a:t>
            </a:r>
          </a:p>
          <a:p>
            <a:pPr algn="r"/>
            <a:endParaRPr lang="en-US" sz="1500">
              <a:latin typeface="Tahoma" panose="020B0604030504040204" pitchFamily="34" charset="0"/>
              <a:ea typeface="Tahoma" panose="020B0604030504040204" pitchFamily="34" charset="0"/>
              <a:cs typeface="Tahoma" panose="020B0604030504040204" pitchFamily="34" charset="0"/>
            </a:endParaRPr>
          </a:p>
          <a:p>
            <a:pPr algn="r"/>
            <a:endParaRPr lang="en-US" sz="1500">
              <a:latin typeface="Tahoma" panose="020B0604030504040204" pitchFamily="34" charset="0"/>
              <a:ea typeface="Tahoma" panose="020B0604030504040204" pitchFamily="34" charset="0"/>
              <a:cs typeface="Tahoma" panose="020B0604030504040204" pitchFamily="34" charset="0"/>
            </a:endParaRPr>
          </a:p>
          <a:p>
            <a:pPr algn="r"/>
            <a:r>
              <a:rPr lang="en-US" sz="1500">
                <a:latin typeface="Tahoma" panose="020B0604030504040204" pitchFamily="34" charset="0"/>
                <a:ea typeface="Tahoma" panose="020B0604030504040204" pitchFamily="34" charset="0"/>
                <a:cs typeface="Tahoma" panose="020B0604030504040204" pitchFamily="34" charset="0"/>
              </a:rPr>
              <a:t>10x</a:t>
            </a:r>
            <a:endParaRPr lang="en-US" sz="1050">
              <a:latin typeface="Tahoma" panose="020B0604030504040204" pitchFamily="34" charset="0"/>
              <a:ea typeface="Tahoma" panose="020B0604030504040204" pitchFamily="34" charset="0"/>
              <a:cs typeface="Tahoma" panose="020B0604030504040204" pitchFamily="34" charset="0"/>
            </a:endParaRPr>
          </a:p>
          <a:p>
            <a:pPr algn="r"/>
            <a:endParaRPr lang="en-US" sz="1500">
              <a:latin typeface="Tahoma" panose="020B0604030504040204" pitchFamily="34" charset="0"/>
              <a:ea typeface="Tahoma" panose="020B0604030504040204" pitchFamily="34" charset="0"/>
              <a:cs typeface="Tahoma" panose="020B0604030504040204" pitchFamily="34" charset="0"/>
            </a:endParaRPr>
          </a:p>
          <a:p>
            <a:pPr algn="r"/>
            <a:endParaRPr lang="en-US" sz="1500">
              <a:latin typeface="Tahoma" panose="020B0604030504040204" pitchFamily="34" charset="0"/>
              <a:ea typeface="Tahoma" panose="020B0604030504040204" pitchFamily="34" charset="0"/>
              <a:cs typeface="Tahoma" panose="020B0604030504040204" pitchFamily="34" charset="0"/>
            </a:endParaRPr>
          </a:p>
          <a:p>
            <a:pPr algn="r"/>
            <a:r>
              <a:rPr lang="en-US" sz="1500">
                <a:latin typeface="Tahoma" panose="020B0604030504040204" pitchFamily="34" charset="0"/>
                <a:ea typeface="Tahoma" panose="020B0604030504040204" pitchFamily="34" charset="0"/>
                <a:cs typeface="Tahoma" panose="020B0604030504040204" pitchFamily="34" charset="0"/>
              </a:rPr>
              <a:t>5x</a:t>
            </a:r>
          </a:p>
          <a:p>
            <a:pPr algn="r"/>
            <a:endParaRPr lang="en-US" sz="1500">
              <a:latin typeface="Tahoma" panose="020B0604030504040204" pitchFamily="34" charset="0"/>
              <a:ea typeface="Tahoma" panose="020B0604030504040204" pitchFamily="34" charset="0"/>
              <a:cs typeface="Tahoma" panose="020B0604030504040204" pitchFamily="34" charset="0"/>
            </a:endParaRPr>
          </a:p>
          <a:p>
            <a:pPr algn="r"/>
            <a:endParaRPr lang="en-US" sz="1500">
              <a:latin typeface="Tahoma" panose="020B0604030504040204" pitchFamily="34" charset="0"/>
              <a:ea typeface="Tahoma" panose="020B0604030504040204" pitchFamily="34" charset="0"/>
              <a:cs typeface="Tahoma" panose="020B0604030504040204" pitchFamily="34" charset="0"/>
            </a:endParaRPr>
          </a:p>
          <a:p>
            <a:pPr algn="r"/>
            <a:r>
              <a:rPr lang="en-US" sz="1500">
                <a:latin typeface="Tahoma" panose="020B0604030504040204" pitchFamily="34" charset="0"/>
                <a:ea typeface="Tahoma" panose="020B0604030504040204" pitchFamily="34" charset="0"/>
                <a:cs typeface="Tahoma" panose="020B0604030504040204" pitchFamily="34" charset="0"/>
              </a:rPr>
              <a:t>0x</a:t>
            </a:r>
          </a:p>
        </p:txBody>
      </p:sp>
      <p:sp>
        <p:nvSpPr>
          <p:cNvPr id="5" name="TextBox 4">
            <a:extLst>
              <a:ext uri="{FF2B5EF4-FFF2-40B4-BE49-F238E27FC236}">
                <a16:creationId xmlns:a16="http://schemas.microsoft.com/office/drawing/2014/main" id="{454B5832-6BBA-AE76-B63B-9B480E353163}"/>
              </a:ext>
            </a:extLst>
          </p:cNvPr>
          <p:cNvSpPr txBox="1"/>
          <p:nvPr/>
        </p:nvSpPr>
        <p:spPr>
          <a:xfrm rot="-5400000">
            <a:off x="-1657458" y="2946258"/>
            <a:ext cx="4021169" cy="300082"/>
          </a:xfrm>
          <a:prstGeom prst="rect">
            <a:avLst/>
          </a:prstGeom>
          <a:solidFill>
            <a:schemeClr val="bg1"/>
          </a:solid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r"/>
            <a:r>
              <a:rPr lang="en-US" sz="1500" dirty="0">
                <a:latin typeface="Tahoma" panose="020B0604030504040204" pitchFamily="34" charset="0"/>
                <a:ea typeface="Tahoma" panose="020B0604030504040204" pitchFamily="34" charset="0"/>
                <a:cs typeface="Tahoma" panose="020B0604030504040204" pitchFamily="34" charset="0"/>
              </a:rPr>
              <a:t>Acute Exceedance (#-Fold)</a:t>
            </a:r>
          </a:p>
        </p:txBody>
      </p:sp>
      <p:pic>
        <p:nvPicPr>
          <p:cNvPr id="11" name="Google Shape;291;p41">
            <a:extLst>
              <a:ext uri="{FF2B5EF4-FFF2-40B4-BE49-F238E27FC236}">
                <a16:creationId xmlns:a16="http://schemas.microsoft.com/office/drawing/2014/main" id="{159B6651-03C1-8480-4BB1-2052D1AB223B}"/>
              </a:ext>
            </a:extLst>
          </p:cNvPr>
          <p:cNvPicPr preferRelativeResize="0">
            <a:picLocks noChangeAspect="1"/>
          </p:cNvPicPr>
          <p:nvPr/>
        </p:nvPicPr>
        <p:blipFill rotWithShape="1">
          <a:blip r:embed="rId4" cstate="print">
            <a:alphaModFix/>
            <a:extLst>
              <a:ext uri="{28A0092B-C50C-407E-A947-70E740481C1C}">
                <a14:useLocalDpi xmlns:a14="http://schemas.microsoft.com/office/drawing/2010/main"/>
              </a:ext>
            </a:extLst>
          </a:blip>
          <a:srcRect/>
          <a:stretch/>
        </p:blipFill>
        <p:spPr>
          <a:xfrm>
            <a:off x="-226520" y="4791454"/>
            <a:ext cx="660860" cy="338616"/>
          </a:xfrm>
          <a:prstGeom prst="rect">
            <a:avLst/>
          </a:prstGeom>
          <a:noFill/>
          <a:ln>
            <a:noFill/>
          </a:ln>
        </p:spPr>
      </p:pic>
      <p:cxnSp>
        <p:nvCxnSpPr>
          <p:cNvPr id="17" name="Straight Connector 16">
            <a:extLst>
              <a:ext uri="{FF2B5EF4-FFF2-40B4-BE49-F238E27FC236}">
                <a16:creationId xmlns:a16="http://schemas.microsoft.com/office/drawing/2014/main" id="{3C7BC9C4-C48E-5D56-B67F-F63DE038F0EC}"/>
              </a:ext>
            </a:extLst>
          </p:cNvPr>
          <p:cNvCxnSpPr/>
          <p:nvPr/>
        </p:nvCxnSpPr>
        <p:spPr>
          <a:xfrm>
            <a:off x="-9838" y="4534121"/>
            <a:ext cx="947869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25">
            <a:extLst>
              <a:ext uri="{FF2B5EF4-FFF2-40B4-BE49-F238E27FC236}">
                <a16:creationId xmlns:a16="http://schemas.microsoft.com/office/drawing/2014/main" id="{D3F66435-2FF2-AE2E-4BB6-C7BEB76E9B12}"/>
              </a:ext>
            </a:extLst>
          </p:cNvPr>
          <p:cNvSpPr txBox="1">
            <a:spLocks/>
          </p:cNvSpPr>
          <p:nvPr/>
        </p:nvSpPr>
        <p:spPr>
          <a:xfrm>
            <a:off x="7083433" y="4896283"/>
            <a:ext cx="2057400" cy="273844"/>
          </a:xfrm>
          <a:prstGeom prst="rect">
            <a:avLst/>
          </a:prstGeom>
          <a:noFill/>
          <a:ln>
            <a:noFill/>
          </a:ln>
        </p:spPr>
        <p:txBody>
          <a:bodyPr spcFirstLastPara="1" wrap="square" lIns="91425" tIns="91425" rIns="91425" bIns="91425" anchor="ctr" anchorCtr="0">
            <a:normAutofit fontScale="70000" lnSpcReduction="20000"/>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D7FB11E1-A5A1-8244-ACF0-72AE469C49EC}" type="slidenum">
              <a:rPr lang="en-US" smtClean="0">
                <a:latin typeface="Tahoma" panose="020B0604030504040204" pitchFamily="34" charset="0"/>
                <a:ea typeface="Tahoma" panose="020B0604030504040204" pitchFamily="34" charset="0"/>
                <a:cs typeface="Tahoma" panose="020B0604030504040204" pitchFamily="34" charset="0"/>
              </a:rPr>
              <a:pPr/>
              <a:t>21</a:t>
            </a:fld>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13" name="Rectangle 12">
            <a:extLst>
              <a:ext uri="{FF2B5EF4-FFF2-40B4-BE49-F238E27FC236}">
                <a16:creationId xmlns:a16="http://schemas.microsoft.com/office/drawing/2014/main" id="{28BFD203-8FF2-8DF7-ACA7-E43E14E8F517}"/>
              </a:ext>
            </a:extLst>
          </p:cNvPr>
          <p:cNvSpPr/>
          <p:nvPr/>
        </p:nvSpPr>
        <p:spPr>
          <a:xfrm>
            <a:off x="2404153" y="4617639"/>
            <a:ext cx="1715784" cy="2386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9778A34-414B-02EC-0B02-FB8BB893EB4B}"/>
              </a:ext>
            </a:extLst>
          </p:cNvPr>
          <p:cNvSpPr txBox="1"/>
          <p:nvPr/>
        </p:nvSpPr>
        <p:spPr>
          <a:xfrm>
            <a:off x="2332212" y="4553620"/>
            <a:ext cx="1751742" cy="323165"/>
          </a:xfrm>
          <a:prstGeom prst="rect">
            <a:avLst/>
          </a:prstGeom>
          <a:noFill/>
        </p:spPr>
        <p:txBody>
          <a:bodyPr wrap="square">
            <a:spAutoFit/>
          </a:bodyPr>
          <a:lstStyle/>
          <a:p>
            <a:pPr algn="ctr"/>
            <a:r>
              <a:rPr lang="en-US" sz="1500" dirty="0">
                <a:solidFill>
                  <a:schemeClr val="tx1">
                    <a:lumMod val="95000"/>
                    <a:lumOff val="5000"/>
                  </a:schemeClr>
                </a:solidFill>
                <a:latin typeface="Arial" panose="020B0604020202020204" pitchFamily="34" charset="0"/>
                <a:ea typeface="Tahoma" panose="020B0604030504040204" pitchFamily="34" charset="0"/>
                <a:cs typeface="Arial" panose="020B0604020202020204" pitchFamily="34" charset="0"/>
              </a:rPr>
              <a:t>Greenbelt Plateau</a:t>
            </a:r>
          </a:p>
        </p:txBody>
      </p:sp>
      <p:sp>
        <p:nvSpPr>
          <p:cNvPr id="14" name="Title 1">
            <a:extLst>
              <a:ext uri="{FF2B5EF4-FFF2-40B4-BE49-F238E27FC236}">
                <a16:creationId xmlns:a16="http://schemas.microsoft.com/office/drawing/2014/main" id="{51F521CF-A3E4-61F6-73B2-25FCC1B7CAE6}"/>
              </a:ext>
            </a:extLst>
          </p:cNvPr>
          <p:cNvSpPr txBox="1">
            <a:spLocks/>
          </p:cNvSpPr>
          <p:nvPr/>
        </p:nvSpPr>
        <p:spPr>
          <a:xfrm>
            <a:off x="3030876" y="1247908"/>
            <a:ext cx="1916149" cy="1839968"/>
          </a:xfrm>
          <a:prstGeom prst="rect">
            <a:avLst/>
          </a:prstGeom>
          <a:solidFill>
            <a:schemeClr val="bg1">
              <a:alpha val="72000"/>
            </a:schemeClr>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1500" b="1" dirty="0">
                <a:solidFill>
                  <a:srgbClr val="3C81F3"/>
                </a:solidFill>
                <a:latin typeface="Tahoma" panose="020B0604030504040204" pitchFamily="34" charset="0"/>
                <a:ea typeface="Tahoma" panose="020B0604030504040204" pitchFamily="34" charset="0"/>
                <a:cs typeface="Tahoma" panose="020B0604030504040204" pitchFamily="34" charset="0"/>
              </a:rPr>
              <a:t>First major rain event of 2022:</a:t>
            </a:r>
          </a:p>
          <a:p>
            <a:endParaRPr lang="en-US" sz="1500" b="1" dirty="0">
              <a:solidFill>
                <a:srgbClr val="3C81F3"/>
              </a:solidFill>
              <a:latin typeface="Tahoma" panose="020B0604030504040204" pitchFamily="34" charset="0"/>
              <a:ea typeface="Tahoma" panose="020B0604030504040204" pitchFamily="34" charset="0"/>
              <a:cs typeface="Tahoma" panose="020B0604030504040204" pitchFamily="34" charset="0"/>
            </a:endParaRPr>
          </a:p>
          <a:p>
            <a:r>
              <a:rPr lang="en-US" sz="1500" dirty="0">
                <a:solidFill>
                  <a:srgbClr val="3C81F3"/>
                </a:solidFill>
                <a:latin typeface="Tahoma" panose="020B0604030504040204" pitchFamily="34" charset="0"/>
                <a:ea typeface="Tahoma" panose="020B0604030504040204" pitchFamily="34" charset="0"/>
                <a:cs typeface="Tahoma" panose="020B0604030504040204" pitchFamily="34" charset="0"/>
              </a:rPr>
              <a:t>Heavy rain May 4th, and some rain every day from May 2nd to May 5th</a:t>
            </a:r>
          </a:p>
        </p:txBody>
      </p:sp>
      <p:grpSp>
        <p:nvGrpSpPr>
          <p:cNvPr id="29" name="Group 28">
            <a:extLst>
              <a:ext uri="{FF2B5EF4-FFF2-40B4-BE49-F238E27FC236}">
                <a16:creationId xmlns:a16="http://schemas.microsoft.com/office/drawing/2014/main" id="{FA2E1010-873E-E1C4-417A-DA35CCC9ACE6}"/>
              </a:ext>
            </a:extLst>
          </p:cNvPr>
          <p:cNvGrpSpPr/>
          <p:nvPr/>
        </p:nvGrpSpPr>
        <p:grpSpPr>
          <a:xfrm>
            <a:off x="188549" y="732200"/>
            <a:ext cx="5018050" cy="3182671"/>
            <a:chOff x="188549" y="732200"/>
            <a:chExt cx="5018050" cy="3182671"/>
          </a:xfrm>
        </p:grpSpPr>
        <p:pic>
          <p:nvPicPr>
            <p:cNvPr id="18" name="Picture 17" descr="A stream with a yellow tape&#10;&#10;Description automatically generated">
              <a:extLst>
                <a:ext uri="{FF2B5EF4-FFF2-40B4-BE49-F238E27FC236}">
                  <a16:creationId xmlns:a16="http://schemas.microsoft.com/office/drawing/2014/main" id="{5083997E-AD38-4BE3-2B43-93BF7C1484B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5400000">
              <a:off x="-209285" y="1130034"/>
              <a:ext cx="3182671" cy="2387003"/>
            </a:xfrm>
            <a:prstGeom prst="rect">
              <a:avLst/>
            </a:prstGeom>
          </p:spPr>
        </p:pic>
        <p:sp>
          <p:nvSpPr>
            <p:cNvPr id="28" name="TextBox 27">
              <a:extLst>
                <a:ext uri="{FF2B5EF4-FFF2-40B4-BE49-F238E27FC236}">
                  <a16:creationId xmlns:a16="http://schemas.microsoft.com/office/drawing/2014/main" id="{9A4F394F-4462-E42E-2B40-0068E41AAEAA}"/>
                </a:ext>
              </a:extLst>
            </p:cNvPr>
            <p:cNvSpPr txBox="1"/>
            <p:nvPr/>
          </p:nvSpPr>
          <p:spPr>
            <a:xfrm>
              <a:off x="203085" y="3367330"/>
              <a:ext cx="5003514" cy="523220"/>
            </a:xfrm>
            <a:prstGeom prst="rect">
              <a:avLst/>
            </a:prstGeom>
            <a:noFill/>
          </p:spPr>
          <p:txBody>
            <a:bodyPr wrap="square">
              <a:spAutoFit/>
            </a:bodyPr>
            <a:lstStyle/>
            <a:p>
              <a:r>
                <a:rPr lang="en-US" sz="1400" b="1" dirty="0">
                  <a:solidFill>
                    <a:schemeClr val="bg1"/>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April 16, 2022</a:t>
              </a:r>
              <a:br>
                <a:rPr lang="en-US" b="1" dirty="0">
                  <a:solidFill>
                    <a:schemeClr val="bg1"/>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br>
              <a:r>
                <a:rPr lang="en-US" sz="1400" b="1" dirty="0">
                  <a:solidFill>
                    <a:schemeClr val="bg1"/>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Highway 36</a:t>
              </a:r>
              <a:endParaRPr lang="en-US" dirty="0">
                <a:solidFill>
                  <a:schemeClr val="bg1"/>
                </a:solidFill>
                <a:effectLst>
                  <a:outerShdw blurRad="50800" dist="38100" dir="2700000" algn="tl" rotWithShape="0">
                    <a:prstClr val="black">
                      <a:alpha val="40000"/>
                    </a:prstClr>
                  </a:outerShdw>
                </a:effectLst>
              </a:endParaRPr>
            </a:p>
          </p:txBody>
        </p:sp>
      </p:grpSp>
      <p:grpSp>
        <p:nvGrpSpPr>
          <p:cNvPr id="31" name="Group 30">
            <a:extLst>
              <a:ext uri="{FF2B5EF4-FFF2-40B4-BE49-F238E27FC236}">
                <a16:creationId xmlns:a16="http://schemas.microsoft.com/office/drawing/2014/main" id="{AC10E0F1-85D6-BC24-66CE-DB430A4E877C}"/>
              </a:ext>
            </a:extLst>
          </p:cNvPr>
          <p:cNvGrpSpPr/>
          <p:nvPr/>
        </p:nvGrpSpPr>
        <p:grpSpPr>
          <a:xfrm>
            <a:off x="5098560" y="611240"/>
            <a:ext cx="5003514" cy="3220686"/>
            <a:chOff x="5098560" y="611240"/>
            <a:chExt cx="5003514" cy="3220686"/>
          </a:xfrm>
        </p:grpSpPr>
        <p:pic>
          <p:nvPicPr>
            <p:cNvPr id="24" name="Picture 23" descr="A river flowing through a grassy area&#10;&#10;Description automatically generated">
              <a:extLst>
                <a:ext uri="{FF2B5EF4-FFF2-40B4-BE49-F238E27FC236}">
                  <a16:creationId xmlns:a16="http://schemas.microsoft.com/office/drawing/2014/main" id="{D20735A3-A071-6500-D216-7EA1F78F70C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5400000">
              <a:off x="4696199" y="1013825"/>
              <a:ext cx="3220686" cy="2415515"/>
            </a:xfrm>
            <a:prstGeom prst="rect">
              <a:avLst/>
            </a:prstGeom>
          </p:spPr>
        </p:pic>
        <p:sp>
          <p:nvSpPr>
            <p:cNvPr id="30" name="TextBox 29">
              <a:extLst>
                <a:ext uri="{FF2B5EF4-FFF2-40B4-BE49-F238E27FC236}">
                  <a16:creationId xmlns:a16="http://schemas.microsoft.com/office/drawing/2014/main" id="{F0C65E60-E06B-9F8C-9565-C652FCA16462}"/>
                </a:ext>
              </a:extLst>
            </p:cNvPr>
            <p:cNvSpPr txBox="1"/>
            <p:nvPr/>
          </p:nvSpPr>
          <p:spPr>
            <a:xfrm>
              <a:off x="5098560" y="3281907"/>
              <a:ext cx="5003514" cy="523220"/>
            </a:xfrm>
            <a:prstGeom prst="rect">
              <a:avLst/>
            </a:prstGeom>
            <a:noFill/>
          </p:spPr>
          <p:txBody>
            <a:bodyPr wrap="square">
              <a:spAutoFit/>
            </a:bodyPr>
            <a:lstStyle/>
            <a:p>
              <a:r>
                <a:rPr lang="en-US" sz="1400" b="1" dirty="0">
                  <a:solidFill>
                    <a:schemeClr val="bg1"/>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May 4, 2022</a:t>
              </a:r>
              <a:br>
                <a:rPr lang="en-US" sz="1400" b="1" dirty="0">
                  <a:solidFill>
                    <a:schemeClr val="bg1"/>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br>
              <a:r>
                <a:rPr lang="en-US" sz="1400" b="1" dirty="0">
                  <a:solidFill>
                    <a:schemeClr val="bg1"/>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Highway 36</a:t>
              </a:r>
              <a:endParaRPr lang="en-US" dirty="0">
                <a:solidFill>
                  <a:schemeClr val="bg1"/>
                </a:solidFill>
                <a:effectLst>
                  <a:outerShdw blurRad="50800" dist="38100" dir="2700000" algn="tl" rotWithShape="0">
                    <a:prstClr val="black">
                      <a:alpha val="40000"/>
                    </a:prstClr>
                  </a:outerShdw>
                </a:effectLst>
              </a:endParaRPr>
            </a:p>
          </p:txBody>
        </p:sp>
      </p:grpSp>
      <p:cxnSp>
        <p:nvCxnSpPr>
          <p:cNvPr id="12" name="Straight Connector 11">
            <a:extLst>
              <a:ext uri="{FF2B5EF4-FFF2-40B4-BE49-F238E27FC236}">
                <a16:creationId xmlns:a16="http://schemas.microsoft.com/office/drawing/2014/main" id="{6D98B0D7-4935-E24B-6EC8-890372536E50}"/>
              </a:ext>
            </a:extLst>
          </p:cNvPr>
          <p:cNvCxnSpPr>
            <a:cxnSpLocks/>
          </p:cNvCxnSpPr>
          <p:nvPr/>
        </p:nvCxnSpPr>
        <p:spPr>
          <a:xfrm flipV="1">
            <a:off x="2871251" y="510870"/>
            <a:ext cx="0" cy="3567970"/>
          </a:xfrm>
          <a:prstGeom prst="line">
            <a:avLst/>
          </a:prstGeom>
          <a:ln w="47625">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3092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CFB770-A09A-E4E7-526F-8EF5C208AD48}"/>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6E55D13B-9DE9-E8EB-115A-AFC6F15628F2}"/>
              </a:ext>
            </a:extLst>
          </p:cNvPr>
          <p:cNvSpPr/>
          <p:nvPr/>
        </p:nvSpPr>
        <p:spPr>
          <a:xfrm rot="5400000">
            <a:off x="4244573" y="-4813725"/>
            <a:ext cx="920288" cy="9870463"/>
          </a:xfrm>
          <a:prstGeom prst="rect">
            <a:avLst/>
          </a:prstGeom>
          <a:solidFill>
            <a:srgbClr val="8EC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ahoma" panose="020B0604030504040204" pitchFamily="34" charset="0"/>
              <a:ea typeface="Tahoma" panose="020B0604030504040204" pitchFamily="34" charset="0"/>
              <a:cs typeface="Tahoma" panose="020B0604030504040204" pitchFamily="34" charset="0"/>
            </a:endParaRPr>
          </a:p>
        </p:txBody>
      </p:sp>
      <p:pic>
        <p:nvPicPr>
          <p:cNvPr id="4102" name="Picture 6">
            <a:extLst>
              <a:ext uri="{FF2B5EF4-FFF2-40B4-BE49-F238E27FC236}">
                <a16:creationId xmlns:a16="http://schemas.microsoft.com/office/drawing/2014/main" id="{BEEDB06F-E98A-9BD2-E1A8-15ED7427E14C}"/>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rot="5400000">
            <a:off x="7030835" y="2653202"/>
            <a:ext cx="2985933" cy="22145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8BA6AAF-FE47-48DA-2F36-430EE436BC65}"/>
              </a:ext>
            </a:extLst>
          </p:cNvPr>
          <p:cNvSpPr>
            <a:spLocks noGrp="1"/>
          </p:cNvSpPr>
          <p:nvPr>
            <p:ph type="title"/>
          </p:nvPr>
        </p:nvSpPr>
        <p:spPr>
          <a:xfrm>
            <a:off x="-39522" y="-7027"/>
            <a:ext cx="9223043" cy="572700"/>
          </a:xfrm>
          <a:solidFill>
            <a:srgbClr val="8EC6E8"/>
          </a:solidFill>
        </p:spPr>
        <p:txBody>
          <a:bodyPr>
            <a:normAutofit/>
          </a:bodyPr>
          <a:lstStyle/>
          <a:p>
            <a:pPr algn="ctr"/>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Benthic Macroinvertebrate Count &amp; Index of Biotic Integrity in Early 2022</a:t>
            </a:r>
          </a:p>
        </p:txBody>
      </p:sp>
      <p:sp>
        <p:nvSpPr>
          <p:cNvPr id="10" name="Slide Number Placeholder 25">
            <a:extLst>
              <a:ext uri="{FF2B5EF4-FFF2-40B4-BE49-F238E27FC236}">
                <a16:creationId xmlns:a16="http://schemas.microsoft.com/office/drawing/2014/main" id="{7C0D8A22-99C0-D392-D36E-AB1AD5DC2467}"/>
              </a:ext>
            </a:extLst>
          </p:cNvPr>
          <p:cNvSpPr txBox="1">
            <a:spLocks/>
          </p:cNvSpPr>
          <p:nvPr/>
        </p:nvSpPr>
        <p:spPr>
          <a:xfrm>
            <a:off x="7083433" y="4896283"/>
            <a:ext cx="2057400" cy="273844"/>
          </a:xfrm>
          <a:prstGeom prst="rect">
            <a:avLst/>
          </a:prstGeom>
          <a:noFill/>
          <a:ln>
            <a:noFill/>
          </a:ln>
        </p:spPr>
        <p:txBody>
          <a:bodyPr spcFirstLastPara="1" wrap="square" lIns="91425" tIns="91425" rIns="91425" bIns="91425" anchor="ctr" anchorCtr="0">
            <a:normAutofit fontScale="70000" lnSpcReduction="20000"/>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D7FB11E1-A5A1-8244-ACF0-72AE469C49EC}" type="slidenum">
              <a:rPr lang="en-US" smtClean="0">
                <a:latin typeface="Tahoma" panose="020B0604030504040204" pitchFamily="34" charset="0"/>
                <a:ea typeface="Tahoma" panose="020B0604030504040204" pitchFamily="34" charset="0"/>
                <a:cs typeface="Tahoma" panose="020B0604030504040204" pitchFamily="34" charset="0"/>
              </a:rPr>
              <a:pPr/>
              <a:t>22</a:t>
            </a:fld>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4" name="Google Shape;291;p41">
            <a:extLst>
              <a:ext uri="{FF2B5EF4-FFF2-40B4-BE49-F238E27FC236}">
                <a16:creationId xmlns:a16="http://schemas.microsoft.com/office/drawing/2014/main" id="{5CD23079-2F41-15CC-190F-E0FDD9BFC510}"/>
              </a:ext>
            </a:extLst>
          </p:cNvPr>
          <p:cNvPicPr preferRelativeResize="0">
            <a:picLocks noChangeAspect="1"/>
          </p:cNvPicPr>
          <p:nvPr/>
        </p:nvPicPr>
        <p:blipFill rotWithShape="1">
          <a:blip r:embed="rId4" cstate="print">
            <a:alphaModFix/>
            <a:extLst>
              <a:ext uri="{28A0092B-C50C-407E-A947-70E740481C1C}">
                <a14:useLocalDpi xmlns:a14="http://schemas.microsoft.com/office/drawing/2010/main"/>
              </a:ext>
            </a:extLst>
          </a:blip>
          <a:srcRect b="-5181"/>
          <a:stretch/>
        </p:blipFill>
        <p:spPr>
          <a:xfrm>
            <a:off x="-254736" y="4791796"/>
            <a:ext cx="687716" cy="395747"/>
          </a:xfrm>
          <a:prstGeom prst="rect">
            <a:avLst/>
          </a:prstGeom>
          <a:noFill/>
          <a:ln>
            <a:noFill/>
          </a:ln>
        </p:spPr>
      </p:pic>
      <p:grpSp>
        <p:nvGrpSpPr>
          <p:cNvPr id="47" name="Group 46">
            <a:extLst>
              <a:ext uri="{FF2B5EF4-FFF2-40B4-BE49-F238E27FC236}">
                <a16:creationId xmlns:a16="http://schemas.microsoft.com/office/drawing/2014/main" id="{ABD5A82B-8527-F84C-CDB0-4568A3E5BCDE}"/>
              </a:ext>
            </a:extLst>
          </p:cNvPr>
          <p:cNvGrpSpPr/>
          <p:nvPr/>
        </p:nvGrpSpPr>
        <p:grpSpPr>
          <a:xfrm>
            <a:off x="199373" y="997588"/>
            <a:ext cx="3953615" cy="4001332"/>
            <a:chOff x="219452" y="831817"/>
            <a:chExt cx="3953615" cy="4001332"/>
          </a:xfrm>
        </p:grpSpPr>
        <p:pic>
          <p:nvPicPr>
            <p:cNvPr id="23" name="Picture 22" descr="A graph of a number of columns&#10;&#10;Description automatically generated with medium confidence">
              <a:extLst>
                <a:ext uri="{FF2B5EF4-FFF2-40B4-BE49-F238E27FC236}">
                  <a16:creationId xmlns:a16="http://schemas.microsoft.com/office/drawing/2014/main" id="{11C0AA9D-CC01-B416-53DE-90DFEF3FF41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19452" y="831817"/>
              <a:ext cx="3953615" cy="3784546"/>
            </a:xfrm>
            <a:prstGeom prst="rect">
              <a:avLst/>
            </a:prstGeom>
          </p:spPr>
        </p:pic>
        <p:sp>
          <p:nvSpPr>
            <p:cNvPr id="33" name="TextBox 9">
              <a:extLst>
                <a:ext uri="{FF2B5EF4-FFF2-40B4-BE49-F238E27FC236}">
                  <a16:creationId xmlns:a16="http://schemas.microsoft.com/office/drawing/2014/main" id="{153B78C0-E974-E4DB-E612-F5D5A3A0A44F}"/>
                </a:ext>
              </a:extLst>
            </p:cNvPr>
            <p:cNvSpPr txBox="1"/>
            <p:nvPr/>
          </p:nvSpPr>
          <p:spPr>
            <a:xfrm>
              <a:off x="1560786" y="4243954"/>
              <a:ext cx="754584" cy="580928"/>
            </a:xfrm>
            <a:prstGeom prst="rect">
              <a:avLst/>
            </a:prstGeom>
            <a:solidFill>
              <a:schemeClr val="lt1"/>
            </a:solid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25" b="1" dirty="0">
                  <a:latin typeface="Tahoma" panose="020B0604030504040204" pitchFamily="34" charset="0"/>
                  <a:ea typeface="Tahoma" panose="020B0604030504040204" pitchFamily="34" charset="0"/>
                  <a:cs typeface="Tahoma" panose="020B0604030504040204" pitchFamily="34" charset="0"/>
                </a:rPr>
                <a:t>Superior</a:t>
              </a:r>
              <a:endParaRPr lang="en-US" sz="1125" dirty="0">
                <a:latin typeface="Tahoma" panose="020B0604030504040204" pitchFamily="34" charset="0"/>
                <a:ea typeface="Tahoma" panose="020B0604030504040204" pitchFamily="34" charset="0"/>
                <a:cs typeface="Tahoma" panose="020B0604030504040204" pitchFamily="34" charset="0"/>
              </a:endParaRPr>
            </a:p>
            <a:p>
              <a:pPr algn="ctr"/>
              <a:r>
                <a:rPr lang="en-US" sz="1100" dirty="0">
                  <a:solidFill>
                    <a:srgbClr val="00B050"/>
                  </a:solidFill>
                  <a:latin typeface="Tahoma" panose="020B0604030504040204" pitchFamily="34" charset="0"/>
                  <a:ea typeface="Tahoma" panose="020B0604030504040204" pitchFamily="34" charset="0"/>
                  <a:cs typeface="Tahoma" panose="020B0604030504040204" pitchFamily="34" charset="0"/>
                </a:rPr>
                <a:t>Burned</a:t>
              </a:r>
              <a:br>
                <a:rPr lang="en-US" sz="1100" dirty="0">
                  <a:solidFill>
                    <a:srgbClr val="00B050"/>
                  </a:solidFill>
                  <a:latin typeface="Tahoma" panose="020B0604030504040204" pitchFamily="34" charset="0"/>
                  <a:ea typeface="Tahoma" panose="020B0604030504040204" pitchFamily="34" charset="0"/>
                  <a:cs typeface="Tahoma" panose="020B0604030504040204" pitchFamily="34" charset="0"/>
                </a:rPr>
              </a:br>
              <a:r>
                <a:rPr lang="en-US" sz="1100" dirty="0">
                  <a:solidFill>
                    <a:srgbClr val="00B050"/>
                  </a:solidFill>
                  <a:latin typeface="Tahoma" panose="020B0604030504040204" pitchFamily="34" charset="0"/>
                  <a:ea typeface="Tahoma" panose="020B0604030504040204" pitchFamily="34" charset="0"/>
                  <a:cs typeface="Tahoma" panose="020B0604030504040204" pitchFamily="34" charset="0"/>
                </a:rPr>
                <a:t>Wildland</a:t>
              </a:r>
              <a:endParaRPr lang="en-US" sz="1100" dirty="0">
                <a:solidFill>
                  <a:schemeClr val="accent1"/>
                </a:solidFill>
                <a:latin typeface="Tahoma" panose="020B0604030504040204" pitchFamily="34" charset="0"/>
                <a:ea typeface="Tahoma" panose="020B0604030504040204" pitchFamily="34" charset="0"/>
                <a:cs typeface="Tahoma" panose="020B0604030504040204" pitchFamily="34" charset="0"/>
              </a:endParaRPr>
            </a:p>
          </p:txBody>
        </p:sp>
        <p:sp>
          <p:nvSpPr>
            <p:cNvPr id="34" name="TextBox 10">
              <a:extLst>
                <a:ext uri="{FF2B5EF4-FFF2-40B4-BE49-F238E27FC236}">
                  <a16:creationId xmlns:a16="http://schemas.microsoft.com/office/drawing/2014/main" id="{C9676C8C-A868-EFA5-CE97-33304077D1A6}"/>
                </a:ext>
              </a:extLst>
            </p:cNvPr>
            <p:cNvSpPr txBox="1"/>
            <p:nvPr/>
          </p:nvSpPr>
          <p:spPr>
            <a:xfrm>
              <a:off x="599179" y="4257539"/>
              <a:ext cx="869209" cy="415498"/>
            </a:xfrm>
            <a:prstGeom prst="rect">
              <a:avLst/>
            </a:prstGeom>
            <a:solidFill>
              <a:schemeClr val="lt1"/>
            </a:solid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25" b="1" dirty="0">
                  <a:latin typeface="Tahoma" panose="020B0604030504040204" pitchFamily="34" charset="0"/>
                  <a:ea typeface="Tahoma" panose="020B0604030504040204" pitchFamily="34" charset="0"/>
                  <a:cs typeface="Tahoma" panose="020B0604030504040204" pitchFamily="34" charset="0"/>
                </a:rPr>
                <a:t>Greenbelt</a:t>
              </a:r>
              <a:endParaRPr lang="en-US" sz="1125" dirty="0">
                <a:latin typeface="Tahoma" panose="020B0604030504040204" pitchFamily="34" charset="0"/>
                <a:ea typeface="Tahoma" panose="020B0604030504040204" pitchFamily="34" charset="0"/>
                <a:cs typeface="Tahoma" panose="020B0604030504040204" pitchFamily="34" charset="0"/>
              </a:endParaRPr>
            </a:p>
            <a:p>
              <a:pPr algn="ctr"/>
              <a:r>
                <a:rPr lang="en-US" sz="11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Unburned</a:t>
              </a:r>
            </a:p>
          </p:txBody>
        </p:sp>
        <p:sp>
          <p:nvSpPr>
            <p:cNvPr id="35" name="TextBox 11">
              <a:extLst>
                <a:ext uri="{FF2B5EF4-FFF2-40B4-BE49-F238E27FC236}">
                  <a16:creationId xmlns:a16="http://schemas.microsoft.com/office/drawing/2014/main" id="{C765B4E7-D6AD-D9D9-A926-B594AF4FDA8C}"/>
                </a:ext>
              </a:extLst>
            </p:cNvPr>
            <p:cNvSpPr txBox="1"/>
            <p:nvPr/>
          </p:nvSpPr>
          <p:spPr>
            <a:xfrm>
              <a:off x="2393254" y="4252221"/>
              <a:ext cx="831778" cy="580928"/>
            </a:xfrm>
            <a:prstGeom prst="rect">
              <a:avLst/>
            </a:prstGeom>
            <a:solidFill>
              <a:schemeClr val="lt1"/>
            </a:solid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25" b="1" dirty="0">
                  <a:latin typeface="Tahoma" panose="020B0604030504040204" pitchFamily="34" charset="0"/>
                  <a:ea typeface="Tahoma" panose="020B0604030504040204" pitchFamily="34" charset="0"/>
                  <a:cs typeface="Tahoma" panose="020B0604030504040204" pitchFamily="34" charset="0"/>
                </a:rPr>
                <a:t>Hwy 36</a:t>
              </a:r>
              <a:endParaRPr lang="en-US" sz="1125" dirty="0">
                <a:latin typeface="Tahoma" panose="020B0604030504040204" pitchFamily="34" charset="0"/>
                <a:ea typeface="Tahoma" panose="020B0604030504040204" pitchFamily="34" charset="0"/>
                <a:cs typeface="Tahoma" panose="020B0604030504040204" pitchFamily="34" charset="0"/>
              </a:endParaRPr>
            </a:p>
            <a:p>
              <a:pPr algn="ctr"/>
              <a:r>
                <a:rPr lang="en-US" sz="1100" dirty="0">
                  <a:solidFill>
                    <a:srgbClr val="57B4E9"/>
                  </a:solidFill>
                  <a:latin typeface="Tahoma" panose="020B0604030504040204" pitchFamily="34" charset="0"/>
                  <a:ea typeface="Tahoma" panose="020B0604030504040204" pitchFamily="34" charset="0"/>
                  <a:cs typeface="Tahoma" panose="020B0604030504040204" pitchFamily="34" charset="0"/>
                </a:rPr>
                <a:t>Burned</a:t>
              </a:r>
              <a:br>
                <a:rPr lang="en-US" sz="1100" dirty="0">
                  <a:solidFill>
                    <a:srgbClr val="57B4E9"/>
                  </a:solidFill>
                  <a:latin typeface="Tahoma" panose="020B0604030504040204" pitchFamily="34" charset="0"/>
                  <a:ea typeface="Tahoma" panose="020B0604030504040204" pitchFamily="34" charset="0"/>
                  <a:cs typeface="Tahoma" panose="020B0604030504040204" pitchFamily="34" charset="0"/>
                </a:rPr>
              </a:br>
              <a:r>
                <a:rPr lang="en-US" sz="1100" dirty="0">
                  <a:solidFill>
                    <a:srgbClr val="57B4E9"/>
                  </a:solidFill>
                  <a:latin typeface="Tahoma" panose="020B0604030504040204" pitchFamily="34" charset="0"/>
                  <a:ea typeface="Tahoma" panose="020B0604030504040204" pitchFamily="34" charset="0"/>
                  <a:cs typeface="Tahoma" panose="020B0604030504040204" pitchFamily="34" charset="0"/>
                </a:rPr>
                <a:t>Urban</a:t>
              </a:r>
              <a:endParaRPr lang="en-US" sz="1100" dirty="0">
                <a:solidFill>
                  <a:schemeClr val="accent1"/>
                </a:solidFill>
                <a:latin typeface="Tahoma" panose="020B0604030504040204" pitchFamily="34" charset="0"/>
                <a:ea typeface="Tahoma" panose="020B0604030504040204" pitchFamily="34" charset="0"/>
                <a:cs typeface="Tahoma" panose="020B0604030504040204" pitchFamily="34" charset="0"/>
              </a:endParaRPr>
            </a:p>
          </p:txBody>
        </p:sp>
        <p:sp>
          <p:nvSpPr>
            <p:cNvPr id="37" name="TextBox 13">
              <a:extLst>
                <a:ext uri="{FF2B5EF4-FFF2-40B4-BE49-F238E27FC236}">
                  <a16:creationId xmlns:a16="http://schemas.microsoft.com/office/drawing/2014/main" id="{B08DFE7D-0EFF-ECC4-0697-996D7E29AF44}"/>
                </a:ext>
              </a:extLst>
            </p:cNvPr>
            <p:cNvSpPr txBox="1"/>
            <p:nvPr/>
          </p:nvSpPr>
          <p:spPr>
            <a:xfrm>
              <a:off x="3108536" y="4252221"/>
              <a:ext cx="935851" cy="411651"/>
            </a:xfrm>
            <a:prstGeom prst="rect">
              <a:avLst/>
            </a:prstGeom>
            <a:solidFill>
              <a:schemeClr val="lt1"/>
            </a:solid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25" b="1" dirty="0">
                  <a:latin typeface="Tahoma" panose="020B0604030504040204" pitchFamily="34" charset="0"/>
                  <a:ea typeface="Tahoma" panose="020B0604030504040204" pitchFamily="34" charset="0"/>
                  <a:cs typeface="Tahoma" panose="020B0604030504040204" pitchFamily="34" charset="0"/>
                </a:rPr>
                <a:t>CTC</a:t>
              </a:r>
              <a:endParaRPr lang="en-US" sz="1125" dirty="0">
                <a:latin typeface="Tahoma" panose="020B0604030504040204" pitchFamily="34" charset="0"/>
                <a:ea typeface="Tahoma" panose="020B0604030504040204" pitchFamily="34" charset="0"/>
                <a:cs typeface="Tahoma" panose="020B0604030504040204" pitchFamily="34" charset="0"/>
              </a:endParaRPr>
            </a:p>
            <a:p>
              <a:pPr algn="ctr"/>
              <a:r>
                <a:rPr lang="en-US" sz="1100" dirty="0">
                  <a:solidFill>
                    <a:srgbClr val="005493"/>
                  </a:solidFill>
                  <a:latin typeface="Tahoma" panose="020B0604030504040204" pitchFamily="34" charset="0"/>
                  <a:ea typeface="Tahoma" panose="020B0604030504040204" pitchFamily="34" charset="0"/>
                  <a:cs typeface="Tahoma" panose="020B0604030504040204" pitchFamily="34" charset="0"/>
                </a:rPr>
                <a:t>Urban </a:t>
              </a:r>
              <a:endParaRPr lang="en-US" sz="1125" dirty="0">
                <a:solidFill>
                  <a:srgbClr val="005493"/>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56" name="Group 55">
            <a:extLst>
              <a:ext uri="{FF2B5EF4-FFF2-40B4-BE49-F238E27FC236}">
                <a16:creationId xmlns:a16="http://schemas.microsoft.com/office/drawing/2014/main" id="{0B4F309C-C63C-D8A3-F6CE-41DB0DEF661B}"/>
              </a:ext>
            </a:extLst>
          </p:cNvPr>
          <p:cNvGrpSpPr/>
          <p:nvPr/>
        </p:nvGrpSpPr>
        <p:grpSpPr>
          <a:xfrm>
            <a:off x="4195897" y="789069"/>
            <a:ext cx="3968246" cy="4314152"/>
            <a:chOff x="4153620" y="697189"/>
            <a:chExt cx="3968246" cy="4314152"/>
          </a:xfrm>
        </p:grpSpPr>
        <p:pic>
          <p:nvPicPr>
            <p:cNvPr id="55" name="Picture 54" descr="A graph of different colored squares&#10;&#10;Description automatically generated with medium confidence">
              <a:extLst>
                <a:ext uri="{FF2B5EF4-FFF2-40B4-BE49-F238E27FC236}">
                  <a16:creationId xmlns:a16="http://schemas.microsoft.com/office/drawing/2014/main" id="{BAFD597A-1F31-DC90-7D5C-CEC36F81CB0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153620" y="843288"/>
              <a:ext cx="3968246" cy="3587125"/>
            </a:xfrm>
            <a:prstGeom prst="rect">
              <a:avLst/>
            </a:prstGeom>
          </p:spPr>
        </p:pic>
        <p:grpSp>
          <p:nvGrpSpPr>
            <p:cNvPr id="50" name="Group 49">
              <a:extLst>
                <a:ext uri="{FF2B5EF4-FFF2-40B4-BE49-F238E27FC236}">
                  <a16:creationId xmlns:a16="http://schemas.microsoft.com/office/drawing/2014/main" id="{D72E42AC-1C9B-806E-FB9D-3BEB41F59AAA}"/>
                </a:ext>
              </a:extLst>
            </p:cNvPr>
            <p:cNvGrpSpPr/>
            <p:nvPr/>
          </p:nvGrpSpPr>
          <p:grpSpPr>
            <a:xfrm>
              <a:off x="4467868" y="697189"/>
              <a:ext cx="3448618" cy="4314152"/>
              <a:chOff x="4508964" y="697189"/>
              <a:chExt cx="3448618" cy="4314152"/>
            </a:xfrm>
          </p:grpSpPr>
          <p:grpSp>
            <p:nvGrpSpPr>
              <p:cNvPr id="46" name="Group 45">
                <a:extLst>
                  <a:ext uri="{FF2B5EF4-FFF2-40B4-BE49-F238E27FC236}">
                    <a16:creationId xmlns:a16="http://schemas.microsoft.com/office/drawing/2014/main" id="{9C3A575B-413A-CF5B-38CF-08EFFC46CEC3}"/>
                  </a:ext>
                </a:extLst>
              </p:cNvPr>
              <p:cNvGrpSpPr/>
              <p:nvPr/>
            </p:nvGrpSpPr>
            <p:grpSpPr>
              <a:xfrm>
                <a:off x="4512374" y="4422146"/>
                <a:ext cx="3445208" cy="589195"/>
                <a:chOff x="4516432" y="4298073"/>
                <a:chExt cx="3445208" cy="589195"/>
              </a:xfrm>
            </p:grpSpPr>
            <p:sp>
              <p:nvSpPr>
                <p:cNvPr id="42" name="TextBox 9">
                  <a:extLst>
                    <a:ext uri="{FF2B5EF4-FFF2-40B4-BE49-F238E27FC236}">
                      <a16:creationId xmlns:a16="http://schemas.microsoft.com/office/drawing/2014/main" id="{8FB7C33D-B46C-25C0-020A-53F199588582}"/>
                    </a:ext>
                  </a:extLst>
                </p:cNvPr>
                <p:cNvSpPr txBox="1"/>
                <p:nvPr/>
              </p:nvSpPr>
              <p:spPr>
                <a:xfrm>
                  <a:off x="5478039" y="4298073"/>
                  <a:ext cx="754584" cy="580928"/>
                </a:xfrm>
                <a:prstGeom prst="rect">
                  <a:avLst/>
                </a:prstGeom>
                <a:solidFill>
                  <a:schemeClr val="lt1"/>
                </a:solid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25" b="1" dirty="0">
                      <a:latin typeface="Tahoma" panose="020B0604030504040204" pitchFamily="34" charset="0"/>
                      <a:ea typeface="Tahoma" panose="020B0604030504040204" pitchFamily="34" charset="0"/>
                      <a:cs typeface="Tahoma" panose="020B0604030504040204" pitchFamily="34" charset="0"/>
                    </a:rPr>
                    <a:t>Superior</a:t>
                  </a:r>
                  <a:endParaRPr lang="en-US" sz="1125" dirty="0">
                    <a:latin typeface="Tahoma" panose="020B0604030504040204" pitchFamily="34" charset="0"/>
                    <a:ea typeface="Tahoma" panose="020B0604030504040204" pitchFamily="34" charset="0"/>
                    <a:cs typeface="Tahoma" panose="020B0604030504040204" pitchFamily="34" charset="0"/>
                  </a:endParaRPr>
                </a:p>
                <a:p>
                  <a:pPr algn="ctr"/>
                  <a:r>
                    <a:rPr lang="en-US" sz="1100" dirty="0">
                      <a:solidFill>
                        <a:srgbClr val="00B050"/>
                      </a:solidFill>
                      <a:latin typeface="Tahoma" panose="020B0604030504040204" pitchFamily="34" charset="0"/>
                      <a:ea typeface="Tahoma" panose="020B0604030504040204" pitchFamily="34" charset="0"/>
                      <a:cs typeface="Tahoma" panose="020B0604030504040204" pitchFamily="34" charset="0"/>
                    </a:rPr>
                    <a:t>Burned</a:t>
                  </a:r>
                  <a:br>
                    <a:rPr lang="en-US" sz="1100" dirty="0">
                      <a:solidFill>
                        <a:srgbClr val="00B050"/>
                      </a:solidFill>
                      <a:latin typeface="Tahoma" panose="020B0604030504040204" pitchFamily="34" charset="0"/>
                      <a:ea typeface="Tahoma" panose="020B0604030504040204" pitchFamily="34" charset="0"/>
                      <a:cs typeface="Tahoma" panose="020B0604030504040204" pitchFamily="34" charset="0"/>
                    </a:rPr>
                  </a:br>
                  <a:r>
                    <a:rPr lang="en-US" sz="1100" dirty="0">
                      <a:solidFill>
                        <a:srgbClr val="00B050"/>
                      </a:solidFill>
                      <a:latin typeface="Tahoma" panose="020B0604030504040204" pitchFamily="34" charset="0"/>
                      <a:ea typeface="Tahoma" panose="020B0604030504040204" pitchFamily="34" charset="0"/>
                      <a:cs typeface="Tahoma" panose="020B0604030504040204" pitchFamily="34" charset="0"/>
                    </a:rPr>
                    <a:t>Wildland</a:t>
                  </a:r>
                  <a:endParaRPr lang="en-US" sz="1100" dirty="0">
                    <a:solidFill>
                      <a:schemeClr val="accent1"/>
                    </a:solidFill>
                    <a:latin typeface="Tahoma" panose="020B0604030504040204" pitchFamily="34" charset="0"/>
                    <a:ea typeface="Tahoma" panose="020B0604030504040204" pitchFamily="34" charset="0"/>
                    <a:cs typeface="Tahoma" panose="020B0604030504040204" pitchFamily="34" charset="0"/>
                  </a:endParaRPr>
                </a:p>
              </p:txBody>
            </p:sp>
            <p:sp>
              <p:nvSpPr>
                <p:cNvPr id="43" name="TextBox 10">
                  <a:extLst>
                    <a:ext uri="{FF2B5EF4-FFF2-40B4-BE49-F238E27FC236}">
                      <a16:creationId xmlns:a16="http://schemas.microsoft.com/office/drawing/2014/main" id="{B1A084E7-3CFD-67F2-68D3-A51FD5A65FA4}"/>
                    </a:ext>
                  </a:extLst>
                </p:cNvPr>
                <p:cNvSpPr txBox="1"/>
                <p:nvPr/>
              </p:nvSpPr>
              <p:spPr>
                <a:xfrm>
                  <a:off x="4516432" y="4311658"/>
                  <a:ext cx="869209" cy="415498"/>
                </a:xfrm>
                <a:prstGeom prst="rect">
                  <a:avLst/>
                </a:prstGeom>
                <a:solidFill>
                  <a:schemeClr val="lt1"/>
                </a:solid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25" b="1" dirty="0">
                      <a:latin typeface="Tahoma" panose="020B0604030504040204" pitchFamily="34" charset="0"/>
                      <a:ea typeface="Tahoma" panose="020B0604030504040204" pitchFamily="34" charset="0"/>
                      <a:cs typeface="Tahoma" panose="020B0604030504040204" pitchFamily="34" charset="0"/>
                    </a:rPr>
                    <a:t>Greenbelt</a:t>
                  </a:r>
                  <a:endParaRPr lang="en-US" sz="1125" dirty="0">
                    <a:latin typeface="Tahoma" panose="020B0604030504040204" pitchFamily="34" charset="0"/>
                    <a:ea typeface="Tahoma" panose="020B0604030504040204" pitchFamily="34" charset="0"/>
                    <a:cs typeface="Tahoma" panose="020B0604030504040204" pitchFamily="34" charset="0"/>
                  </a:endParaRPr>
                </a:p>
                <a:p>
                  <a:pPr algn="ctr"/>
                  <a:r>
                    <a:rPr lang="en-US" sz="11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Unburned</a:t>
                  </a:r>
                </a:p>
              </p:txBody>
            </p:sp>
            <p:sp>
              <p:nvSpPr>
                <p:cNvPr id="44" name="TextBox 11">
                  <a:extLst>
                    <a:ext uri="{FF2B5EF4-FFF2-40B4-BE49-F238E27FC236}">
                      <a16:creationId xmlns:a16="http://schemas.microsoft.com/office/drawing/2014/main" id="{A6FC59E6-708C-BF34-47C6-D8AFC9C59DAF}"/>
                    </a:ext>
                  </a:extLst>
                </p:cNvPr>
                <p:cNvSpPr txBox="1"/>
                <p:nvPr/>
              </p:nvSpPr>
              <p:spPr>
                <a:xfrm>
                  <a:off x="6310507" y="4306340"/>
                  <a:ext cx="831778" cy="580928"/>
                </a:xfrm>
                <a:prstGeom prst="rect">
                  <a:avLst/>
                </a:prstGeom>
                <a:solidFill>
                  <a:schemeClr val="lt1"/>
                </a:solid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25" b="1" dirty="0">
                      <a:latin typeface="Tahoma" panose="020B0604030504040204" pitchFamily="34" charset="0"/>
                      <a:ea typeface="Tahoma" panose="020B0604030504040204" pitchFamily="34" charset="0"/>
                      <a:cs typeface="Tahoma" panose="020B0604030504040204" pitchFamily="34" charset="0"/>
                    </a:rPr>
                    <a:t>Hwy 36</a:t>
                  </a:r>
                  <a:endParaRPr lang="en-US" sz="1125" dirty="0">
                    <a:latin typeface="Tahoma" panose="020B0604030504040204" pitchFamily="34" charset="0"/>
                    <a:ea typeface="Tahoma" panose="020B0604030504040204" pitchFamily="34" charset="0"/>
                    <a:cs typeface="Tahoma" panose="020B0604030504040204" pitchFamily="34" charset="0"/>
                  </a:endParaRPr>
                </a:p>
                <a:p>
                  <a:pPr algn="ctr"/>
                  <a:r>
                    <a:rPr lang="en-US" sz="1100" dirty="0">
                      <a:solidFill>
                        <a:srgbClr val="57B4E9"/>
                      </a:solidFill>
                      <a:latin typeface="Tahoma" panose="020B0604030504040204" pitchFamily="34" charset="0"/>
                      <a:ea typeface="Tahoma" panose="020B0604030504040204" pitchFamily="34" charset="0"/>
                      <a:cs typeface="Tahoma" panose="020B0604030504040204" pitchFamily="34" charset="0"/>
                    </a:rPr>
                    <a:t>Burned</a:t>
                  </a:r>
                  <a:br>
                    <a:rPr lang="en-US" sz="1100" dirty="0">
                      <a:solidFill>
                        <a:srgbClr val="57B4E9"/>
                      </a:solidFill>
                      <a:latin typeface="Tahoma" panose="020B0604030504040204" pitchFamily="34" charset="0"/>
                      <a:ea typeface="Tahoma" panose="020B0604030504040204" pitchFamily="34" charset="0"/>
                      <a:cs typeface="Tahoma" panose="020B0604030504040204" pitchFamily="34" charset="0"/>
                    </a:rPr>
                  </a:br>
                  <a:r>
                    <a:rPr lang="en-US" sz="1100" dirty="0">
                      <a:solidFill>
                        <a:srgbClr val="57B4E9"/>
                      </a:solidFill>
                      <a:latin typeface="Tahoma" panose="020B0604030504040204" pitchFamily="34" charset="0"/>
                      <a:ea typeface="Tahoma" panose="020B0604030504040204" pitchFamily="34" charset="0"/>
                      <a:cs typeface="Tahoma" panose="020B0604030504040204" pitchFamily="34" charset="0"/>
                    </a:rPr>
                    <a:t>Urban</a:t>
                  </a:r>
                  <a:endParaRPr lang="en-US" sz="1100" dirty="0">
                    <a:solidFill>
                      <a:schemeClr val="accent1"/>
                    </a:solidFill>
                    <a:latin typeface="Tahoma" panose="020B0604030504040204" pitchFamily="34" charset="0"/>
                    <a:ea typeface="Tahoma" panose="020B0604030504040204" pitchFamily="34" charset="0"/>
                    <a:cs typeface="Tahoma" panose="020B0604030504040204" pitchFamily="34" charset="0"/>
                  </a:endParaRPr>
                </a:p>
              </p:txBody>
            </p:sp>
            <p:sp>
              <p:nvSpPr>
                <p:cNvPr id="45" name="TextBox 13">
                  <a:extLst>
                    <a:ext uri="{FF2B5EF4-FFF2-40B4-BE49-F238E27FC236}">
                      <a16:creationId xmlns:a16="http://schemas.microsoft.com/office/drawing/2014/main" id="{E077EBDF-185F-8A18-F17C-D7008E7E3306}"/>
                    </a:ext>
                  </a:extLst>
                </p:cNvPr>
                <p:cNvSpPr txBox="1"/>
                <p:nvPr/>
              </p:nvSpPr>
              <p:spPr>
                <a:xfrm>
                  <a:off x="7025789" y="4306340"/>
                  <a:ext cx="935851" cy="411651"/>
                </a:xfrm>
                <a:prstGeom prst="rect">
                  <a:avLst/>
                </a:prstGeom>
                <a:solidFill>
                  <a:schemeClr val="lt1"/>
                </a:solid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25" b="1" dirty="0">
                      <a:latin typeface="Tahoma" panose="020B0604030504040204" pitchFamily="34" charset="0"/>
                      <a:ea typeface="Tahoma" panose="020B0604030504040204" pitchFamily="34" charset="0"/>
                      <a:cs typeface="Tahoma" panose="020B0604030504040204" pitchFamily="34" charset="0"/>
                    </a:rPr>
                    <a:t>CTC</a:t>
                  </a:r>
                  <a:endParaRPr lang="en-US" sz="1125" dirty="0">
                    <a:latin typeface="Tahoma" panose="020B0604030504040204" pitchFamily="34" charset="0"/>
                    <a:ea typeface="Tahoma" panose="020B0604030504040204" pitchFamily="34" charset="0"/>
                    <a:cs typeface="Tahoma" panose="020B0604030504040204" pitchFamily="34" charset="0"/>
                  </a:endParaRPr>
                </a:p>
                <a:p>
                  <a:pPr algn="ctr"/>
                  <a:r>
                    <a:rPr lang="en-US" sz="1100" dirty="0">
                      <a:solidFill>
                        <a:srgbClr val="005493"/>
                      </a:solidFill>
                      <a:latin typeface="Tahoma" panose="020B0604030504040204" pitchFamily="34" charset="0"/>
                      <a:ea typeface="Tahoma" panose="020B0604030504040204" pitchFamily="34" charset="0"/>
                      <a:cs typeface="Tahoma" panose="020B0604030504040204" pitchFamily="34" charset="0"/>
                    </a:rPr>
                    <a:t>Urban </a:t>
                  </a:r>
                  <a:endParaRPr lang="en-US" sz="1125" dirty="0">
                    <a:solidFill>
                      <a:srgbClr val="005493"/>
                    </a:solidFill>
                    <a:latin typeface="Tahoma" panose="020B0604030504040204" pitchFamily="34" charset="0"/>
                    <a:ea typeface="Tahoma" panose="020B0604030504040204" pitchFamily="34" charset="0"/>
                    <a:cs typeface="Tahoma" panose="020B0604030504040204" pitchFamily="34" charset="0"/>
                  </a:endParaRPr>
                </a:p>
              </p:txBody>
            </p:sp>
          </p:grpSp>
          <p:sp>
            <p:nvSpPr>
              <p:cNvPr id="20" name="Title 1">
                <a:extLst>
                  <a:ext uri="{FF2B5EF4-FFF2-40B4-BE49-F238E27FC236}">
                    <a16:creationId xmlns:a16="http://schemas.microsoft.com/office/drawing/2014/main" id="{355670E9-1560-563C-2692-CE56F4271C11}"/>
                  </a:ext>
                </a:extLst>
              </p:cNvPr>
              <p:cNvSpPr txBox="1">
                <a:spLocks/>
              </p:cNvSpPr>
              <p:nvPr/>
            </p:nvSpPr>
            <p:spPr>
              <a:xfrm>
                <a:off x="4508964" y="697189"/>
                <a:ext cx="1723711" cy="778666"/>
              </a:xfrm>
              <a:prstGeom prst="rect">
                <a:avLst/>
              </a:prstGeom>
              <a:solidFill>
                <a:schemeClr val="lt1">
                  <a:alpha val="74000"/>
                </a:schemeClr>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1500" b="1" dirty="0">
                    <a:latin typeface="Tahoma" panose="020B0604030504040204" pitchFamily="34" charset="0"/>
                    <a:ea typeface="Tahoma" panose="020B0604030504040204" pitchFamily="34" charset="0"/>
                    <a:cs typeface="Tahoma" panose="020B0604030504040204" pitchFamily="34" charset="0"/>
                  </a:rPr>
                  <a:t>May 18, 2022</a:t>
                </a:r>
              </a:p>
              <a:p>
                <a:r>
                  <a:rPr lang="en-US" sz="1500" dirty="0">
                    <a:latin typeface="Tahoma" panose="020B0604030504040204" pitchFamily="34" charset="0"/>
                    <a:ea typeface="Tahoma" panose="020B0604030504040204" pitchFamily="34" charset="0"/>
                    <a:cs typeface="Tahoma" panose="020B0604030504040204" pitchFamily="34" charset="0"/>
                  </a:rPr>
                  <a:t>Two weeks after</a:t>
                </a:r>
                <a:br>
                  <a:rPr lang="en-US" sz="1500" dirty="0">
                    <a:latin typeface="Tahoma" panose="020B0604030504040204" pitchFamily="34" charset="0"/>
                    <a:ea typeface="Tahoma" panose="020B0604030504040204" pitchFamily="34" charset="0"/>
                    <a:cs typeface="Tahoma" panose="020B0604030504040204" pitchFamily="34" charset="0"/>
                  </a:rPr>
                </a:br>
                <a:r>
                  <a:rPr lang="en-US" sz="1500" dirty="0">
                    <a:latin typeface="Tahoma" panose="020B0604030504040204" pitchFamily="34" charset="0"/>
                    <a:ea typeface="Tahoma" panose="020B0604030504040204" pitchFamily="34" charset="0"/>
                    <a:cs typeface="Tahoma" panose="020B0604030504040204" pitchFamily="34" charset="0"/>
                  </a:rPr>
                  <a:t>first rain</a:t>
                </a:r>
              </a:p>
            </p:txBody>
          </p:sp>
        </p:grpSp>
      </p:grpSp>
      <p:sp>
        <p:nvSpPr>
          <p:cNvPr id="16" name="Title 1">
            <a:extLst>
              <a:ext uri="{FF2B5EF4-FFF2-40B4-BE49-F238E27FC236}">
                <a16:creationId xmlns:a16="http://schemas.microsoft.com/office/drawing/2014/main" id="{E0EDDEE3-027D-E223-D5AC-4653B03EED4C}"/>
              </a:ext>
            </a:extLst>
          </p:cNvPr>
          <p:cNvSpPr txBox="1">
            <a:spLocks/>
          </p:cNvSpPr>
          <p:nvPr/>
        </p:nvSpPr>
        <p:spPr>
          <a:xfrm>
            <a:off x="579100" y="789069"/>
            <a:ext cx="1672661" cy="594906"/>
          </a:xfrm>
          <a:prstGeom prst="rect">
            <a:avLst/>
          </a:prstGeom>
          <a:solidFill>
            <a:schemeClr val="lt1">
              <a:alpha val="54000"/>
            </a:schemeClr>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1500" b="1" dirty="0">
                <a:latin typeface="Tahoma" panose="020B0604030504040204" pitchFamily="34" charset="0"/>
                <a:ea typeface="Tahoma" panose="020B0604030504040204" pitchFamily="34" charset="0"/>
                <a:cs typeface="Tahoma" panose="020B0604030504040204" pitchFamily="34" charset="0"/>
              </a:rPr>
              <a:t>April 16, 2022 </a:t>
            </a:r>
            <a:r>
              <a:rPr lang="en-US" sz="1500" dirty="0">
                <a:latin typeface="Tahoma" panose="020B0604030504040204" pitchFamily="34" charset="0"/>
                <a:ea typeface="Tahoma" panose="020B0604030504040204" pitchFamily="34" charset="0"/>
                <a:cs typeface="Tahoma" panose="020B0604030504040204" pitchFamily="34" charset="0"/>
              </a:rPr>
              <a:t>Two weeks before first major rain</a:t>
            </a:r>
          </a:p>
        </p:txBody>
      </p:sp>
      <p:sp>
        <p:nvSpPr>
          <p:cNvPr id="48" name="Title 1">
            <a:extLst>
              <a:ext uri="{FF2B5EF4-FFF2-40B4-BE49-F238E27FC236}">
                <a16:creationId xmlns:a16="http://schemas.microsoft.com/office/drawing/2014/main" id="{236805AF-18C2-FA7D-251E-1C4DCA29DE42}"/>
              </a:ext>
            </a:extLst>
          </p:cNvPr>
          <p:cNvSpPr txBox="1">
            <a:spLocks/>
          </p:cNvSpPr>
          <p:nvPr/>
        </p:nvSpPr>
        <p:spPr>
          <a:xfrm>
            <a:off x="7915211" y="670148"/>
            <a:ext cx="1213782" cy="77866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US" sz="1000" b="1" dirty="0">
                <a:solidFill>
                  <a:srgbClr val="E88D86"/>
                </a:solidFill>
                <a:latin typeface="Tahoma" panose="020B0604030504040204" pitchFamily="34" charset="0"/>
                <a:ea typeface="Tahoma" panose="020B0604030504040204" pitchFamily="34" charset="0"/>
                <a:cs typeface="Tahoma" panose="020B0604030504040204" pitchFamily="34" charset="0"/>
              </a:rPr>
              <a:t>Most</a:t>
            </a:r>
            <a:br>
              <a:rPr lang="en-US" sz="1000" b="1" dirty="0">
                <a:solidFill>
                  <a:srgbClr val="E88D86"/>
                </a:solidFill>
                <a:latin typeface="Tahoma" panose="020B0604030504040204" pitchFamily="34" charset="0"/>
                <a:ea typeface="Tahoma" panose="020B0604030504040204" pitchFamily="34" charset="0"/>
                <a:cs typeface="Tahoma" panose="020B0604030504040204" pitchFamily="34" charset="0"/>
              </a:rPr>
            </a:br>
            <a:r>
              <a:rPr lang="en-US" sz="1000" b="1" dirty="0">
                <a:solidFill>
                  <a:srgbClr val="E88D86"/>
                </a:solidFill>
                <a:latin typeface="Tahoma" panose="020B0604030504040204" pitchFamily="34" charset="0"/>
                <a:ea typeface="Tahoma" panose="020B0604030504040204" pitchFamily="34" charset="0"/>
                <a:cs typeface="Tahoma" panose="020B0604030504040204" pitchFamily="34" charset="0"/>
              </a:rPr>
              <a:t>Tolerant of Pollution</a:t>
            </a:r>
            <a:endParaRPr lang="en-US" sz="1000" dirty="0">
              <a:solidFill>
                <a:srgbClr val="E88D86"/>
              </a:solidFill>
              <a:latin typeface="Tahoma" panose="020B0604030504040204" pitchFamily="34" charset="0"/>
              <a:ea typeface="Tahoma" panose="020B0604030504040204" pitchFamily="34" charset="0"/>
              <a:cs typeface="Tahoma" panose="020B0604030504040204" pitchFamily="34" charset="0"/>
            </a:endParaRPr>
          </a:p>
        </p:txBody>
      </p:sp>
      <p:sp>
        <p:nvSpPr>
          <p:cNvPr id="49" name="Title 1">
            <a:extLst>
              <a:ext uri="{FF2B5EF4-FFF2-40B4-BE49-F238E27FC236}">
                <a16:creationId xmlns:a16="http://schemas.microsoft.com/office/drawing/2014/main" id="{A02EF49E-658B-FCBE-7FDC-96EC4A328BDF}"/>
              </a:ext>
            </a:extLst>
          </p:cNvPr>
          <p:cNvSpPr txBox="1">
            <a:spLocks/>
          </p:cNvSpPr>
          <p:nvPr/>
        </p:nvSpPr>
        <p:spPr>
          <a:xfrm>
            <a:off x="7946033" y="4251820"/>
            <a:ext cx="1213782" cy="77866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US" sz="1000" b="1" dirty="0">
                <a:solidFill>
                  <a:srgbClr val="8EC6E8"/>
                </a:solidFill>
                <a:latin typeface="Tahoma" panose="020B0604030504040204" pitchFamily="34" charset="0"/>
                <a:ea typeface="Tahoma" panose="020B0604030504040204" pitchFamily="34" charset="0"/>
                <a:cs typeface="Tahoma" panose="020B0604030504040204" pitchFamily="34" charset="0"/>
              </a:rPr>
              <a:t>Least</a:t>
            </a:r>
            <a:br>
              <a:rPr lang="en-US" sz="1000" b="1" dirty="0">
                <a:solidFill>
                  <a:srgbClr val="8EC6E8"/>
                </a:solidFill>
                <a:latin typeface="Tahoma" panose="020B0604030504040204" pitchFamily="34" charset="0"/>
                <a:ea typeface="Tahoma" panose="020B0604030504040204" pitchFamily="34" charset="0"/>
                <a:cs typeface="Tahoma" panose="020B0604030504040204" pitchFamily="34" charset="0"/>
              </a:rPr>
            </a:br>
            <a:r>
              <a:rPr lang="en-US" sz="1000" b="1" dirty="0">
                <a:solidFill>
                  <a:srgbClr val="8EC6E8"/>
                </a:solidFill>
                <a:latin typeface="Tahoma" panose="020B0604030504040204" pitchFamily="34" charset="0"/>
                <a:ea typeface="Tahoma" panose="020B0604030504040204" pitchFamily="34" charset="0"/>
                <a:cs typeface="Tahoma" panose="020B0604030504040204" pitchFamily="34" charset="0"/>
              </a:rPr>
              <a:t>Tolerant of Pollution</a:t>
            </a:r>
            <a:endParaRPr lang="en-US" sz="1000" dirty="0">
              <a:solidFill>
                <a:srgbClr val="8EC6E8"/>
              </a:solidFill>
              <a:latin typeface="Tahoma" panose="020B0604030504040204" pitchFamily="34" charset="0"/>
              <a:ea typeface="Tahoma" panose="020B0604030504040204" pitchFamily="34" charset="0"/>
              <a:cs typeface="Tahoma" panose="020B0604030504040204" pitchFamily="34" charset="0"/>
            </a:endParaRPr>
          </a:p>
        </p:txBody>
      </p:sp>
      <p:sp>
        <p:nvSpPr>
          <p:cNvPr id="51" name="TextBox 10">
            <a:extLst>
              <a:ext uri="{FF2B5EF4-FFF2-40B4-BE49-F238E27FC236}">
                <a16:creationId xmlns:a16="http://schemas.microsoft.com/office/drawing/2014/main" id="{233E7E3D-B23F-16AA-726C-F0542613D867}"/>
              </a:ext>
            </a:extLst>
          </p:cNvPr>
          <p:cNvSpPr txBox="1"/>
          <p:nvPr/>
        </p:nvSpPr>
        <p:spPr>
          <a:xfrm rot="16200000">
            <a:off x="-827330" y="2450563"/>
            <a:ext cx="2027278" cy="242374"/>
          </a:xfrm>
          <a:prstGeom prst="rect">
            <a:avLst/>
          </a:prstGeom>
          <a:solidFill>
            <a:schemeClr val="lt1"/>
          </a:solid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25" dirty="0">
                <a:latin typeface="Tahoma" panose="020B0604030504040204" pitchFamily="34" charset="0"/>
                <a:ea typeface="Tahoma" panose="020B0604030504040204" pitchFamily="34" charset="0"/>
                <a:cs typeface="Tahoma" panose="020B0604030504040204" pitchFamily="34" charset="0"/>
              </a:rPr>
              <a:t>Invertebrate Count</a:t>
            </a:r>
            <a:endParaRPr lang="en-US" sz="11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17136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D8BFB80-8D83-D04E-9E6D-C464AB98592B}"/>
              </a:ext>
            </a:extLst>
          </p:cNvPr>
          <p:cNvSpPr>
            <a:spLocks noGrp="1"/>
          </p:cNvSpPr>
          <p:nvPr>
            <p:ph type="title"/>
          </p:nvPr>
        </p:nvSpPr>
        <p:spPr>
          <a:xfrm>
            <a:off x="-7788" y="-58948"/>
            <a:ext cx="8520113" cy="572691"/>
          </a:xfrm>
        </p:spPr>
        <p:txBody>
          <a:bodyPr>
            <a:normAutofit/>
          </a:bodyPr>
          <a:lstStyle/>
          <a:p>
            <a:r>
              <a:rPr lang="en-US" sz="2250" dirty="0">
                <a:latin typeface="Tahoma" panose="020B0604030504040204" pitchFamily="34" charset="0"/>
                <a:ea typeface="Tahoma" panose="020B0604030504040204" pitchFamily="34" charset="0"/>
                <a:cs typeface="Tahoma" panose="020B0604030504040204" pitchFamily="34" charset="0"/>
              </a:rPr>
              <a:t>Comparison to Pre-Fire BMI data</a:t>
            </a:r>
          </a:p>
        </p:txBody>
      </p:sp>
      <p:sp>
        <p:nvSpPr>
          <p:cNvPr id="3" name="Slide Number Placeholder 2">
            <a:extLst>
              <a:ext uri="{FF2B5EF4-FFF2-40B4-BE49-F238E27FC236}">
                <a16:creationId xmlns:a16="http://schemas.microsoft.com/office/drawing/2014/main" id="{3EC00A7E-F071-7047-B341-4FB87EAF30CE}"/>
              </a:ext>
            </a:extLst>
          </p:cNvPr>
          <p:cNvSpPr>
            <a:spLocks noGrp="1"/>
          </p:cNvSpPr>
          <p:nvPr>
            <p:ph type="sldNum" idx="12"/>
          </p:nvPr>
        </p:nvSpPr>
        <p:spPr>
          <a:xfrm>
            <a:off x="8287025" y="7921055"/>
            <a:ext cx="548700" cy="393600"/>
          </a:xfrm>
        </p:spPr>
        <p:txBody>
          <a:bodyPr/>
          <a:lstStyle/>
          <a:p>
            <a:fld id="{00000000-1234-1234-1234-123412341234}" type="slidenum">
              <a:rPr lang="en" smtClean="0">
                <a:latin typeface="Tahoma" panose="020B0604030504040204" pitchFamily="34" charset="0"/>
                <a:ea typeface="Tahoma" panose="020B0604030504040204" pitchFamily="34" charset="0"/>
                <a:cs typeface="Tahoma" panose="020B0604030504040204" pitchFamily="34" charset="0"/>
              </a:rPr>
              <a:pPr/>
              <a:t>23</a:t>
            </a:fld>
            <a:endParaRPr lang="en">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36CC04DF-9303-8B44-AF2D-7FA085D8D393}"/>
              </a:ext>
            </a:extLst>
          </p:cNvPr>
          <p:cNvSpPr txBox="1"/>
          <p:nvPr/>
        </p:nvSpPr>
        <p:spPr>
          <a:xfrm>
            <a:off x="354342" y="-924514"/>
            <a:ext cx="457176" cy="253916"/>
          </a:xfrm>
          <a:prstGeom prst="rect">
            <a:avLst/>
          </a:prstGeom>
          <a:noFill/>
        </p:spPr>
        <p:txBody>
          <a:bodyPr wrap="none" rtlCol="0">
            <a:spAutoFit/>
          </a:bodyPr>
          <a:lstStyle/>
          <a:p>
            <a:r>
              <a:rPr lang="en-US" sz="1050">
                <a:latin typeface="Tahoma" panose="020B0604030504040204" pitchFamily="34" charset="0"/>
                <a:ea typeface="Tahoma" panose="020B0604030504040204" pitchFamily="34" charset="0"/>
                <a:cs typeface="Tahoma" panose="020B0604030504040204" pitchFamily="34" charset="0"/>
              </a:rPr>
              <a:t>2/27</a:t>
            </a:r>
          </a:p>
        </p:txBody>
      </p:sp>
      <p:sp>
        <p:nvSpPr>
          <p:cNvPr id="7" name="TextBox 6">
            <a:extLst>
              <a:ext uri="{FF2B5EF4-FFF2-40B4-BE49-F238E27FC236}">
                <a16:creationId xmlns:a16="http://schemas.microsoft.com/office/drawing/2014/main" id="{6311C1FE-8060-4347-A07A-72E60C3A3B8D}"/>
              </a:ext>
            </a:extLst>
          </p:cNvPr>
          <p:cNvSpPr txBox="1"/>
          <p:nvPr/>
        </p:nvSpPr>
        <p:spPr>
          <a:xfrm>
            <a:off x="1398899" y="-924514"/>
            <a:ext cx="457176" cy="253916"/>
          </a:xfrm>
          <a:prstGeom prst="rect">
            <a:avLst/>
          </a:prstGeom>
          <a:noFill/>
        </p:spPr>
        <p:txBody>
          <a:bodyPr wrap="none" rtlCol="0">
            <a:spAutoFit/>
          </a:bodyPr>
          <a:lstStyle/>
          <a:p>
            <a:r>
              <a:rPr lang="en-US" sz="1050">
                <a:latin typeface="Tahoma" panose="020B0604030504040204" pitchFamily="34" charset="0"/>
                <a:ea typeface="Tahoma" panose="020B0604030504040204" pitchFamily="34" charset="0"/>
                <a:cs typeface="Tahoma" panose="020B0604030504040204" pitchFamily="34" charset="0"/>
              </a:rPr>
              <a:t>3/12</a:t>
            </a:r>
          </a:p>
        </p:txBody>
      </p:sp>
      <p:sp>
        <p:nvSpPr>
          <p:cNvPr id="8" name="TextBox 7">
            <a:extLst>
              <a:ext uri="{FF2B5EF4-FFF2-40B4-BE49-F238E27FC236}">
                <a16:creationId xmlns:a16="http://schemas.microsoft.com/office/drawing/2014/main" id="{1B6CA42C-0165-2544-9F3A-52748EDB2A71}"/>
              </a:ext>
            </a:extLst>
          </p:cNvPr>
          <p:cNvSpPr txBox="1"/>
          <p:nvPr/>
        </p:nvSpPr>
        <p:spPr>
          <a:xfrm>
            <a:off x="2396674" y="-924514"/>
            <a:ext cx="469119" cy="253916"/>
          </a:xfrm>
          <a:prstGeom prst="rect">
            <a:avLst/>
          </a:prstGeom>
          <a:noFill/>
        </p:spPr>
        <p:txBody>
          <a:bodyPr wrap="square" rtlCol="0">
            <a:spAutoFit/>
          </a:bodyPr>
          <a:lstStyle/>
          <a:p>
            <a:r>
              <a:rPr lang="en-US" sz="1050">
                <a:latin typeface="Tahoma" panose="020B0604030504040204" pitchFamily="34" charset="0"/>
                <a:ea typeface="Tahoma" panose="020B0604030504040204" pitchFamily="34" charset="0"/>
                <a:cs typeface="Tahoma" panose="020B0604030504040204" pitchFamily="34" charset="0"/>
              </a:rPr>
              <a:t>4/16</a:t>
            </a:r>
          </a:p>
        </p:txBody>
      </p:sp>
      <p:sp>
        <p:nvSpPr>
          <p:cNvPr id="12" name="TextBox 11">
            <a:extLst>
              <a:ext uri="{FF2B5EF4-FFF2-40B4-BE49-F238E27FC236}">
                <a16:creationId xmlns:a16="http://schemas.microsoft.com/office/drawing/2014/main" id="{5513CCAA-1C89-AC48-AFC2-39473987ABDB}"/>
              </a:ext>
            </a:extLst>
          </p:cNvPr>
          <p:cNvSpPr txBox="1"/>
          <p:nvPr/>
        </p:nvSpPr>
        <p:spPr>
          <a:xfrm>
            <a:off x="3533178" y="-949652"/>
            <a:ext cx="455574" cy="253916"/>
          </a:xfrm>
          <a:prstGeom prst="rect">
            <a:avLst/>
          </a:prstGeom>
          <a:noFill/>
        </p:spPr>
        <p:txBody>
          <a:bodyPr wrap="none" rtlCol="0">
            <a:spAutoFit/>
          </a:bodyPr>
          <a:lstStyle/>
          <a:p>
            <a:r>
              <a:rPr lang="en-US" sz="1050">
                <a:latin typeface="Tahoma" panose="020B0604030504040204" pitchFamily="34" charset="0"/>
                <a:ea typeface="Tahoma" panose="020B0604030504040204" pitchFamily="34" charset="0"/>
                <a:cs typeface="Tahoma" panose="020B0604030504040204" pitchFamily="34" charset="0"/>
              </a:rPr>
              <a:t>5-18</a:t>
            </a:r>
          </a:p>
        </p:txBody>
      </p:sp>
      <p:sp>
        <p:nvSpPr>
          <p:cNvPr id="14" name="TextBox 13">
            <a:extLst>
              <a:ext uri="{FF2B5EF4-FFF2-40B4-BE49-F238E27FC236}">
                <a16:creationId xmlns:a16="http://schemas.microsoft.com/office/drawing/2014/main" id="{FD52210F-B020-9243-BEF1-98E27789941A}"/>
              </a:ext>
            </a:extLst>
          </p:cNvPr>
          <p:cNvSpPr txBox="1"/>
          <p:nvPr/>
        </p:nvSpPr>
        <p:spPr>
          <a:xfrm>
            <a:off x="7846902" y="-949652"/>
            <a:ext cx="530915" cy="253916"/>
          </a:xfrm>
          <a:prstGeom prst="rect">
            <a:avLst/>
          </a:prstGeom>
          <a:noFill/>
        </p:spPr>
        <p:txBody>
          <a:bodyPr wrap="none" rtlCol="0">
            <a:spAutoFit/>
          </a:bodyPr>
          <a:lstStyle/>
          <a:p>
            <a:r>
              <a:rPr lang="en-US" sz="1050">
                <a:latin typeface="Tahoma" panose="020B0604030504040204" pitchFamily="34" charset="0"/>
                <a:ea typeface="Tahoma" panose="020B0604030504040204" pitchFamily="34" charset="0"/>
                <a:cs typeface="Tahoma" panose="020B0604030504040204" pitchFamily="34" charset="0"/>
              </a:rPr>
              <a:t>10-30</a:t>
            </a:r>
          </a:p>
        </p:txBody>
      </p:sp>
      <p:sp>
        <p:nvSpPr>
          <p:cNvPr id="15" name="TextBox 14">
            <a:extLst>
              <a:ext uri="{FF2B5EF4-FFF2-40B4-BE49-F238E27FC236}">
                <a16:creationId xmlns:a16="http://schemas.microsoft.com/office/drawing/2014/main" id="{F9DDB842-1A07-C843-A0B2-538EEB162C68}"/>
              </a:ext>
            </a:extLst>
          </p:cNvPr>
          <p:cNvSpPr txBox="1"/>
          <p:nvPr/>
        </p:nvSpPr>
        <p:spPr>
          <a:xfrm>
            <a:off x="5723434" y="-949652"/>
            <a:ext cx="455574" cy="253916"/>
          </a:xfrm>
          <a:prstGeom prst="rect">
            <a:avLst/>
          </a:prstGeom>
          <a:noFill/>
        </p:spPr>
        <p:txBody>
          <a:bodyPr wrap="none" rtlCol="0">
            <a:spAutoFit/>
          </a:bodyPr>
          <a:lstStyle/>
          <a:p>
            <a:r>
              <a:rPr lang="en-US" sz="1050">
                <a:latin typeface="Tahoma" panose="020B0604030504040204" pitchFamily="34" charset="0"/>
                <a:ea typeface="Tahoma" panose="020B0604030504040204" pitchFamily="34" charset="0"/>
                <a:cs typeface="Tahoma" panose="020B0604030504040204" pitchFamily="34" charset="0"/>
              </a:rPr>
              <a:t>8-18</a:t>
            </a:r>
          </a:p>
        </p:txBody>
      </p:sp>
      <p:sp>
        <p:nvSpPr>
          <p:cNvPr id="16" name="TextBox 15">
            <a:extLst>
              <a:ext uri="{FF2B5EF4-FFF2-40B4-BE49-F238E27FC236}">
                <a16:creationId xmlns:a16="http://schemas.microsoft.com/office/drawing/2014/main" id="{54D9C0BF-8BBB-C04C-B025-F4113AE48E46}"/>
              </a:ext>
            </a:extLst>
          </p:cNvPr>
          <p:cNvSpPr txBox="1"/>
          <p:nvPr/>
        </p:nvSpPr>
        <p:spPr>
          <a:xfrm>
            <a:off x="4622900" y="-949653"/>
            <a:ext cx="457176" cy="415498"/>
          </a:xfrm>
          <a:prstGeom prst="rect">
            <a:avLst/>
          </a:prstGeom>
          <a:noFill/>
        </p:spPr>
        <p:txBody>
          <a:bodyPr wrap="none" rtlCol="0">
            <a:spAutoFit/>
          </a:bodyPr>
          <a:lstStyle/>
          <a:p>
            <a:r>
              <a:rPr lang="en-US" sz="1050">
                <a:latin typeface="Tahoma" panose="020B0604030504040204" pitchFamily="34" charset="0"/>
                <a:ea typeface="Tahoma" panose="020B0604030504040204" pitchFamily="34" charset="0"/>
                <a:cs typeface="Tahoma" panose="020B0604030504040204" pitchFamily="34" charset="0"/>
              </a:rPr>
              <a:t>6/22</a:t>
            </a:r>
          </a:p>
          <a:p>
            <a:endParaRPr lang="en-US" sz="1050">
              <a:latin typeface="Tahoma" panose="020B0604030504040204" pitchFamily="34" charset="0"/>
              <a:ea typeface="Tahoma" panose="020B0604030504040204" pitchFamily="34" charset="0"/>
              <a:cs typeface="Tahoma" panose="020B0604030504040204" pitchFamily="34" charset="0"/>
            </a:endParaRPr>
          </a:p>
        </p:txBody>
      </p:sp>
      <p:sp>
        <p:nvSpPr>
          <p:cNvPr id="29" name="TextBox 28">
            <a:extLst>
              <a:ext uri="{FF2B5EF4-FFF2-40B4-BE49-F238E27FC236}">
                <a16:creationId xmlns:a16="http://schemas.microsoft.com/office/drawing/2014/main" id="{44B2DFCF-7235-5742-8333-88AD6A127EB9}"/>
              </a:ext>
            </a:extLst>
          </p:cNvPr>
          <p:cNvSpPr txBox="1"/>
          <p:nvPr/>
        </p:nvSpPr>
        <p:spPr>
          <a:xfrm>
            <a:off x="6946864" y="-924514"/>
            <a:ext cx="455574" cy="253916"/>
          </a:xfrm>
          <a:prstGeom prst="rect">
            <a:avLst/>
          </a:prstGeom>
          <a:noFill/>
        </p:spPr>
        <p:txBody>
          <a:bodyPr wrap="none" rtlCol="0">
            <a:spAutoFit/>
          </a:bodyPr>
          <a:lstStyle/>
          <a:p>
            <a:r>
              <a:rPr lang="en-US" sz="1050">
                <a:latin typeface="Tahoma" panose="020B0604030504040204" pitchFamily="34" charset="0"/>
                <a:ea typeface="Tahoma" panose="020B0604030504040204" pitchFamily="34" charset="0"/>
                <a:cs typeface="Tahoma" panose="020B0604030504040204" pitchFamily="34" charset="0"/>
              </a:rPr>
              <a:t>9-30</a:t>
            </a:r>
          </a:p>
        </p:txBody>
      </p:sp>
      <p:sp>
        <p:nvSpPr>
          <p:cNvPr id="32" name="TextBox 31">
            <a:extLst>
              <a:ext uri="{FF2B5EF4-FFF2-40B4-BE49-F238E27FC236}">
                <a16:creationId xmlns:a16="http://schemas.microsoft.com/office/drawing/2014/main" id="{0AF08B77-593E-2A4B-A286-9FD6906699E3}"/>
              </a:ext>
            </a:extLst>
          </p:cNvPr>
          <p:cNvSpPr txBox="1"/>
          <p:nvPr/>
        </p:nvSpPr>
        <p:spPr>
          <a:xfrm>
            <a:off x="2399408" y="6677291"/>
            <a:ext cx="504453" cy="307801"/>
          </a:xfrm>
          <a:prstGeom prst="rect">
            <a:avLst/>
          </a:prstGeom>
        </p:spPr>
        <p:txBody>
          <a:bodyPr vert="horz" lIns="68580" tIns="34290" rIns="68580" bIns="34290" rtlCol="0">
            <a:normAutofit fontScale="70000" lnSpcReduction="20000"/>
          </a:bodyPr>
          <a:lstStyle/>
          <a:p>
            <a:pPr>
              <a:lnSpc>
                <a:spcPct val="90000"/>
              </a:lnSpc>
              <a:spcAft>
                <a:spcPts val="450"/>
              </a:spcAft>
            </a:pPr>
            <a:r>
              <a:rPr lang="en-US" sz="1650">
                <a:solidFill>
                  <a:srgbClr val="FF0000"/>
                </a:solidFill>
                <a:latin typeface="Tahoma" panose="020B0604030504040204" pitchFamily="34" charset="0"/>
                <a:ea typeface="Tahoma" panose="020B0604030504040204" pitchFamily="34" charset="0"/>
                <a:cs typeface="Tahoma" panose="020B0604030504040204" pitchFamily="34" charset="0"/>
              </a:rPr>
              <a:t>&lt;1%</a:t>
            </a:r>
          </a:p>
        </p:txBody>
      </p:sp>
      <p:sp>
        <p:nvSpPr>
          <p:cNvPr id="33" name="TextBox 32">
            <a:extLst>
              <a:ext uri="{FF2B5EF4-FFF2-40B4-BE49-F238E27FC236}">
                <a16:creationId xmlns:a16="http://schemas.microsoft.com/office/drawing/2014/main" id="{35F24DA9-3D0E-F746-8563-C618B41FB85D}"/>
              </a:ext>
            </a:extLst>
          </p:cNvPr>
          <p:cNvSpPr txBox="1"/>
          <p:nvPr/>
        </p:nvSpPr>
        <p:spPr>
          <a:xfrm>
            <a:off x="3536225" y="6650539"/>
            <a:ext cx="504453" cy="307801"/>
          </a:xfrm>
          <a:prstGeom prst="rect">
            <a:avLst/>
          </a:prstGeom>
        </p:spPr>
        <p:txBody>
          <a:bodyPr vert="horz" lIns="68580" tIns="34290" rIns="68580" bIns="34290" rtlCol="0">
            <a:normAutofit fontScale="85000" lnSpcReduction="10000"/>
          </a:bodyPr>
          <a:lstStyle/>
          <a:p>
            <a:pPr>
              <a:lnSpc>
                <a:spcPct val="90000"/>
              </a:lnSpc>
              <a:spcAft>
                <a:spcPts val="450"/>
              </a:spcAft>
            </a:pPr>
            <a:r>
              <a:rPr lang="en-US" sz="1650">
                <a:solidFill>
                  <a:srgbClr val="FF0000"/>
                </a:solidFill>
                <a:latin typeface="Tahoma" panose="020B0604030504040204" pitchFamily="34" charset="0"/>
                <a:ea typeface="Tahoma" panose="020B0604030504040204" pitchFamily="34" charset="0"/>
                <a:cs typeface="Tahoma" panose="020B0604030504040204" pitchFamily="34" charset="0"/>
              </a:rPr>
              <a:t>36%</a:t>
            </a:r>
          </a:p>
        </p:txBody>
      </p:sp>
      <p:sp>
        <p:nvSpPr>
          <p:cNvPr id="34" name="TextBox 33">
            <a:extLst>
              <a:ext uri="{FF2B5EF4-FFF2-40B4-BE49-F238E27FC236}">
                <a16:creationId xmlns:a16="http://schemas.microsoft.com/office/drawing/2014/main" id="{750B12AA-11FD-8948-BB9F-1B9FF406C424}"/>
              </a:ext>
            </a:extLst>
          </p:cNvPr>
          <p:cNvSpPr txBox="1"/>
          <p:nvPr/>
        </p:nvSpPr>
        <p:spPr>
          <a:xfrm>
            <a:off x="7885212" y="6673043"/>
            <a:ext cx="504453" cy="307801"/>
          </a:xfrm>
          <a:prstGeom prst="rect">
            <a:avLst/>
          </a:prstGeom>
        </p:spPr>
        <p:txBody>
          <a:bodyPr vert="horz" lIns="68580" tIns="34290" rIns="68580" bIns="34290" rtlCol="0">
            <a:normAutofit fontScale="85000" lnSpcReduction="10000"/>
          </a:bodyPr>
          <a:lstStyle/>
          <a:p>
            <a:pPr>
              <a:lnSpc>
                <a:spcPct val="90000"/>
              </a:lnSpc>
              <a:spcAft>
                <a:spcPts val="450"/>
              </a:spcAft>
            </a:pPr>
            <a:r>
              <a:rPr lang="en-US" sz="1650">
                <a:solidFill>
                  <a:srgbClr val="FF0000"/>
                </a:solidFill>
                <a:latin typeface="Tahoma" panose="020B0604030504040204" pitchFamily="34" charset="0"/>
                <a:ea typeface="Tahoma" panose="020B0604030504040204" pitchFamily="34" charset="0"/>
                <a:cs typeface="Tahoma" panose="020B0604030504040204" pitchFamily="34" charset="0"/>
              </a:rPr>
              <a:t>13%</a:t>
            </a:r>
          </a:p>
        </p:txBody>
      </p:sp>
      <p:sp>
        <p:nvSpPr>
          <p:cNvPr id="36" name="TextBox 35">
            <a:extLst>
              <a:ext uri="{FF2B5EF4-FFF2-40B4-BE49-F238E27FC236}">
                <a16:creationId xmlns:a16="http://schemas.microsoft.com/office/drawing/2014/main" id="{06DDE8FE-61D8-6440-B36B-A47FDFF2A9CC}"/>
              </a:ext>
            </a:extLst>
          </p:cNvPr>
          <p:cNvSpPr txBox="1"/>
          <p:nvPr/>
        </p:nvSpPr>
        <p:spPr>
          <a:xfrm>
            <a:off x="219787" y="6680156"/>
            <a:ext cx="504453" cy="307801"/>
          </a:xfrm>
          <a:prstGeom prst="rect">
            <a:avLst/>
          </a:prstGeom>
        </p:spPr>
        <p:txBody>
          <a:bodyPr vert="horz" lIns="68580" tIns="34290" rIns="68580" bIns="34290" rtlCol="0">
            <a:normAutofit fontScale="85000" lnSpcReduction="10000"/>
          </a:bodyPr>
          <a:lstStyle/>
          <a:p>
            <a:pPr>
              <a:lnSpc>
                <a:spcPct val="90000"/>
              </a:lnSpc>
              <a:spcAft>
                <a:spcPts val="450"/>
              </a:spcAft>
            </a:pPr>
            <a:r>
              <a:rPr lang="en-US" sz="1650">
                <a:solidFill>
                  <a:srgbClr val="FF0000"/>
                </a:solidFill>
                <a:latin typeface="Tahoma" panose="020B0604030504040204" pitchFamily="34" charset="0"/>
                <a:ea typeface="Tahoma" panose="020B0604030504040204" pitchFamily="34" charset="0"/>
                <a:cs typeface="Tahoma" panose="020B0604030504040204" pitchFamily="34" charset="0"/>
              </a:rPr>
              <a:t>30%</a:t>
            </a:r>
          </a:p>
        </p:txBody>
      </p:sp>
      <p:sp>
        <p:nvSpPr>
          <p:cNvPr id="37" name="TextBox 36">
            <a:extLst>
              <a:ext uri="{FF2B5EF4-FFF2-40B4-BE49-F238E27FC236}">
                <a16:creationId xmlns:a16="http://schemas.microsoft.com/office/drawing/2014/main" id="{947899D2-BD67-BF4B-9DF9-F17162426D68}"/>
              </a:ext>
            </a:extLst>
          </p:cNvPr>
          <p:cNvSpPr txBox="1"/>
          <p:nvPr/>
        </p:nvSpPr>
        <p:spPr>
          <a:xfrm>
            <a:off x="1358383" y="6667420"/>
            <a:ext cx="504453" cy="307801"/>
          </a:xfrm>
          <a:prstGeom prst="rect">
            <a:avLst/>
          </a:prstGeom>
        </p:spPr>
        <p:txBody>
          <a:bodyPr vert="horz" lIns="68580" tIns="34290" rIns="68580" bIns="34290" rtlCol="0">
            <a:normAutofit/>
          </a:bodyPr>
          <a:lstStyle/>
          <a:p>
            <a:pPr>
              <a:lnSpc>
                <a:spcPct val="90000"/>
              </a:lnSpc>
              <a:spcAft>
                <a:spcPts val="450"/>
              </a:spcAft>
            </a:pPr>
            <a:r>
              <a:rPr lang="en-US" sz="1650">
                <a:solidFill>
                  <a:srgbClr val="FF0000"/>
                </a:solidFill>
                <a:latin typeface="Tahoma" panose="020B0604030504040204" pitchFamily="34" charset="0"/>
                <a:ea typeface="Tahoma" panose="020B0604030504040204" pitchFamily="34" charset="0"/>
                <a:cs typeface="Tahoma" panose="020B0604030504040204" pitchFamily="34" charset="0"/>
              </a:rPr>
              <a:t>0%</a:t>
            </a:r>
          </a:p>
        </p:txBody>
      </p:sp>
      <p:sp>
        <p:nvSpPr>
          <p:cNvPr id="38" name="TextBox 37">
            <a:extLst>
              <a:ext uri="{FF2B5EF4-FFF2-40B4-BE49-F238E27FC236}">
                <a16:creationId xmlns:a16="http://schemas.microsoft.com/office/drawing/2014/main" id="{068094EC-837B-F24C-B5AB-26A3783521BE}"/>
              </a:ext>
            </a:extLst>
          </p:cNvPr>
          <p:cNvSpPr txBox="1"/>
          <p:nvPr/>
        </p:nvSpPr>
        <p:spPr>
          <a:xfrm>
            <a:off x="4603446" y="6650538"/>
            <a:ext cx="504453" cy="307801"/>
          </a:xfrm>
          <a:prstGeom prst="rect">
            <a:avLst/>
          </a:prstGeom>
        </p:spPr>
        <p:txBody>
          <a:bodyPr vert="horz" lIns="68580" tIns="34290" rIns="68580" bIns="34290" rtlCol="0">
            <a:normAutofit fontScale="85000" lnSpcReduction="10000"/>
          </a:bodyPr>
          <a:lstStyle/>
          <a:p>
            <a:pPr>
              <a:lnSpc>
                <a:spcPct val="90000"/>
              </a:lnSpc>
              <a:spcAft>
                <a:spcPts val="450"/>
              </a:spcAft>
            </a:pPr>
            <a:r>
              <a:rPr lang="en-US" sz="1650">
                <a:solidFill>
                  <a:srgbClr val="FF0000"/>
                </a:solidFill>
                <a:latin typeface="Tahoma" panose="020B0604030504040204" pitchFamily="34" charset="0"/>
                <a:ea typeface="Tahoma" panose="020B0604030504040204" pitchFamily="34" charset="0"/>
                <a:cs typeface="Tahoma" panose="020B0604030504040204" pitchFamily="34" charset="0"/>
              </a:rPr>
              <a:t>17%</a:t>
            </a:r>
          </a:p>
        </p:txBody>
      </p:sp>
      <p:sp>
        <p:nvSpPr>
          <p:cNvPr id="39" name="TextBox 38">
            <a:extLst>
              <a:ext uri="{FF2B5EF4-FFF2-40B4-BE49-F238E27FC236}">
                <a16:creationId xmlns:a16="http://schemas.microsoft.com/office/drawing/2014/main" id="{D5479F3E-F951-3E45-90B9-EE533F015144}"/>
              </a:ext>
            </a:extLst>
          </p:cNvPr>
          <p:cNvSpPr txBox="1"/>
          <p:nvPr/>
        </p:nvSpPr>
        <p:spPr>
          <a:xfrm>
            <a:off x="5592427" y="6638548"/>
            <a:ext cx="504453" cy="307801"/>
          </a:xfrm>
          <a:prstGeom prst="rect">
            <a:avLst/>
          </a:prstGeom>
        </p:spPr>
        <p:txBody>
          <a:bodyPr vert="horz" lIns="68580" tIns="34290" rIns="68580" bIns="34290" rtlCol="0">
            <a:normAutofit fontScale="85000" lnSpcReduction="10000"/>
          </a:bodyPr>
          <a:lstStyle/>
          <a:p>
            <a:pPr>
              <a:lnSpc>
                <a:spcPct val="90000"/>
              </a:lnSpc>
              <a:spcAft>
                <a:spcPts val="450"/>
              </a:spcAft>
            </a:pPr>
            <a:r>
              <a:rPr lang="en-US" sz="1650">
                <a:solidFill>
                  <a:srgbClr val="FF0000"/>
                </a:solidFill>
                <a:latin typeface="Tahoma" panose="020B0604030504040204" pitchFamily="34" charset="0"/>
                <a:ea typeface="Tahoma" panose="020B0604030504040204" pitchFamily="34" charset="0"/>
                <a:cs typeface="Tahoma" panose="020B0604030504040204" pitchFamily="34" charset="0"/>
              </a:rPr>
              <a:t>13%</a:t>
            </a:r>
          </a:p>
        </p:txBody>
      </p:sp>
      <p:sp>
        <p:nvSpPr>
          <p:cNvPr id="40" name="TextBox 39">
            <a:extLst>
              <a:ext uri="{FF2B5EF4-FFF2-40B4-BE49-F238E27FC236}">
                <a16:creationId xmlns:a16="http://schemas.microsoft.com/office/drawing/2014/main" id="{FDD17CBA-0C58-0B43-B927-3B6B93CFDE01}"/>
              </a:ext>
            </a:extLst>
          </p:cNvPr>
          <p:cNvSpPr txBox="1"/>
          <p:nvPr/>
        </p:nvSpPr>
        <p:spPr>
          <a:xfrm>
            <a:off x="6756362" y="6671317"/>
            <a:ext cx="504453" cy="307801"/>
          </a:xfrm>
          <a:prstGeom prst="rect">
            <a:avLst/>
          </a:prstGeom>
        </p:spPr>
        <p:txBody>
          <a:bodyPr vert="horz" lIns="68580" tIns="34290" rIns="68580" bIns="34290" rtlCol="0">
            <a:normAutofit/>
          </a:bodyPr>
          <a:lstStyle/>
          <a:p>
            <a:pPr>
              <a:lnSpc>
                <a:spcPct val="90000"/>
              </a:lnSpc>
              <a:spcAft>
                <a:spcPts val="450"/>
              </a:spcAft>
            </a:pPr>
            <a:r>
              <a:rPr lang="en-US" sz="1650">
                <a:solidFill>
                  <a:srgbClr val="FF0000"/>
                </a:solidFill>
                <a:latin typeface="Tahoma" panose="020B0604030504040204" pitchFamily="34" charset="0"/>
                <a:ea typeface="Tahoma" panose="020B0604030504040204" pitchFamily="34" charset="0"/>
                <a:cs typeface="Tahoma" panose="020B0604030504040204" pitchFamily="34" charset="0"/>
              </a:rPr>
              <a:t>0%</a:t>
            </a:r>
          </a:p>
        </p:txBody>
      </p:sp>
      <p:pic>
        <p:nvPicPr>
          <p:cNvPr id="48" name="Google Shape;291;p41">
            <a:extLst>
              <a:ext uri="{FF2B5EF4-FFF2-40B4-BE49-F238E27FC236}">
                <a16:creationId xmlns:a16="http://schemas.microsoft.com/office/drawing/2014/main" id="{4ED1F7B5-2260-D94A-B2D5-F97A7FE25393}"/>
              </a:ext>
            </a:extLst>
          </p:cNvPr>
          <p:cNvPicPr preferRelativeResize="0">
            <a:picLocks noChangeAspect="1"/>
          </p:cNvPicPr>
          <p:nvPr/>
        </p:nvPicPr>
        <p:blipFill rotWithShape="1">
          <a:blip r:embed="rId2" cstate="print">
            <a:alphaModFix/>
            <a:extLst>
              <a:ext uri="{28A0092B-C50C-407E-A947-70E740481C1C}">
                <a14:useLocalDpi xmlns:a14="http://schemas.microsoft.com/office/drawing/2010/main"/>
              </a:ext>
            </a:extLst>
          </a:blip>
          <a:srcRect/>
          <a:stretch/>
        </p:blipFill>
        <p:spPr>
          <a:xfrm>
            <a:off x="-354754" y="8062494"/>
            <a:ext cx="548503" cy="244674"/>
          </a:xfrm>
          <a:prstGeom prst="rect">
            <a:avLst/>
          </a:prstGeom>
          <a:noFill/>
          <a:ln>
            <a:noFill/>
          </a:ln>
        </p:spPr>
      </p:pic>
      <p:sp>
        <p:nvSpPr>
          <p:cNvPr id="50" name="TextBox 49">
            <a:extLst>
              <a:ext uri="{FF2B5EF4-FFF2-40B4-BE49-F238E27FC236}">
                <a16:creationId xmlns:a16="http://schemas.microsoft.com/office/drawing/2014/main" id="{21DA6BE9-78F3-B641-BA7B-144483C37241}"/>
              </a:ext>
            </a:extLst>
          </p:cNvPr>
          <p:cNvSpPr txBox="1"/>
          <p:nvPr/>
        </p:nvSpPr>
        <p:spPr>
          <a:xfrm>
            <a:off x="5817585" y="2661688"/>
            <a:ext cx="2638864" cy="765468"/>
          </a:xfrm>
          <a:prstGeom prst="rect">
            <a:avLst/>
          </a:prstGeom>
          <a:ln>
            <a:noFill/>
          </a:ln>
        </p:spPr>
        <p:txBody>
          <a:bodyPr vert="horz" lIns="68580" tIns="34290" rIns="68580" bIns="34290" rtlCol="0" anchor="ctr" anchorCtr="0">
            <a:noAutofit/>
          </a:bodyPr>
          <a:lstStyle/>
          <a:p>
            <a:pPr algn="ctr">
              <a:lnSpc>
                <a:spcPct val="90000"/>
              </a:lnSpc>
              <a:spcAft>
                <a:spcPts val="450"/>
              </a:spcAft>
            </a:pPr>
            <a:r>
              <a:rPr lang="en-US" sz="1050" dirty="0">
                <a:solidFill>
                  <a:srgbClr val="FF0000"/>
                </a:solidFill>
                <a:latin typeface="Tahoma" panose="020B0604030504040204" pitchFamily="34" charset="0"/>
                <a:ea typeface="Tahoma" panose="020B0604030504040204" pitchFamily="34" charset="0"/>
                <a:cs typeface="Tahoma" panose="020B0604030504040204" pitchFamily="34" charset="0"/>
              </a:rPr>
              <a:t>Higher percentage of pollution-tolerant organisms post-fire</a:t>
            </a:r>
          </a:p>
        </p:txBody>
      </p:sp>
      <p:sp>
        <p:nvSpPr>
          <p:cNvPr id="2" name="TextBox 1">
            <a:extLst>
              <a:ext uri="{FF2B5EF4-FFF2-40B4-BE49-F238E27FC236}">
                <a16:creationId xmlns:a16="http://schemas.microsoft.com/office/drawing/2014/main" id="{E6FD0BA9-E44E-5F7D-AC50-0BB7DBA7400F}"/>
              </a:ext>
            </a:extLst>
          </p:cNvPr>
          <p:cNvSpPr txBox="1"/>
          <p:nvPr/>
        </p:nvSpPr>
        <p:spPr>
          <a:xfrm>
            <a:off x="4281995" y="148570"/>
            <a:ext cx="3629769"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2250" baseline="30000" dirty="0">
                <a:latin typeface="Tahoma" panose="020B0604030504040204" pitchFamily="34" charset="0"/>
                <a:ea typeface="Tahoma" panose="020B0604030504040204" pitchFamily="34" charset="0"/>
                <a:cs typeface="Tahoma" panose="020B0604030504040204" pitchFamily="34" charset="0"/>
              </a:rPr>
              <a:t>Hwy 36 (Burned, Urban Site)</a:t>
            </a:r>
          </a:p>
        </p:txBody>
      </p:sp>
      <p:pic>
        <p:nvPicPr>
          <p:cNvPr id="5" name="Picture 4" descr="Chart, pie chart&#10;&#10;Description automatically generated">
            <a:extLst>
              <a:ext uri="{FF2B5EF4-FFF2-40B4-BE49-F238E27FC236}">
                <a16:creationId xmlns:a16="http://schemas.microsoft.com/office/drawing/2014/main" id="{B1D91EDF-0CAD-044B-A21E-90998F13554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903861" y="1306743"/>
            <a:ext cx="1378635" cy="1400816"/>
          </a:xfrm>
          <a:prstGeom prst="rect">
            <a:avLst/>
          </a:prstGeom>
        </p:spPr>
      </p:pic>
      <p:pic>
        <p:nvPicPr>
          <p:cNvPr id="10" name="Picture 9" descr="Chart, pie chart&#10;&#10;Description automatically generated">
            <a:extLst>
              <a:ext uri="{FF2B5EF4-FFF2-40B4-BE49-F238E27FC236}">
                <a16:creationId xmlns:a16="http://schemas.microsoft.com/office/drawing/2014/main" id="{E6D1410D-BA54-5943-A7BD-F9974A1663B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189053" y="1379847"/>
            <a:ext cx="1304425" cy="1297523"/>
          </a:xfrm>
          <a:prstGeom prst="rect">
            <a:avLst/>
          </a:prstGeom>
        </p:spPr>
      </p:pic>
      <p:sp>
        <p:nvSpPr>
          <p:cNvPr id="13" name="TextBox 12">
            <a:extLst>
              <a:ext uri="{FF2B5EF4-FFF2-40B4-BE49-F238E27FC236}">
                <a16:creationId xmlns:a16="http://schemas.microsoft.com/office/drawing/2014/main" id="{680353A8-B492-FA46-A2DB-40A726049D3D}"/>
              </a:ext>
            </a:extLst>
          </p:cNvPr>
          <p:cNvSpPr txBox="1"/>
          <p:nvPr/>
        </p:nvSpPr>
        <p:spPr>
          <a:xfrm>
            <a:off x="3087308" y="1008415"/>
            <a:ext cx="948016" cy="230832"/>
          </a:xfrm>
          <a:prstGeom prst="rect">
            <a:avLst/>
          </a:prstGeom>
          <a:noFill/>
        </p:spPr>
        <p:txBody>
          <a:bodyPr wrap="none" lIns="68580" tIns="34290" rIns="68580" bIns="34290" rtlCol="0" anchor="t">
            <a:spAutoFit/>
          </a:bodyPr>
          <a:lstStyle/>
          <a:p>
            <a:r>
              <a:rPr lang="en-US" sz="1050" u="sng">
                <a:latin typeface="Tahoma" panose="020B0604030504040204" pitchFamily="34" charset="0"/>
                <a:ea typeface="Tahoma" panose="020B0604030504040204" pitchFamily="34" charset="0"/>
                <a:cs typeface="Tahoma" panose="020B0604030504040204" pitchFamily="34" charset="0"/>
              </a:rPr>
              <a:t>July 12, 2019</a:t>
            </a:r>
          </a:p>
        </p:txBody>
      </p:sp>
      <p:sp>
        <p:nvSpPr>
          <p:cNvPr id="17" name="TextBox 16">
            <a:extLst>
              <a:ext uri="{FF2B5EF4-FFF2-40B4-BE49-F238E27FC236}">
                <a16:creationId xmlns:a16="http://schemas.microsoft.com/office/drawing/2014/main" id="{29E3B4D4-9CDA-4D4A-9A25-A4E22C8F89F8}"/>
              </a:ext>
            </a:extLst>
          </p:cNvPr>
          <p:cNvSpPr txBox="1"/>
          <p:nvPr/>
        </p:nvSpPr>
        <p:spPr>
          <a:xfrm>
            <a:off x="1274843" y="1016138"/>
            <a:ext cx="1501526" cy="230832"/>
          </a:xfrm>
          <a:prstGeom prst="rect">
            <a:avLst/>
          </a:prstGeom>
          <a:noFill/>
        </p:spPr>
        <p:txBody>
          <a:bodyPr wrap="square" lIns="68580" tIns="34290" rIns="68580" bIns="34290" rtlCol="0" anchor="t">
            <a:spAutoFit/>
          </a:bodyPr>
          <a:lstStyle/>
          <a:p>
            <a:r>
              <a:rPr lang="en-US" sz="1050" u="sng">
                <a:latin typeface="Tahoma" panose="020B0604030504040204" pitchFamily="34" charset="0"/>
                <a:ea typeface="Tahoma" panose="020B0604030504040204" pitchFamily="34" charset="0"/>
                <a:cs typeface="Tahoma" panose="020B0604030504040204" pitchFamily="34" charset="0"/>
              </a:rPr>
              <a:t>June 28, 2018</a:t>
            </a:r>
          </a:p>
        </p:txBody>
      </p:sp>
      <p:sp>
        <p:nvSpPr>
          <p:cNvPr id="35" name="TextBox 34">
            <a:extLst>
              <a:ext uri="{FF2B5EF4-FFF2-40B4-BE49-F238E27FC236}">
                <a16:creationId xmlns:a16="http://schemas.microsoft.com/office/drawing/2014/main" id="{E7AE1A17-4A13-504C-BEC8-7F13DE78074C}"/>
              </a:ext>
            </a:extLst>
          </p:cNvPr>
          <p:cNvSpPr txBox="1"/>
          <p:nvPr/>
        </p:nvSpPr>
        <p:spPr>
          <a:xfrm>
            <a:off x="5817584" y="1012757"/>
            <a:ext cx="1486082" cy="230832"/>
          </a:xfrm>
          <a:prstGeom prst="rect">
            <a:avLst/>
          </a:prstGeom>
          <a:noFill/>
        </p:spPr>
        <p:txBody>
          <a:bodyPr wrap="square" lIns="68580" tIns="34290" rIns="68580" bIns="34290" rtlCol="0" anchor="t">
            <a:spAutoFit/>
          </a:bodyPr>
          <a:lstStyle/>
          <a:p>
            <a:r>
              <a:rPr lang="en-US" sz="1050" u="sng">
                <a:latin typeface="Tahoma" panose="020B0604030504040204" pitchFamily="34" charset="0"/>
                <a:ea typeface="Tahoma" panose="020B0604030504040204" pitchFamily="34" charset="0"/>
                <a:cs typeface="Tahoma" panose="020B0604030504040204" pitchFamily="34" charset="0"/>
              </a:rPr>
              <a:t>June 22, 2022</a:t>
            </a:r>
          </a:p>
        </p:txBody>
      </p:sp>
      <p:sp>
        <p:nvSpPr>
          <p:cNvPr id="19" name="TextBox 18">
            <a:extLst>
              <a:ext uri="{FF2B5EF4-FFF2-40B4-BE49-F238E27FC236}">
                <a16:creationId xmlns:a16="http://schemas.microsoft.com/office/drawing/2014/main" id="{9296881A-41FD-EA43-88F5-78E0EB20E9DD}"/>
              </a:ext>
            </a:extLst>
          </p:cNvPr>
          <p:cNvSpPr txBox="1"/>
          <p:nvPr/>
        </p:nvSpPr>
        <p:spPr>
          <a:xfrm>
            <a:off x="1827587" y="547118"/>
            <a:ext cx="1648528" cy="392415"/>
          </a:xfrm>
          <a:prstGeom prst="rect">
            <a:avLst/>
          </a:prstGeom>
          <a:noFill/>
        </p:spPr>
        <p:txBody>
          <a:bodyPr wrap="none" lIns="68580" tIns="34290" rIns="68580" bIns="34290" rtlCol="0" anchor="t">
            <a:spAutoFit/>
          </a:bodyPr>
          <a:lstStyle/>
          <a:p>
            <a:pPr algn="ctr"/>
            <a:r>
              <a:rPr lang="en-US" sz="1050" b="1" dirty="0">
                <a:latin typeface="Tahoma" panose="020B0604030504040204" pitchFamily="34" charset="0"/>
                <a:ea typeface="Tahoma" panose="020B0604030504040204" pitchFamily="34" charset="0"/>
                <a:cs typeface="Tahoma" panose="020B0604030504040204" pitchFamily="34" charset="0"/>
              </a:rPr>
              <a:t>Pre-Fire</a:t>
            </a:r>
          </a:p>
          <a:p>
            <a:pPr algn="ctr"/>
            <a:r>
              <a:rPr lang="en-US" sz="1050" dirty="0">
                <a:latin typeface="Tahoma" panose="020B0604030504040204" pitchFamily="34" charset="0"/>
                <a:ea typeface="Tahoma" panose="020B0604030504040204" pitchFamily="34" charset="0"/>
                <a:cs typeface="Tahoma" panose="020B0604030504040204" pitchFamily="34" charset="0"/>
              </a:rPr>
              <a:t>(Mile High Flood District)</a:t>
            </a:r>
          </a:p>
        </p:txBody>
      </p:sp>
      <p:sp>
        <p:nvSpPr>
          <p:cNvPr id="41" name="TextBox 40">
            <a:extLst>
              <a:ext uri="{FF2B5EF4-FFF2-40B4-BE49-F238E27FC236}">
                <a16:creationId xmlns:a16="http://schemas.microsoft.com/office/drawing/2014/main" id="{4425C64F-F2D3-7E44-B793-F72FBF71EA86}"/>
              </a:ext>
            </a:extLst>
          </p:cNvPr>
          <p:cNvSpPr txBox="1"/>
          <p:nvPr/>
        </p:nvSpPr>
        <p:spPr>
          <a:xfrm>
            <a:off x="6717816" y="525637"/>
            <a:ext cx="866264" cy="392415"/>
          </a:xfrm>
          <a:prstGeom prst="rect">
            <a:avLst/>
          </a:prstGeom>
          <a:noFill/>
        </p:spPr>
        <p:txBody>
          <a:bodyPr wrap="none" lIns="68580" tIns="34290" rIns="68580" bIns="34290" rtlCol="0" anchor="t">
            <a:spAutoFit/>
          </a:bodyPr>
          <a:lstStyle/>
          <a:p>
            <a:pPr algn="ctr"/>
            <a:r>
              <a:rPr lang="en-US" sz="1050" b="1">
                <a:latin typeface="Tahoma" panose="020B0604030504040204" pitchFamily="34" charset="0"/>
                <a:ea typeface="Tahoma" panose="020B0604030504040204" pitchFamily="34" charset="0"/>
                <a:cs typeface="Tahoma" panose="020B0604030504040204" pitchFamily="34" charset="0"/>
              </a:rPr>
              <a:t>Post-Fire</a:t>
            </a:r>
            <a:endParaRPr lang="en-US" sz="1050">
              <a:latin typeface="Tahoma" panose="020B0604030504040204" pitchFamily="34" charset="0"/>
              <a:ea typeface="Tahoma" panose="020B0604030504040204" pitchFamily="34" charset="0"/>
              <a:cs typeface="Tahoma" panose="020B0604030504040204" pitchFamily="34" charset="0"/>
            </a:endParaRPr>
          </a:p>
          <a:p>
            <a:pPr algn="ctr"/>
            <a:r>
              <a:rPr lang="en-US" sz="1050">
                <a:latin typeface="Tahoma" panose="020B0604030504040204" pitchFamily="34" charset="0"/>
                <a:ea typeface="Tahoma" panose="020B0604030504040204" pitchFamily="34" charset="0"/>
                <a:cs typeface="Tahoma" panose="020B0604030504040204" pitchFamily="34" charset="0"/>
              </a:rPr>
              <a:t>(This Study)</a:t>
            </a:r>
          </a:p>
        </p:txBody>
      </p:sp>
      <p:sp>
        <p:nvSpPr>
          <p:cNvPr id="21" name="TextBox 20">
            <a:extLst>
              <a:ext uri="{FF2B5EF4-FFF2-40B4-BE49-F238E27FC236}">
                <a16:creationId xmlns:a16="http://schemas.microsoft.com/office/drawing/2014/main" id="{BE75E92C-EECF-5742-976B-E581EEF944B5}"/>
              </a:ext>
            </a:extLst>
          </p:cNvPr>
          <p:cNvSpPr txBox="1"/>
          <p:nvPr/>
        </p:nvSpPr>
        <p:spPr>
          <a:xfrm>
            <a:off x="146288" y="6621788"/>
            <a:ext cx="1184940" cy="415498"/>
          </a:xfrm>
          <a:prstGeom prst="rect">
            <a:avLst/>
          </a:prstGeom>
          <a:noFill/>
        </p:spPr>
        <p:txBody>
          <a:bodyPr wrap="none" rtlCol="0">
            <a:spAutoFit/>
          </a:bodyPr>
          <a:lstStyle/>
          <a:p>
            <a:r>
              <a:rPr lang="en-US" sz="1050" u="sng">
                <a:latin typeface="Tahoma" panose="020B0604030504040204" pitchFamily="34" charset="0"/>
                <a:ea typeface="Tahoma" panose="020B0604030504040204" pitchFamily="34" charset="0"/>
                <a:cs typeface="Tahoma" panose="020B0604030504040204" pitchFamily="34" charset="0"/>
              </a:rPr>
              <a:t># of organisms</a:t>
            </a:r>
          </a:p>
          <a:p>
            <a:pPr algn="r"/>
            <a:r>
              <a:rPr lang="en-US" sz="1050" u="sng">
                <a:latin typeface="Tahoma" panose="020B0604030504040204" pitchFamily="34" charset="0"/>
                <a:ea typeface="Tahoma" panose="020B0604030504040204" pitchFamily="34" charset="0"/>
                <a:cs typeface="Tahoma" panose="020B0604030504040204" pitchFamily="34" charset="0"/>
              </a:rPr>
              <a:t>per meter</a:t>
            </a:r>
            <a:r>
              <a:rPr lang="en-US" sz="1050" u="sng" baseline="30000">
                <a:latin typeface="Tahoma" panose="020B0604030504040204" pitchFamily="34" charset="0"/>
                <a:ea typeface="Tahoma" panose="020B0604030504040204" pitchFamily="34" charset="0"/>
                <a:cs typeface="Tahoma" panose="020B0604030504040204" pitchFamily="34" charset="0"/>
              </a:rPr>
              <a:t>2</a:t>
            </a:r>
            <a:r>
              <a:rPr lang="en-US" sz="1050">
                <a:latin typeface="Tahoma" panose="020B0604030504040204" pitchFamily="34" charset="0"/>
                <a:ea typeface="Tahoma" panose="020B0604030504040204" pitchFamily="34" charset="0"/>
                <a:cs typeface="Tahoma" panose="020B0604030504040204" pitchFamily="34" charset="0"/>
              </a:rPr>
              <a:t>:</a:t>
            </a:r>
          </a:p>
        </p:txBody>
      </p:sp>
      <p:sp>
        <p:nvSpPr>
          <p:cNvPr id="22" name="TextBox 21">
            <a:extLst>
              <a:ext uri="{FF2B5EF4-FFF2-40B4-BE49-F238E27FC236}">
                <a16:creationId xmlns:a16="http://schemas.microsoft.com/office/drawing/2014/main" id="{01BB2074-0A8E-3E4B-9B02-F95825967CE7}"/>
              </a:ext>
            </a:extLst>
          </p:cNvPr>
          <p:cNvSpPr txBox="1"/>
          <p:nvPr/>
        </p:nvSpPr>
        <p:spPr>
          <a:xfrm>
            <a:off x="3647707" y="6673768"/>
            <a:ext cx="410690" cy="415498"/>
          </a:xfrm>
          <a:prstGeom prst="rect">
            <a:avLst/>
          </a:prstGeom>
          <a:noFill/>
        </p:spPr>
        <p:txBody>
          <a:bodyPr wrap="none" rtlCol="0">
            <a:spAutoFit/>
          </a:bodyPr>
          <a:lstStyle/>
          <a:p>
            <a:r>
              <a:rPr lang="en-US" sz="1050">
                <a:latin typeface="Tahoma" panose="020B0604030504040204" pitchFamily="34" charset="0"/>
                <a:ea typeface="Tahoma" panose="020B0604030504040204" pitchFamily="34" charset="0"/>
                <a:cs typeface="Tahoma" panose="020B0604030504040204" pitchFamily="34" charset="0"/>
              </a:rPr>
              <a:t>264</a:t>
            </a:r>
          </a:p>
          <a:p>
            <a:endParaRPr lang="en-US" sz="1050">
              <a:latin typeface="Tahoma" panose="020B0604030504040204" pitchFamily="34" charset="0"/>
              <a:ea typeface="Tahoma" panose="020B0604030504040204" pitchFamily="34" charset="0"/>
              <a:cs typeface="Tahoma" panose="020B0604030504040204" pitchFamily="34" charset="0"/>
            </a:endParaRPr>
          </a:p>
        </p:txBody>
      </p:sp>
      <p:sp>
        <p:nvSpPr>
          <p:cNvPr id="42" name="TextBox 41">
            <a:extLst>
              <a:ext uri="{FF2B5EF4-FFF2-40B4-BE49-F238E27FC236}">
                <a16:creationId xmlns:a16="http://schemas.microsoft.com/office/drawing/2014/main" id="{4477CD7B-A797-BC4D-9388-4BDDB494C2A5}"/>
              </a:ext>
            </a:extLst>
          </p:cNvPr>
          <p:cNvSpPr txBox="1"/>
          <p:nvPr/>
        </p:nvSpPr>
        <p:spPr>
          <a:xfrm>
            <a:off x="1786827" y="6640247"/>
            <a:ext cx="410690" cy="253916"/>
          </a:xfrm>
          <a:prstGeom prst="rect">
            <a:avLst/>
          </a:prstGeom>
          <a:noFill/>
        </p:spPr>
        <p:txBody>
          <a:bodyPr wrap="none" rtlCol="0">
            <a:spAutoFit/>
          </a:bodyPr>
          <a:lstStyle/>
          <a:p>
            <a:r>
              <a:rPr lang="en-US" sz="1050">
                <a:latin typeface="Tahoma" panose="020B0604030504040204" pitchFamily="34" charset="0"/>
                <a:ea typeface="Tahoma" panose="020B0604030504040204" pitchFamily="34" charset="0"/>
                <a:cs typeface="Tahoma" panose="020B0604030504040204" pitchFamily="34" charset="0"/>
              </a:rPr>
              <a:t>354</a:t>
            </a:r>
          </a:p>
        </p:txBody>
      </p:sp>
      <p:sp>
        <p:nvSpPr>
          <p:cNvPr id="43" name="TextBox 42">
            <a:extLst>
              <a:ext uri="{FF2B5EF4-FFF2-40B4-BE49-F238E27FC236}">
                <a16:creationId xmlns:a16="http://schemas.microsoft.com/office/drawing/2014/main" id="{CDD00179-42FE-E94B-8664-6C53C1CE70EF}"/>
              </a:ext>
            </a:extLst>
          </p:cNvPr>
          <p:cNvSpPr txBox="1"/>
          <p:nvPr/>
        </p:nvSpPr>
        <p:spPr>
          <a:xfrm>
            <a:off x="3621762" y="7223615"/>
            <a:ext cx="447558" cy="253916"/>
          </a:xfrm>
          <a:prstGeom prst="rect">
            <a:avLst/>
          </a:prstGeom>
          <a:noFill/>
        </p:spPr>
        <p:txBody>
          <a:bodyPr wrap="none" rtlCol="0">
            <a:spAutoFit/>
          </a:bodyPr>
          <a:lstStyle/>
          <a:p>
            <a:r>
              <a:rPr lang="en-US" sz="1050">
                <a:latin typeface="Tahoma" panose="020B0604030504040204" pitchFamily="34" charset="0"/>
                <a:ea typeface="Tahoma" panose="020B0604030504040204" pitchFamily="34" charset="0"/>
                <a:cs typeface="Tahoma" panose="020B0604030504040204" pitchFamily="34" charset="0"/>
              </a:rPr>
              <a:t>1.07</a:t>
            </a:r>
          </a:p>
        </p:txBody>
      </p:sp>
      <p:sp>
        <p:nvSpPr>
          <p:cNvPr id="44" name="TextBox 43">
            <a:extLst>
              <a:ext uri="{FF2B5EF4-FFF2-40B4-BE49-F238E27FC236}">
                <a16:creationId xmlns:a16="http://schemas.microsoft.com/office/drawing/2014/main" id="{335CB6A7-3407-CD4A-ADDF-9AD2695467B9}"/>
              </a:ext>
            </a:extLst>
          </p:cNvPr>
          <p:cNvSpPr txBox="1"/>
          <p:nvPr/>
        </p:nvSpPr>
        <p:spPr>
          <a:xfrm>
            <a:off x="1785645" y="7223615"/>
            <a:ext cx="504452" cy="253916"/>
          </a:xfrm>
          <a:prstGeom prst="rect">
            <a:avLst/>
          </a:prstGeom>
          <a:noFill/>
        </p:spPr>
        <p:txBody>
          <a:bodyPr wrap="square" rtlCol="0">
            <a:spAutoFit/>
          </a:bodyPr>
          <a:lstStyle/>
          <a:p>
            <a:r>
              <a:rPr lang="en-US" sz="1050">
                <a:latin typeface="Tahoma" panose="020B0604030504040204" pitchFamily="34" charset="0"/>
                <a:ea typeface="Tahoma" panose="020B0604030504040204" pitchFamily="34" charset="0"/>
                <a:cs typeface="Tahoma" panose="020B0604030504040204" pitchFamily="34" charset="0"/>
              </a:rPr>
              <a:t>1.20</a:t>
            </a:r>
          </a:p>
        </p:txBody>
      </p:sp>
      <p:sp>
        <p:nvSpPr>
          <p:cNvPr id="45" name="TextBox 44">
            <a:extLst>
              <a:ext uri="{FF2B5EF4-FFF2-40B4-BE49-F238E27FC236}">
                <a16:creationId xmlns:a16="http://schemas.microsoft.com/office/drawing/2014/main" id="{BFE87A60-0040-0B4F-97EC-68FBED8C8B2B}"/>
              </a:ext>
            </a:extLst>
          </p:cNvPr>
          <p:cNvSpPr txBox="1"/>
          <p:nvPr/>
        </p:nvSpPr>
        <p:spPr>
          <a:xfrm>
            <a:off x="5398501" y="7223615"/>
            <a:ext cx="447558" cy="253916"/>
          </a:xfrm>
          <a:prstGeom prst="rect">
            <a:avLst/>
          </a:prstGeom>
          <a:noFill/>
        </p:spPr>
        <p:txBody>
          <a:bodyPr wrap="none" rtlCol="0">
            <a:spAutoFit/>
          </a:bodyPr>
          <a:lstStyle/>
          <a:p>
            <a:r>
              <a:rPr lang="en-US" sz="1050">
                <a:latin typeface="Tahoma" panose="020B0604030504040204" pitchFamily="34" charset="0"/>
                <a:ea typeface="Tahoma" panose="020B0604030504040204" pitchFamily="34" charset="0"/>
                <a:cs typeface="Tahoma" panose="020B0604030504040204" pitchFamily="34" charset="0"/>
              </a:rPr>
              <a:t>1.61</a:t>
            </a:r>
          </a:p>
        </p:txBody>
      </p:sp>
      <p:sp>
        <p:nvSpPr>
          <p:cNvPr id="23" name="TextBox 22">
            <a:extLst>
              <a:ext uri="{FF2B5EF4-FFF2-40B4-BE49-F238E27FC236}">
                <a16:creationId xmlns:a16="http://schemas.microsoft.com/office/drawing/2014/main" id="{79A2C9D1-E1B1-EC4E-9D07-84BC90BEC7D4}"/>
              </a:ext>
            </a:extLst>
          </p:cNvPr>
          <p:cNvSpPr txBox="1"/>
          <p:nvPr/>
        </p:nvSpPr>
        <p:spPr>
          <a:xfrm>
            <a:off x="1526569" y="7621845"/>
            <a:ext cx="1201833" cy="415498"/>
          </a:xfrm>
          <a:prstGeom prst="rect">
            <a:avLst/>
          </a:prstGeom>
          <a:noFill/>
        </p:spPr>
        <p:txBody>
          <a:bodyPr wrap="square" rtlCol="0">
            <a:spAutoFit/>
          </a:bodyPr>
          <a:lstStyle/>
          <a:p>
            <a:r>
              <a:rPr lang="en-US" sz="1050" i="1">
                <a:latin typeface="Tahoma" panose="020B0604030504040204" pitchFamily="34" charset="0"/>
                <a:ea typeface="Tahoma" panose="020B0604030504040204" pitchFamily="34" charset="0"/>
                <a:cs typeface="Tahoma" panose="020B0604030504040204" pitchFamily="34" charset="0"/>
              </a:rPr>
              <a:t>*1 Stonefly found at this site</a:t>
            </a:r>
          </a:p>
        </p:txBody>
      </p:sp>
      <p:sp>
        <p:nvSpPr>
          <p:cNvPr id="46" name="TextBox 45">
            <a:extLst>
              <a:ext uri="{FF2B5EF4-FFF2-40B4-BE49-F238E27FC236}">
                <a16:creationId xmlns:a16="http://schemas.microsoft.com/office/drawing/2014/main" id="{B0E1460F-DC75-7942-905F-38E71F204F9A}"/>
              </a:ext>
            </a:extLst>
          </p:cNvPr>
          <p:cNvSpPr txBox="1"/>
          <p:nvPr/>
        </p:nvSpPr>
        <p:spPr>
          <a:xfrm>
            <a:off x="3159287" y="7654283"/>
            <a:ext cx="1595179" cy="577081"/>
          </a:xfrm>
          <a:prstGeom prst="rect">
            <a:avLst/>
          </a:prstGeom>
          <a:noFill/>
        </p:spPr>
        <p:txBody>
          <a:bodyPr wrap="square" rtlCol="0">
            <a:spAutoFit/>
          </a:bodyPr>
          <a:lstStyle/>
          <a:p>
            <a:r>
              <a:rPr lang="en-US" sz="1050" i="1">
                <a:latin typeface="Tahoma" panose="020B0604030504040204" pitchFamily="34" charset="0"/>
                <a:ea typeface="Tahoma" panose="020B0604030504040204" pitchFamily="34" charset="0"/>
                <a:cs typeface="Tahoma" panose="020B0604030504040204" pitchFamily="34" charset="0"/>
              </a:rPr>
              <a:t>*1 Stonefly found at upstream Hwy 36 site on this date</a:t>
            </a:r>
          </a:p>
        </p:txBody>
      </p:sp>
      <p:sp>
        <p:nvSpPr>
          <p:cNvPr id="47" name="TextBox 46">
            <a:extLst>
              <a:ext uri="{FF2B5EF4-FFF2-40B4-BE49-F238E27FC236}">
                <a16:creationId xmlns:a16="http://schemas.microsoft.com/office/drawing/2014/main" id="{9E4F9DF3-D526-3446-BD90-C8B291204548}"/>
              </a:ext>
            </a:extLst>
          </p:cNvPr>
          <p:cNvSpPr txBox="1"/>
          <p:nvPr/>
        </p:nvSpPr>
        <p:spPr>
          <a:xfrm>
            <a:off x="-88271" y="7158516"/>
            <a:ext cx="1295547" cy="253916"/>
          </a:xfrm>
          <a:prstGeom prst="rect">
            <a:avLst/>
          </a:prstGeom>
          <a:noFill/>
        </p:spPr>
        <p:txBody>
          <a:bodyPr wrap="none" rtlCol="0">
            <a:spAutoFit/>
          </a:bodyPr>
          <a:lstStyle/>
          <a:p>
            <a:r>
              <a:rPr lang="en-US" sz="1050" u="sng">
                <a:latin typeface="Tahoma" panose="020B0604030504040204" pitchFamily="34" charset="0"/>
                <a:ea typeface="Tahoma" panose="020B0604030504040204" pitchFamily="34" charset="0"/>
                <a:cs typeface="Tahoma" panose="020B0604030504040204" pitchFamily="34" charset="0"/>
              </a:rPr>
              <a:t>Shannon diversity:</a:t>
            </a:r>
          </a:p>
        </p:txBody>
      </p:sp>
      <p:sp>
        <p:nvSpPr>
          <p:cNvPr id="49" name="TextBox 48">
            <a:extLst>
              <a:ext uri="{FF2B5EF4-FFF2-40B4-BE49-F238E27FC236}">
                <a16:creationId xmlns:a16="http://schemas.microsoft.com/office/drawing/2014/main" id="{EF6C0311-90FF-0545-A98E-580A2CBCAB32}"/>
              </a:ext>
            </a:extLst>
          </p:cNvPr>
          <p:cNvSpPr txBox="1"/>
          <p:nvPr/>
        </p:nvSpPr>
        <p:spPr>
          <a:xfrm>
            <a:off x="5045986" y="7641064"/>
            <a:ext cx="1595179" cy="577081"/>
          </a:xfrm>
          <a:prstGeom prst="rect">
            <a:avLst/>
          </a:prstGeom>
          <a:noFill/>
        </p:spPr>
        <p:txBody>
          <a:bodyPr wrap="square" rtlCol="0">
            <a:spAutoFit/>
          </a:bodyPr>
          <a:lstStyle/>
          <a:p>
            <a:r>
              <a:rPr lang="en-US" sz="1050" i="1">
                <a:solidFill>
                  <a:srgbClr val="FF0000"/>
                </a:solidFill>
                <a:latin typeface="Tahoma" panose="020B0604030504040204" pitchFamily="34" charset="0"/>
                <a:ea typeface="Tahoma" panose="020B0604030504040204" pitchFamily="34" charset="0"/>
                <a:cs typeface="Tahoma" panose="020B0604030504040204" pitchFamily="34" charset="0"/>
              </a:rPr>
              <a:t>*No stoneflies ever found post-fire at this site</a:t>
            </a:r>
          </a:p>
        </p:txBody>
      </p:sp>
      <p:sp>
        <p:nvSpPr>
          <p:cNvPr id="51" name="TextBox 50">
            <a:extLst>
              <a:ext uri="{FF2B5EF4-FFF2-40B4-BE49-F238E27FC236}">
                <a16:creationId xmlns:a16="http://schemas.microsoft.com/office/drawing/2014/main" id="{B7182895-F4C6-8044-8FC0-6981235D5056}"/>
              </a:ext>
            </a:extLst>
          </p:cNvPr>
          <p:cNvSpPr txBox="1"/>
          <p:nvPr/>
        </p:nvSpPr>
        <p:spPr>
          <a:xfrm>
            <a:off x="5384214" y="6680327"/>
            <a:ext cx="335348" cy="415498"/>
          </a:xfrm>
          <a:prstGeom prst="rect">
            <a:avLst/>
          </a:prstGeom>
          <a:noFill/>
        </p:spPr>
        <p:txBody>
          <a:bodyPr wrap="none" rtlCol="0">
            <a:spAutoFit/>
          </a:bodyPr>
          <a:lstStyle/>
          <a:p>
            <a:r>
              <a:rPr lang="en-US" sz="1050">
                <a:latin typeface="Tahoma" panose="020B0604030504040204" pitchFamily="34" charset="0"/>
                <a:ea typeface="Tahoma" panose="020B0604030504040204" pitchFamily="34" charset="0"/>
                <a:cs typeface="Tahoma" panose="020B0604030504040204" pitchFamily="34" charset="0"/>
              </a:rPr>
              <a:t>74</a:t>
            </a:r>
          </a:p>
          <a:p>
            <a:endParaRPr lang="en-US" sz="1050">
              <a:latin typeface="Tahoma" panose="020B0604030504040204" pitchFamily="34" charset="0"/>
              <a:ea typeface="Tahoma" panose="020B0604030504040204" pitchFamily="34" charset="0"/>
              <a:cs typeface="Tahoma" panose="020B0604030504040204" pitchFamily="34" charset="0"/>
            </a:endParaRPr>
          </a:p>
        </p:txBody>
      </p:sp>
      <p:sp>
        <p:nvSpPr>
          <p:cNvPr id="52" name="TextBox 51">
            <a:extLst>
              <a:ext uri="{FF2B5EF4-FFF2-40B4-BE49-F238E27FC236}">
                <a16:creationId xmlns:a16="http://schemas.microsoft.com/office/drawing/2014/main" id="{7E022467-F417-D142-BB1E-56DCEEEAE370}"/>
              </a:ext>
            </a:extLst>
          </p:cNvPr>
          <p:cNvSpPr txBox="1"/>
          <p:nvPr/>
        </p:nvSpPr>
        <p:spPr>
          <a:xfrm>
            <a:off x="6641165" y="5932723"/>
            <a:ext cx="1954697" cy="1673626"/>
          </a:xfrm>
          <a:prstGeom prst="rect">
            <a:avLst/>
          </a:prstGeom>
          <a:ln>
            <a:solidFill>
              <a:schemeClr val="tx1"/>
            </a:solidFill>
          </a:ln>
        </p:spPr>
        <p:txBody>
          <a:bodyPr vert="horz" lIns="68580" tIns="34290" rIns="68580" bIns="34290" rtlCol="0">
            <a:noAutofit/>
          </a:bodyPr>
          <a:lstStyle/>
          <a:p>
            <a:pPr algn="ctr">
              <a:lnSpc>
                <a:spcPct val="90000"/>
              </a:lnSpc>
              <a:spcAft>
                <a:spcPts val="450"/>
              </a:spcAft>
            </a:pPr>
            <a:r>
              <a:rPr lang="en-US" sz="1500">
                <a:latin typeface="Tahoma" panose="020B0604030504040204" pitchFamily="34" charset="0"/>
                <a:ea typeface="Tahoma" panose="020B0604030504040204" pitchFamily="34" charset="0"/>
                <a:cs typeface="Tahoma" panose="020B0604030504040204" pitchFamily="34" charset="0"/>
              </a:rPr>
              <a:t>Lower number of organisms per m</a:t>
            </a:r>
            <a:r>
              <a:rPr lang="en-US" sz="1500" baseline="30000">
                <a:latin typeface="Tahoma" panose="020B0604030504040204" pitchFamily="34" charset="0"/>
                <a:ea typeface="Tahoma" panose="020B0604030504040204" pitchFamily="34" charset="0"/>
                <a:cs typeface="Tahoma" panose="020B0604030504040204" pitchFamily="34" charset="0"/>
              </a:rPr>
              <a:t>2</a:t>
            </a:r>
            <a:r>
              <a:rPr lang="en-US" sz="1500">
                <a:latin typeface="Tahoma" panose="020B0604030504040204" pitchFamily="34" charset="0"/>
                <a:ea typeface="Tahoma" panose="020B0604030504040204" pitchFamily="34" charset="0"/>
                <a:cs typeface="Tahoma" panose="020B0604030504040204" pitchFamily="34" charset="0"/>
              </a:rPr>
              <a:t> + higher diversity</a:t>
            </a:r>
          </a:p>
        </p:txBody>
      </p:sp>
      <p:pic>
        <p:nvPicPr>
          <p:cNvPr id="54" name="Picture 10" descr="Plot object">
            <a:extLst>
              <a:ext uri="{FF2B5EF4-FFF2-40B4-BE49-F238E27FC236}">
                <a16:creationId xmlns:a16="http://schemas.microsoft.com/office/drawing/2014/main" id="{35F8D3CB-6C16-8C4C-9B4B-0033DCC56770}"/>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5781629" y="1387211"/>
            <a:ext cx="1313337" cy="135747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hart, pie chart&#10;&#10;Description automatically generated">
            <a:extLst>
              <a:ext uri="{FF2B5EF4-FFF2-40B4-BE49-F238E27FC236}">
                <a16:creationId xmlns:a16="http://schemas.microsoft.com/office/drawing/2014/main" id="{3513F54C-7D10-294F-A0DD-41E9CD9CBEB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913371" y="2671866"/>
            <a:ext cx="1342017" cy="1421125"/>
          </a:xfrm>
          <a:prstGeom prst="rect">
            <a:avLst/>
          </a:prstGeom>
        </p:spPr>
      </p:pic>
      <p:pic>
        <p:nvPicPr>
          <p:cNvPr id="26" name="Picture 25" descr="Chart, pie chart&#10;&#10;Description automatically generated">
            <a:extLst>
              <a:ext uri="{FF2B5EF4-FFF2-40B4-BE49-F238E27FC236}">
                <a16:creationId xmlns:a16="http://schemas.microsoft.com/office/drawing/2014/main" id="{FE6F9414-0F80-AF43-9715-977B58868762}"/>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101987" y="2681920"/>
            <a:ext cx="1513637" cy="1424831"/>
          </a:xfrm>
          <a:prstGeom prst="rect">
            <a:avLst/>
          </a:prstGeom>
        </p:spPr>
      </p:pic>
      <p:sp>
        <p:nvSpPr>
          <p:cNvPr id="27" name="TextBox 26">
            <a:extLst>
              <a:ext uri="{FF2B5EF4-FFF2-40B4-BE49-F238E27FC236}">
                <a16:creationId xmlns:a16="http://schemas.microsoft.com/office/drawing/2014/main" id="{6C8024B9-6729-9341-8F19-F12C0B34AAB9}"/>
              </a:ext>
            </a:extLst>
          </p:cNvPr>
          <p:cNvSpPr txBox="1"/>
          <p:nvPr/>
        </p:nvSpPr>
        <p:spPr>
          <a:xfrm>
            <a:off x="562028" y="1931619"/>
            <a:ext cx="529312" cy="1223412"/>
          </a:xfrm>
          <a:prstGeom prst="rect">
            <a:avLst/>
          </a:prstGeom>
          <a:noFill/>
        </p:spPr>
        <p:txBody>
          <a:bodyPr wrap="none" rtlCol="0">
            <a:spAutoFit/>
          </a:bodyPr>
          <a:lstStyle/>
          <a:p>
            <a:r>
              <a:rPr lang="en-US" sz="1050" dirty="0">
                <a:latin typeface="Tahoma" panose="020B0604030504040204" pitchFamily="34" charset="0"/>
                <a:ea typeface="Tahoma" panose="020B0604030504040204" pitchFamily="34" charset="0"/>
                <a:cs typeface="Tahoma" panose="020B0604030504040204" pitchFamily="34" charset="0"/>
              </a:rPr>
              <a:t>Site 1</a:t>
            </a:r>
          </a:p>
          <a:p>
            <a:endParaRPr lang="en-US" sz="1050" dirty="0">
              <a:latin typeface="Tahoma" panose="020B0604030504040204" pitchFamily="34" charset="0"/>
              <a:ea typeface="Tahoma" panose="020B0604030504040204" pitchFamily="34" charset="0"/>
              <a:cs typeface="Tahoma" panose="020B0604030504040204" pitchFamily="34" charset="0"/>
            </a:endParaRPr>
          </a:p>
          <a:p>
            <a:endParaRPr lang="en-US" sz="1050" dirty="0">
              <a:latin typeface="Tahoma" panose="020B0604030504040204" pitchFamily="34" charset="0"/>
              <a:ea typeface="Tahoma" panose="020B0604030504040204" pitchFamily="34" charset="0"/>
              <a:cs typeface="Tahoma" panose="020B0604030504040204" pitchFamily="34" charset="0"/>
            </a:endParaRPr>
          </a:p>
          <a:p>
            <a:endParaRPr lang="en-US" sz="1050" dirty="0">
              <a:latin typeface="Tahoma" panose="020B0604030504040204" pitchFamily="34" charset="0"/>
              <a:ea typeface="Tahoma" panose="020B0604030504040204" pitchFamily="34" charset="0"/>
              <a:cs typeface="Tahoma" panose="020B0604030504040204" pitchFamily="34" charset="0"/>
            </a:endParaRPr>
          </a:p>
          <a:p>
            <a:endParaRPr lang="en-US" sz="1050" dirty="0">
              <a:latin typeface="Tahoma" panose="020B0604030504040204" pitchFamily="34" charset="0"/>
              <a:ea typeface="Tahoma" panose="020B0604030504040204" pitchFamily="34" charset="0"/>
              <a:cs typeface="Tahoma" panose="020B0604030504040204" pitchFamily="34" charset="0"/>
            </a:endParaRPr>
          </a:p>
          <a:p>
            <a:endParaRPr lang="en-US" sz="1050" dirty="0">
              <a:latin typeface="Tahoma" panose="020B0604030504040204" pitchFamily="34" charset="0"/>
              <a:ea typeface="Tahoma" panose="020B0604030504040204" pitchFamily="34" charset="0"/>
              <a:cs typeface="Tahoma" panose="020B0604030504040204" pitchFamily="34" charset="0"/>
            </a:endParaRPr>
          </a:p>
          <a:p>
            <a:r>
              <a:rPr lang="en-US" sz="1050" dirty="0">
                <a:latin typeface="Tahoma" panose="020B0604030504040204" pitchFamily="34" charset="0"/>
                <a:ea typeface="Tahoma" panose="020B0604030504040204" pitchFamily="34" charset="0"/>
                <a:cs typeface="Tahoma" panose="020B0604030504040204" pitchFamily="34" charset="0"/>
              </a:rPr>
              <a:t>Site 2</a:t>
            </a:r>
          </a:p>
        </p:txBody>
      </p:sp>
      <p:pic>
        <p:nvPicPr>
          <p:cNvPr id="14338" name="Picture 2" descr="Plot object">
            <a:extLst>
              <a:ext uri="{FF2B5EF4-FFF2-40B4-BE49-F238E27FC236}">
                <a16:creationId xmlns:a16="http://schemas.microsoft.com/office/drawing/2014/main" id="{9E75E287-5DE2-654C-BB5B-4FF9DDF21FF2}"/>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7295167" y="1330061"/>
            <a:ext cx="1386074" cy="1425014"/>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CA5AE7CC-D582-1E45-91A4-0988F258B5FB}"/>
              </a:ext>
            </a:extLst>
          </p:cNvPr>
          <p:cNvSpPr txBox="1"/>
          <p:nvPr/>
        </p:nvSpPr>
        <p:spPr>
          <a:xfrm>
            <a:off x="7467559" y="1014640"/>
            <a:ext cx="948016" cy="230832"/>
          </a:xfrm>
          <a:prstGeom prst="rect">
            <a:avLst/>
          </a:prstGeom>
          <a:noFill/>
        </p:spPr>
        <p:txBody>
          <a:bodyPr wrap="none" lIns="68580" tIns="34290" rIns="68580" bIns="34290" rtlCol="0" anchor="t">
            <a:spAutoFit/>
          </a:bodyPr>
          <a:lstStyle/>
          <a:p>
            <a:r>
              <a:rPr lang="en-US" sz="1050" u="sng">
                <a:latin typeface="Tahoma" panose="020B0604030504040204" pitchFamily="34" charset="0"/>
                <a:ea typeface="Tahoma" panose="020B0604030504040204" pitchFamily="34" charset="0"/>
                <a:cs typeface="Tahoma" panose="020B0604030504040204" pitchFamily="34" charset="0"/>
              </a:rPr>
              <a:t>July 25, 2022</a:t>
            </a:r>
          </a:p>
        </p:txBody>
      </p:sp>
      <p:sp>
        <p:nvSpPr>
          <p:cNvPr id="53" name="TextBox 52">
            <a:extLst>
              <a:ext uri="{FF2B5EF4-FFF2-40B4-BE49-F238E27FC236}">
                <a16:creationId xmlns:a16="http://schemas.microsoft.com/office/drawing/2014/main" id="{4F413E6C-68E2-B944-BF8F-C6D683E4A64C}"/>
              </a:ext>
            </a:extLst>
          </p:cNvPr>
          <p:cNvSpPr txBox="1"/>
          <p:nvPr/>
        </p:nvSpPr>
        <p:spPr>
          <a:xfrm>
            <a:off x="-1836662" y="6585737"/>
            <a:ext cx="5520551" cy="770663"/>
          </a:xfrm>
          <a:prstGeom prst="rect">
            <a:avLst/>
          </a:prstGeom>
          <a:ln>
            <a:noFill/>
          </a:ln>
        </p:spPr>
        <p:txBody>
          <a:bodyPr vert="horz" lIns="68580" tIns="34290" rIns="68580" bIns="34290" rtlCol="0" anchor="ctr" anchorCtr="0">
            <a:noAutofit/>
          </a:bodyPr>
          <a:lstStyle/>
          <a:p>
            <a:pPr>
              <a:lnSpc>
                <a:spcPct val="90000"/>
              </a:lnSpc>
              <a:spcAft>
                <a:spcPts val="450"/>
              </a:spcAft>
            </a:pPr>
            <a:r>
              <a:rPr lang="en-US" sz="1050" i="1">
                <a:latin typeface="Tahoma" panose="020B0604030504040204" pitchFamily="34" charset="0"/>
                <a:ea typeface="Tahoma" panose="020B0604030504040204" pitchFamily="34" charset="0"/>
                <a:cs typeface="Tahoma" panose="020B0604030504040204" pitchFamily="34" charset="0"/>
              </a:rPr>
              <a:t>Presence of </a:t>
            </a:r>
            <a:r>
              <a:rPr lang="en-US" sz="1050" i="1" err="1">
                <a:latin typeface="Tahoma" panose="020B0604030504040204" pitchFamily="34" charset="0"/>
                <a:ea typeface="Tahoma" panose="020B0604030504040204" pitchFamily="34" charset="0"/>
                <a:cs typeface="Tahoma" panose="020B0604030504040204" pitchFamily="34" charset="0"/>
              </a:rPr>
              <a:t>plecoptera</a:t>
            </a:r>
            <a:r>
              <a:rPr lang="en-US" sz="1050" i="1">
                <a:latin typeface="Tahoma" panose="020B0604030504040204" pitchFamily="34" charset="0"/>
                <a:ea typeface="Tahoma" panose="020B0604030504040204" pitchFamily="34" charset="0"/>
                <a:cs typeface="Tahoma" panose="020B0604030504040204" pitchFamily="34" charset="0"/>
              </a:rPr>
              <a:t> (stonefly) species indicates likely healthier stream in 2018-2019:</a:t>
            </a:r>
          </a:p>
          <a:p>
            <a:pPr>
              <a:lnSpc>
                <a:spcPct val="90000"/>
              </a:lnSpc>
              <a:spcAft>
                <a:spcPts val="450"/>
              </a:spcAft>
            </a:pPr>
            <a:r>
              <a:rPr lang="en-US" sz="1050" i="1">
                <a:latin typeface="Tahoma" panose="020B0604030504040204" pitchFamily="34" charset="0"/>
                <a:ea typeface="Tahoma" panose="020B0604030504040204" pitchFamily="34" charset="0"/>
                <a:cs typeface="Tahoma" panose="020B0604030504040204" pitchFamily="34" charset="0"/>
              </a:rPr>
              <a:t>-Stoneflies have no gills on their abdomen, sensitive to reduced DO</a:t>
            </a:r>
          </a:p>
          <a:p>
            <a:pPr>
              <a:lnSpc>
                <a:spcPct val="90000"/>
              </a:lnSpc>
              <a:spcAft>
                <a:spcPts val="450"/>
              </a:spcAft>
            </a:pPr>
            <a:r>
              <a:rPr lang="en-US" sz="1050" i="1">
                <a:latin typeface="Tahoma" panose="020B0604030504040204" pitchFamily="34" charset="0"/>
                <a:ea typeface="Tahoma" panose="020B0604030504040204" pitchFamily="34" charset="0"/>
                <a:cs typeface="Tahoma" panose="020B0604030504040204" pitchFamily="34" charset="0"/>
              </a:rPr>
              <a:t>-Feed on </a:t>
            </a:r>
            <a:r>
              <a:rPr lang="en-US" sz="1050" i="1" err="1">
                <a:latin typeface="Tahoma" panose="020B0604030504040204" pitchFamily="34" charset="0"/>
                <a:ea typeface="Tahoma" panose="020B0604030504040204" pitchFamily="34" charset="0"/>
                <a:cs typeface="Tahoma" panose="020B0604030504040204" pitchFamily="34" charset="0"/>
              </a:rPr>
              <a:t>biolfilm</a:t>
            </a:r>
            <a:r>
              <a:rPr lang="en-US" sz="1050" i="1">
                <a:latin typeface="Tahoma" panose="020B0604030504040204" pitchFamily="34" charset="0"/>
                <a:ea typeface="Tahoma" panose="020B0604030504040204" pitchFamily="34" charset="0"/>
                <a:cs typeface="Tahoma" panose="020B0604030504040204" pitchFamily="34" charset="0"/>
              </a:rPr>
              <a:t>, which may contain metals</a:t>
            </a:r>
          </a:p>
          <a:p>
            <a:pPr algn="ctr">
              <a:lnSpc>
                <a:spcPct val="90000"/>
              </a:lnSpc>
              <a:spcAft>
                <a:spcPts val="450"/>
              </a:spcAft>
            </a:pPr>
            <a:endParaRPr lang="en-US" sz="1050" i="1">
              <a:solidFill>
                <a:srgbClr val="81B5D4"/>
              </a:solidFill>
              <a:latin typeface="Tahoma" panose="020B0604030504040204" pitchFamily="34" charset="0"/>
              <a:ea typeface="Tahoma" panose="020B0604030504040204" pitchFamily="34" charset="0"/>
              <a:cs typeface="Tahoma" panose="020B0604030504040204" pitchFamily="34" charset="0"/>
            </a:endParaRPr>
          </a:p>
          <a:p>
            <a:pPr algn="ctr">
              <a:lnSpc>
                <a:spcPct val="90000"/>
              </a:lnSpc>
              <a:spcAft>
                <a:spcPts val="450"/>
              </a:spcAft>
            </a:pPr>
            <a:r>
              <a:rPr lang="en-US" sz="1050" i="1">
                <a:solidFill>
                  <a:srgbClr val="81B5D4"/>
                </a:solidFill>
                <a:latin typeface="Tahoma" panose="020B0604030504040204" pitchFamily="34" charset="0"/>
                <a:ea typeface="Tahoma" panose="020B0604030504040204" pitchFamily="34" charset="0"/>
                <a:cs typeface="Tahoma" panose="020B0604030504040204" pitchFamily="34" charset="0"/>
              </a:rPr>
              <a:t>-Add photo of </a:t>
            </a:r>
            <a:r>
              <a:rPr lang="en-US" sz="1050" i="1" err="1">
                <a:solidFill>
                  <a:srgbClr val="81B5D4"/>
                </a:solidFill>
                <a:latin typeface="Tahoma" panose="020B0604030504040204" pitchFamily="34" charset="0"/>
                <a:ea typeface="Tahoma" panose="020B0604030504040204" pitchFamily="34" charset="0"/>
                <a:cs typeface="Tahoma" panose="020B0604030504040204" pitchFamily="34" charset="0"/>
              </a:rPr>
              <a:t>plecoptera</a:t>
            </a:r>
            <a:r>
              <a:rPr lang="en-US" sz="1050" i="1">
                <a:solidFill>
                  <a:srgbClr val="81B5D4"/>
                </a:solidFill>
                <a:latin typeface="Tahoma" panose="020B0604030504040204" pitchFamily="34" charset="0"/>
                <a:ea typeface="Tahoma" panose="020B0604030504040204" pitchFamily="34" charset="0"/>
                <a:cs typeface="Tahoma" panose="020B0604030504040204" pitchFamily="34" charset="0"/>
              </a:rPr>
              <a:t> &amp; some </a:t>
            </a:r>
            <a:r>
              <a:rPr lang="en-US" sz="1050" i="1" err="1">
                <a:solidFill>
                  <a:srgbClr val="81B5D4"/>
                </a:solidFill>
                <a:latin typeface="Tahoma" panose="020B0604030504040204" pitchFamily="34" charset="0"/>
                <a:ea typeface="Tahoma" panose="020B0604030504040204" pitchFamily="34" charset="0"/>
                <a:cs typeface="Tahoma" panose="020B0604030504040204" pitchFamily="34" charset="0"/>
              </a:rPr>
              <a:t>bg</a:t>
            </a:r>
            <a:r>
              <a:rPr lang="en-US" sz="1050" i="1">
                <a:solidFill>
                  <a:srgbClr val="81B5D4"/>
                </a:solidFill>
                <a:latin typeface="Tahoma" panose="020B0604030504040204" pitchFamily="34" charset="0"/>
                <a:ea typeface="Tahoma" panose="020B0604030504040204" pitchFamily="34" charset="0"/>
                <a:cs typeface="Tahoma" panose="020B0604030504040204" pitchFamily="34" charset="0"/>
              </a:rPr>
              <a:t> maybe, little detail, no gills on their abdomen, more vulnerable to less DO surface area, may take up metals just like an other organism – often shredders, eating bacteria, fungi &amp; algae that may be </a:t>
            </a:r>
            <a:r>
              <a:rPr lang="en-US" sz="1050" i="1" err="1">
                <a:solidFill>
                  <a:srgbClr val="81B5D4"/>
                </a:solidFill>
                <a:latin typeface="Tahoma" panose="020B0604030504040204" pitchFamily="34" charset="0"/>
                <a:ea typeface="Tahoma" panose="020B0604030504040204" pitchFamily="34" charset="0"/>
                <a:cs typeface="Tahoma" panose="020B0604030504040204" pitchFamily="34" charset="0"/>
              </a:rPr>
              <a:t>contamoinated</a:t>
            </a:r>
            <a:r>
              <a:rPr lang="en-US" sz="1050" i="1">
                <a:solidFill>
                  <a:srgbClr val="81B5D4"/>
                </a:solidFill>
                <a:latin typeface="Tahoma" panose="020B0604030504040204" pitchFamily="34" charset="0"/>
                <a:ea typeface="Tahoma" panose="020B0604030504040204" pitchFamily="34" charset="0"/>
                <a:cs typeface="Tahoma" panose="020B0604030504040204" pitchFamily="34" charset="0"/>
              </a:rPr>
              <a:t> </a:t>
            </a:r>
            <a:r>
              <a:rPr lang="en-US" sz="1050" i="1" err="1">
                <a:solidFill>
                  <a:srgbClr val="81B5D4"/>
                </a:solidFill>
                <a:latin typeface="Tahoma" panose="020B0604030504040204" pitchFamily="34" charset="0"/>
                <a:ea typeface="Tahoma" panose="020B0604030504040204" pitchFamily="34" charset="0"/>
                <a:cs typeface="Tahoma" panose="020B0604030504040204" pitchFamily="34" charset="0"/>
              </a:rPr>
              <a:t>bc</a:t>
            </a:r>
            <a:r>
              <a:rPr lang="en-US" sz="1050" i="1">
                <a:solidFill>
                  <a:srgbClr val="81B5D4"/>
                </a:solidFill>
                <a:latin typeface="Tahoma" panose="020B0604030504040204" pitchFamily="34" charset="0"/>
                <a:ea typeface="Tahoma" panose="020B0604030504040204" pitchFamily="34" charset="0"/>
                <a:cs typeface="Tahoma" panose="020B0604030504040204" pitchFamily="34" charset="0"/>
              </a:rPr>
              <a:t> they pull metals from the water</a:t>
            </a:r>
          </a:p>
        </p:txBody>
      </p:sp>
      <p:pic>
        <p:nvPicPr>
          <p:cNvPr id="56" name="Picture 4">
            <a:extLst>
              <a:ext uri="{FF2B5EF4-FFF2-40B4-BE49-F238E27FC236}">
                <a16:creationId xmlns:a16="http://schemas.microsoft.com/office/drawing/2014/main" id="{65C74994-C399-DF48-A473-A2E53AF4FD42}"/>
              </a:ext>
            </a:extLst>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7024976" y="41305"/>
            <a:ext cx="2067218" cy="344222"/>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56">
            <a:extLst>
              <a:ext uri="{FF2B5EF4-FFF2-40B4-BE49-F238E27FC236}">
                <a16:creationId xmlns:a16="http://schemas.microsoft.com/office/drawing/2014/main" id="{3F3BD48D-E07F-6041-BA8C-A967487995B4}"/>
              </a:ext>
            </a:extLst>
          </p:cNvPr>
          <p:cNvSpPr txBox="1"/>
          <p:nvPr/>
        </p:nvSpPr>
        <p:spPr>
          <a:xfrm>
            <a:off x="707810" y="4173730"/>
            <a:ext cx="4676404" cy="770663"/>
          </a:xfrm>
          <a:prstGeom prst="rect">
            <a:avLst/>
          </a:prstGeom>
          <a:ln>
            <a:noFill/>
          </a:ln>
        </p:spPr>
        <p:txBody>
          <a:bodyPr vert="horz" lIns="68580" tIns="34290" rIns="68580" bIns="34290" rtlCol="0" anchor="ctr" anchorCtr="0">
            <a:noAutofit/>
          </a:bodyPr>
          <a:lstStyle/>
          <a:p>
            <a:pPr>
              <a:lnSpc>
                <a:spcPct val="90000"/>
              </a:lnSpc>
              <a:spcAft>
                <a:spcPts val="450"/>
              </a:spcAft>
            </a:pPr>
            <a:r>
              <a:rPr lang="en-US" sz="1500" dirty="0">
                <a:solidFill>
                  <a:srgbClr val="00B0F0"/>
                </a:solidFill>
                <a:latin typeface="Tahoma" panose="020B0604030504040204" pitchFamily="34" charset="0"/>
                <a:ea typeface="Tahoma" panose="020B0604030504040204" pitchFamily="34" charset="0"/>
                <a:cs typeface="Tahoma" panose="020B0604030504040204" pitchFamily="34" charset="0"/>
              </a:rPr>
              <a:t>Pre-fire presence of </a:t>
            </a:r>
            <a:r>
              <a:rPr lang="en-US" sz="1500" dirty="0" err="1">
                <a:solidFill>
                  <a:srgbClr val="00B0F0"/>
                </a:solidFill>
                <a:latin typeface="Tahoma" panose="020B0604030504040204" pitchFamily="34" charset="0"/>
                <a:ea typeface="Tahoma" panose="020B0604030504040204" pitchFamily="34" charset="0"/>
                <a:cs typeface="Tahoma" panose="020B0604030504040204" pitchFamily="34" charset="0"/>
              </a:rPr>
              <a:t>Plecoptera</a:t>
            </a:r>
            <a:r>
              <a:rPr lang="en-US" sz="1500" dirty="0">
                <a:solidFill>
                  <a:srgbClr val="00B0F0"/>
                </a:solidFill>
                <a:latin typeface="Tahoma" panose="020B0604030504040204" pitchFamily="34" charset="0"/>
                <a:ea typeface="Tahoma" panose="020B0604030504040204" pitchFamily="34" charset="0"/>
                <a:cs typeface="Tahoma" panose="020B0604030504040204" pitchFamily="34" charset="0"/>
              </a:rPr>
              <a:t> (stonefly) species:</a:t>
            </a:r>
            <a:endParaRPr lang="en-US" sz="1500" dirty="0">
              <a:latin typeface="Tahoma" panose="020B0604030504040204" pitchFamily="34" charset="0"/>
              <a:ea typeface="Tahoma" panose="020B0604030504040204" pitchFamily="34" charset="0"/>
              <a:cs typeface="Tahoma" panose="020B0604030504040204" pitchFamily="34" charset="0"/>
            </a:endParaRPr>
          </a:p>
          <a:p>
            <a:pPr>
              <a:lnSpc>
                <a:spcPct val="90000"/>
              </a:lnSpc>
              <a:spcAft>
                <a:spcPts val="450"/>
              </a:spcAft>
            </a:pPr>
            <a:r>
              <a:rPr lang="en-US" sz="1500" dirty="0">
                <a:latin typeface="Tahoma" panose="020B0604030504040204" pitchFamily="34" charset="0"/>
                <a:ea typeface="Tahoma" panose="020B0604030504040204" pitchFamily="34" charset="0"/>
                <a:cs typeface="Tahoma" panose="020B0604030504040204" pitchFamily="34" charset="0"/>
              </a:rPr>
              <a:t>-   Indicative of a likely healthy stream pre-fire</a:t>
            </a:r>
          </a:p>
        </p:txBody>
      </p:sp>
      <p:sp>
        <p:nvSpPr>
          <p:cNvPr id="58" name="Slide Number Placeholder 2">
            <a:extLst>
              <a:ext uri="{FF2B5EF4-FFF2-40B4-BE49-F238E27FC236}">
                <a16:creationId xmlns:a16="http://schemas.microsoft.com/office/drawing/2014/main" id="{1667A54D-DB0D-1A4E-9931-D51184538277}"/>
              </a:ext>
            </a:extLst>
          </p:cNvPr>
          <p:cNvSpPr txBox="1">
            <a:spLocks/>
          </p:cNvSpPr>
          <p:nvPr/>
        </p:nvSpPr>
        <p:spPr>
          <a:xfrm>
            <a:off x="7086600" y="4886850"/>
            <a:ext cx="2057400" cy="273844"/>
          </a:xfrm>
          <a:prstGeom prst="rect">
            <a:avLst/>
          </a:prstGeom>
          <a:noFill/>
          <a:ln>
            <a:noFill/>
          </a:ln>
        </p:spPr>
        <p:txBody>
          <a:bodyPr spcFirstLastPara="1" vert="horz" wrap="square" lIns="68580" tIns="34290" rIns="68580" bIns="34290" rtlCol="0" anchor="ctr" anchorCtr="0">
            <a:normAutofit/>
          </a:bodyPr>
          <a:lstStyle>
            <a:defPPr>
              <a:defRPr lang="en-US"/>
            </a:defPPr>
            <a:lvl1pPr marL="0" marR="0" lvl="0" indent="0" algn="r" defTabSz="914400" rtl="0" eaLnBrk="1" latinLnBrk="0" hangingPunct="1">
              <a:lnSpc>
                <a:spcPct val="100000"/>
              </a:lnSpc>
              <a:spcBef>
                <a:spcPts val="0"/>
              </a:spcBef>
              <a:spcAft>
                <a:spcPts val="0"/>
              </a:spcAft>
              <a:buClr>
                <a:srgbClr val="000000"/>
              </a:buClr>
              <a:buSzPts val="1000"/>
              <a:buFont typeface="Arial"/>
              <a:buNone/>
              <a:defRPr sz="1333" b="0" i="0" u="none" strike="noStrike" kern="1200" cap="none">
                <a:solidFill>
                  <a:schemeClr val="dk2"/>
                </a:solidFill>
                <a:latin typeface="Arial"/>
                <a:ea typeface="Arial"/>
                <a:cs typeface="Arial"/>
                <a:sym typeface="Arial"/>
              </a:defRPr>
            </a:lvl1pPr>
            <a:lvl2pPr marL="0" marR="0" lvl="1" indent="0" algn="r" defTabSz="914400" rtl="0" eaLnBrk="1" latinLnBrk="0" hangingPunct="1">
              <a:lnSpc>
                <a:spcPct val="100000"/>
              </a:lnSpc>
              <a:spcBef>
                <a:spcPts val="0"/>
              </a:spcBef>
              <a:spcAft>
                <a:spcPts val="0"/>
              </a:spcAft>
              <a:buClr>
                <a:srgbClr val="000000"/>
              </a:buClr>
              <a:buSzPts val="1000"/>
              <a:buFont typeface="Arial"/>
              <a:buNone/>
              <a:defRPr sz="1333" b="0" i="0" u="none" strike="noStrike" kern="1200" cap="none">
                <a:solidFill>
                  <a:schemeClr val="dk2"/>
                </a:solidFill>
                <a:latin typeface="Arial"/>
                <a:ea typeface="Arial"/>
                <a:cs typeface="Arial"/>
                <a:sym typeface="Arial"/>
              </a:defRPr>
            </a:lvl2pPr>
            <a:lvl3pPr marL="0" marR="0" lvl="2" indent="0" algn="r" defTabSz="914400" rtl="0" eaLnBrk="1" latinLnBrk="0" hangingPunct="1">
              <a:lnSpc>
                <a:spcPct val="100000"/>
              </a:lnSpc>
              <a:spcBef>
                <a:spcPts val="0"/>
              </a:spcBef>
              <a:spcAft>
                <a:spcPts val="0"/>
              </a:spcAft>
              <a:buClr>
                <a:srgbClr val="000000"/>
              </a:buClr>
              <a:buSzPts val="1000"/>
              <a:buFont typeface="Arial"/>
              <a:buNone/>
              <a:defRPr sz="1333" b="0" i="0" u="none" strike="noStrike" kern="1200" cap="none">
                <a:solidFill>
                  <a:schemeClr val="dk2"/>
                </a:solidFill>
                <a:latin typeface="Arial"/>
                <a:ea typeface="Arial"/>
                <a:cs typeface="Arial"/>
                <a:sym typeface="Arial"/>
              </a:defRPr>
            </a:lvl3pPr>
            <a:lvl4pPr marL="0" marR="0" lvl="3" indent="0" algn="r" defTabSz="914400" rtl="0" eaLnBrk="1" latinLnBrk="0" hangingPunct="1">
              <a:lnSpc>
                <a:spcPct val="100000"/>
              </a:lnSpc>
              <a:spcBef>
                <a:spcPts val="0"/>
              </a:spcBef>
              <a:spcAft>
                <a:spcPts val="0"/>
              </a:spcAft>
              <a:buClr>
                <a:srgbClr val="000000"/>
              </a:buClr>
              <a:buSzPts val="1000"/>
              <a:buFont typeface="Arial"/>
              <a:buNone/>
              <a:defRPr sz="1333" b="0" i="0" u="none" strike="noStrike" kern="1200" cap="none">
                <a:solidFill>
                  <a:schemeClr val="dk2"/>
                </a:solidFill>
                <a:latin typeface="Arial"/>
                <a:ea typeface="Arial"/>
                <a:cs typeface="Arial"/>
                <a:sym typeface="Arial"/>
              </a:defRPr>
            </a:lvl4pPr>
            <a:lvl5pPr marL="0" marR="0" lvl="4" indent="0" algn="r" defTabSz="914400" rtl="0" eaLnBrk="1" latinLnBrk="0" hangingPunct="1">
              <a:lnSpc>
                <a:spcPct val="100000"/>
              </a:lnSpc>
              <a:spcBef>
                <a:spcPts val="0"/>
              </a:spcBef>
              <a:spcAft>
                <a:spcPts val="0"/>
              </a:spcAft>
              <a:buClr>
                <a:srgbClr val="000000"/>
              </a:buClr>
              <a:buSzPts val="1000"/>
              <a:buFont typeface="Arial"/>
              <a:buNone/>
              <a:defRPr sz="1333" b="0" i="0" u="none" strike="noStrike" kern="1200" cap="none">
                <a:solidFill>
                  <a:schemeClr val="dk2"/>
                </a:solidFill>
                <a:latin typeface="Arial"/>
                <a:ea typeface="Arial"/>
                <a:cs typeface="Arial"/>
                <a:sym typeface="Arial"/>
              </a:defRPr>
            </a:lvl5pPr>
            <a:lvl6pPr marL="0" marR="0" lvl="5" indent="0" algn="r" defTabSz="914400" rtl="0" eaLnBrk="1" latinLnBrk="0" hangingPunct="1">
              <a:lnSpc>
                <a:spcPct val="100000"/>
              </a:lnSpc>
              <a:spcBef>
                <a:spcPts val="0"/>
              </a:spcBef>
              <a:spcAft>
                <a:spcPts val="0"/>
              </a:spcAft>
              <a:buClr>
                <a:srgbClr val="000000"/>
              </a:buClr>
              <a:buSzPts val="1000"/>
              <a:buFont typeface="Arial"/>
              <a:buNone/>
              <a:defRPr sz="1333" b="0" i="0" u="none" strike="noStrike" kern="1200" cap="none">
                <a:solidFill>
                  <a:schemeClr val="dk2"/>
                </a:solidFill>
                <a:latin typeface="Arial"/>
                <a:ea typeface="Arial"/>
                <a:cs typeface="Arial"/>
                <a:sym typeface="Arial"/>
              </a:defRPr>
            </a:lvl6pPr>
            <a:lvl7pPr marL="0" marR="0" lvl="6" indent="0" algn="r" defTabSz="914400" rtl="0" eaLnBrk="1" latinLnBrk="0" hangingPunct="1">
              <a:lnSpc>
                <a:spcPct val="100000"/>
              </a:lnSpc>
              <a:spcBef>
                <a:spcPts val="0"/>
              </a:spcBef>
              <a:spcAft>
                <a:spcPts val="0"/>
              </a:spcAft>
              <a:buClr>
                <a:srgbClr val="000000"/>
              </a:buClr>
              <a:buSzPts val="1000"/>
              <a:buFont typeface="Arial"/>
              <a:buNone/>
              <a:defRPr sz="1333" b="0" i="0" u="none" strike="noStrike" kern="1200" cap="none">
                <a:solidFill>
                  <a:schemeClr val="dk2"/>
                </a:solidFill>
                <a:latin typeface="Arial"/>
                <a:ea typeface="Arial"/>
                <a:cs typeface="Arial"/>
                <a:sym typeface="Arial"/>
              </a:defRPr>
            </a:lvl7pPr>
            <a:lvl8pPr marL="0" marR="0" lvl="7" indent="0" algn="r" defTabSz="914400" rtl="0" eaLnBrk="1" latinLnBrk="0" hangingPunct="1">
              <a:lnSpc>
                <a:spcPct val="100000"/>
              </a:lnSpc>
              <a:spcBef>
                <a:spcPts val="0"/>
              </a:spcBef>
              <a:spcAft>
                <a:spcPts val="0"/>
              </a:spcAft>
              <a:buClr>
                <a:srgbClr val="000000"/>
              </a:buClr>
              <a:buSzPts val="1000"/>
              <a:buFont typeface="Arial"/>
              <a:buNone/>
              <a:defRPr sz="1333" b="0" i="0" u="none" strike="noStrike" kern="1200" cap="none">
                <a:solidFill>
                  <a:schemeClr val="dk2"/>
                </a:solidFill>
                <a:latin typeface="Arial"/>
                <a:ea typeface="Arial"/>
                <a:cs typeface="Arial"/>
                <a:sym typeface="Arial"/>
              </a:defRPr>
            </a:lvl8pPr>
            <a:lvl9pPr marL="0" marR="0" lvl="8" indent="0" algn="r" defTabSz="914400" rtl="0" eaLnBrk="1" latinLnBrk="0" hangingPunct="1">
              <a:lnSpc>
                <a:spcPct val="100000"/>
              </a:lnSpc>
              <a:spcBef>
                <a:spcPts val="0"/>
              </a:spcBef>
              <a:spcAft>
                <a:spcPts val="0"/>
              </a:spcAft>
              <a:buClr>
                <a:srgbClr val="000000"/>
              </a:buClr>
              <a:buSzPts val="1000"/>
              <a:buFont typeface="Arial"/>
              <a:buNone/>
              <a:defRPr sz="1333" b="0" i="0" u="none" strike="noStrike" kern="1200" cap="none">
                <a:solidFill>
                  <a:schemeClr val="dk2"/>
                </a:solidFill>
                <a:latin typeface="Arial"/>
                <a:ea typeface="Arial"/>
                <a:cs typeface="Arial"/>
                <a:sym typeface="Arial"/>
              </a:defRPr>
            </a:lvl9pPr>
          </a:lstStyle>
          <a:p>
            <a:pPr>
              <a:spcAft>
                <a:spcPts val="450"/>
              </a:spcAft>
            </a:pPr>
            <a:fld id="{00000000-1234-1234-1234-123412341234}" type="slidenum">
              <a:rPr lang="en-US" sz="900">
                <a:solidFill>
                  <a:schemeClr val="tx1">
                    <a:tint val="75000"/>
                  </a:schemeClr>
                </a:solidFill>
                <a:latin typeface="Tahoma" panose="020B0604030504040204" pitchFamily="34" charset="0"/>
                <a:ea typeface="Tahoma" panose="020B0604030504040204" pitchFamily="34" charset="0"/>
                <a:cs typeface="Tahoma" panose="020B0604030504040204" pitchFamily="34" charset="0"/>
              </a:rPr>
              <a:pPr>
                <a:spcAft>
                  <a:spcPts val="450"/>
                </a:spcAft>
              </a:pPr>
              <a:t>23</a:t>
            </a:fld>
            <a:endParaRPr lang="en-US" sz="900" dirty="0">
              <a:solidFill>
                <a:schemeClr val="tx1">
                  <a:tint val="7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59" name="Google Shape;291;p41">
            <a:extLst>
              <a:ext uri="{FF2B5EF4-FFF2-40B4-BE49-F238E27FC236}">
                <a16:creationId xmlns:a16="http://schemas.microsoft.com/office/drawing/2014/main" id="{E7289DCD-6E57-2549-A942-18916F731E13}"/>
              </a:ext>
            </a:extLst>
          </p:cNvPr>
          <p:cNvPicPr preferRelativeResize="0">
            <a:picLocks noChangeAspect="1"/>
          </p:cNvPicPr>
          <p:nvPr/>
        </p:nvPicPr>
        <p:blipFill rotWithShape="1">
          <a:blip r:embed="rId10" cstate="print">
            <a:alphaModFix/>
            <a:extLst>
              <a:ext uri="{28A0092B-C50C-407E-A947-70E740481C1C}">
                <a14:useLocalDpi xmlns:a14="http://schemas.microsoft.com/office/drawing/2010/main"/>
              </a:ext>
            </a:extLst>
          </a:blip>
          <a:srcRect/>
          <a:stretch/>
        </p:blipFill>
        <p:spPr>
          <a:xfrm>
            <a:off x="-226520" y="4791454"/>
            <a:ext cx="660860" cy="338616"/>
          </a:xfrm>
          <a:prstGeom prst="rect">
            <a:avLst/>
          </a:prstGeom>
          <a:noFill/>
          <a:ln>
            <a:noFill/>
          </a:ln>
        </p:spPr>
      </p:pic>
      <p:pic>
        <p:nvPicPr>
          <p:cNvPr id="1026" name="Picture 2" descr="Stonefly Larvae | MDC Teacher Portal">
            <a:extLst>
              <a:ext uri="{FF2B5EF4-FFF2-40B4-BE49-F238E27FC236}">
                <a16:creationId xmlns:a16="http://schemas.microsoft.com/office/drawing/2014/main" id="{36F78D01-31C7-D542-95A1-C8ABFC7B8F5B}"/>
              </a:ext>
            </a:extLst>
          </p:cNvPr>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a:stretch/>
        </p:blipFill>
        <p:spPr bwMode="auto">
          <a:xfrm>
            <a:off x="5150401" y="3675378"/>
            <a:ext cx="1892958" cy="1357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6598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3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8C842-7B56-714F-A723-2B09A752E498}"/>
              </a:ext>
            </a:extLst>
          </p:cNvPr>
          <p:cNvSpPr>
            <a:spLocks noGrp="1"/>
          </p:cNvSpPr>
          <p:nvPr>
            <p:ph type="title"/>
          </p:nvPr>
        </p:nvSpPr>
        <p:spPr>
          <a:xfrm>
            <a:off x="1009451" y="91049"/>
            <a:ext cx="8520600" cy="572700"/>
          </a:xfrm>
        </p:spPr>
        <p:txBody>
          <a:bodyPr>
            <a:normAutofit fontScale="90000"/>
          </a:bodyPr>
          <a:lstStyle/>
          <a:p>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Preliminary Monitoring Conclusions</a:t>
            </a:r>
          </a:p>
        </p:txBody>
      </p:sp>
      <p:sp>
        <p:nvSpPr>
          <p:cNvPr id="3" name="Text Placeholder 2">
            <a:extLst>
              <a:ext uri="{FF2B5EF4-FFF2-40B4-BE49-F238E27FC236}">
                <a16:creationId xmlns:a16="http://schemas.microsoft.com/office/drawing/2014/main" id="{2420738B-13CA-A048-B35E-B5313D2124D2}"/>
              </a:ext>
            </a:extLst>
          </p:cNvPr>
          <p:cNvSpPr>
            <a:spLocks noGrp="1"/>
          </p:cNvSpPr>
          <p:nvPr>
            <p:ph type="body" idx="1"/>
          </p:nvPr>
        </p:nvSpPr>
        <p:spPr>
          <a:xfrm>
            <a:off x="993788" y="669794"/>
            <a:ext cx="5466279" cy="4382657"/>
          </a:xfrm>
        </p:spPr>
        <p:txBody>
          <a:bodyPr>
            <a:normAutofit fontScale="92500" lnSpcReduction="10000"/>
          </a:bodyPr>
          <a:lstStyle/>
          <a:p>
            <a:pPr>
              <a:lnSpc>
                <a:spcPct val="114999"/>
              </a:lnSpc>
              <a:buSzPct val="100000"/>
              <a:buFont typeface="Arial" panose="020B0604020202020204" pitchFamily="34" charset="0"/>
              <a:buChar char="•"/>
            </a:pP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Toxic metals &amp; nutrients in Coal Creek </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likely</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contributed by the Marshall Fire</a:t>
            </a:r>
            <a:b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br>
            <a:endParaRPr lang="en-US" sz="16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914389" lvl="1" indent="-342900">
              <a:lnSpc>
                <a:spcPct val="114999"/>
              </a:lnSpc>
              <a:buFont typeface="Calibri" panose="020B0604020202020204" pitchFamily="34" charset="0"/>
              <a:buChar char="-"/>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Metals (Cu, Ni, Pb, and Zn) reached</a:t>
            </a:r>
            <a:b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levels known to harm aquatic organisms</a:t>
            </a:r>
          </a:p>
          <a:p>
            <a:pPr marL="914389" lvl="1" indent="-342900">
              <a:lnSpc>
                <a:spcPct val="114999"/>
              </a:lnSpc>
              <a:buFont typeface="Calibri" panose="020B0604020202020204" pitchFamily="34" charset="0"/>
              <a:buChar char="-"/>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Some contaminants (e.g. Zn) were</a:t>
            </a:r>
            <a:b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mobilized by rainstorms through late 2022</a:t>
            </a:r>
          </a:p>
          <a:p>
            <a:pPr marL="456724" indent="-342424">
              <a:lnSpc>
                <a:spcPct val="114999"/>
              </a:lnSpc>
              <a:buFont typeface="Calibri"/>
              <a:buChar char="-"/>
            </a:pPr>
            <a:endParaRPr lang="en-US"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nSpc>
                <a:spcPct val="114999"/>
              </a:lnSpc>
              <a:buSzPct val="100000"/>
              <a:buFont typeface="Arial" panose="020B0604020202020204" pitchFamily="34" charset="0"/>
              <a:buChar char="•"/>
            </a:pP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Impacts on the Coal Creek ecosystem </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includes</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community ratios characterized by pollution-tolerant species at burned urban sites and compared to historical data</a:t>
            </a:r>
          </a:p>
          <a:p>
            <a:pPr marL="456724" indent="-342424">
              <a:lnSpc>
                <a:spcPct val="114999"/>
              </a:lnSpc>
              <a:buSzPct val="100000"/>
              <a:buFont typeface="Calibri"/>
              <a:buChar char="-"/>
            </a:pPr>
            <a:endParaRPr lang="en-US"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114300" indent="0">
              <a:lnSpc>
                <a:spcPct val="114999"/>
              </a:lnSpc>
              <a:buNone/>
            </a:pPr>
            <a:r>
              <a:rPr lang="en-US" sz="1600" dirty="0">
                <a:solidFill>
                  <a:srgbClr val="005493"/>
                </a:solidFill>
                <a:latin typeface="Tahoma" panose="020B0604030504040204" pitchFamily="34" charset="0"/>
                <a:ea typeface="Tahoma" panose="020B0604030504040204" pitchFamily="34" charset="0"/>
                <a:cs typeface="Tahoma" panose="020B0604030504040204" pitchFamily="34" charset="0"/>
              </a:rPr>
              <a:t>*Without comprehensive historic data, it is difficult to </a:t>
            </a:r>
            <a:br>
              <a:rPr lang="en-US" sz="1600" dirty="0">
                <a:solidFill>
                  <a:srgbClr val="005493"/>
                </a:solidFill>
                <a:latin typeface="Tahoma" panose="020B0604030504040204" pitchFamily="34" charset="0"/>
                <a:ea typeface="Tahoma" panose="020B0604030504040204" pitchFamily="34" charset="0"/>
                <a:cs typeface="Tahoma" panose="020B0604030504040204" pitchFamily="34" charset="0"/>
              </a:rPr>
            </a:br>
            <a:r>
              <a:rPr lang="en-US" sz="1600" dirty="0">
                <a:solidFill>
                  <a:srgbClr val="005493"/>
                </a:solidFill>
                <a:latin typeface="Tahoma" panose="020B0604030504040204" pitchFamily="34" charset="0"/>
                <a:ea typeface="Tahoma" panose="020B0604030504040204" pitchFamily="34" charset="0"/>
                <a:cs typeface="Tahoma" panose="020B0604030504040204" pitchFamily="34" charset="0"/>
              </a:rPr>
              <a:t>  definitively identify sources of contaminants or recovery </a:t>
            </a:r>
            <a:br>
              <a:rPr lang="en-US" sz="1600" dirty="0">
                <a:solidFill>
                  <a:srgbClr val="005493"/>
                </a:solidFill>
                <a:latin typeface="Tahoma" panose="020B0604030504040204" pitchFamily="34" charset="0"/>
                <a:ea typeface="Tahoma" panose="020B0604030504040204" pitchFamily="34" charset="0"/>
                <a:cs typeface="Tahoma" panose="020B0604030504040204" pitchFamily="34" charset="0"/>
              </a:rPr>
            </a:br>
            <a:r>
              <a:rPr lang="en-US" sz="1600" dirty="0">
                <a:solidFill>
                  <a:srgbClr val="005493"/>
                </a:solidFill>
                <a:latin typeface="Tahoma" panose="020B0604030504040204" pitchFamily="34" charset="0"/>
                <a:ea typeface="Tahoma" panose="020B0604030504040204" pitchFamily="34" charset="0"/>
                <a:cs typeface="Tahoma" panose="020B0604030504040204" pitchFamily="34" charset="0"/>
              </a:rPr>
              <a:t>  status of stream</a:t>
            </a:r>
          </a:p>
          <a:p>
            <a:pPr marL="456724" indent="-342424">
              <a:buFontTx/>
              <a:buChar char="-"/>
            </a:pPr>
            <a:endParaRPr lang="en-US"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114300" indent="0">
              <a:buNone/>
            </a:pPr>
            <a:endParaRPr lang="en-US"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113824" indent="0">
              <a:buNone/>
            </a:pPr>
            <a:endParaRPr lang="en-US"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id="{7FFA2042-2120-1C43-AF17-DE553926F31C}"/>
              </a:ext>
            </a:extLst>
          </p:cNvPr>
          <p:cNvSpPr/>
          <p:nvPr/>
        </p:nvSpPr>
        <p:spPr>
          <a:xfrm>
            <a:off x="-28575" y="-160734"/>
            <a:ext cx="814388" cy="5743575"/>
          </a:xfrm>
          <a:prstGeom prst="rect">
            <a:avLst/>
          </a:prstGeom>
          <a:solidFill>
            <a:srgbClr val="8EC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Avenir Light" panose="020B0402020203020204" pitchFamily="34" charset="77"/>
            </a:endParaRPr>
          </a:p>
        </p:txBody>
      </p:sp>
      <p:sp>
        <p:nvSpPr>
          <p:cNvPr id="4" name="Slide Number Placeholder 3">
            <a:extLst>
              <a:ext uri="{FF2B5EF4-FFF2-40B4-BE49-F238E27FC236}">
                <a16:creationId xmlns:a16="http://schemas.microsoft.com/office/drawing/2014/main" id="{D3F24E7C-27B9-8146-B83A-FBA8E6D0B261}"/>
              </a:ext>
            </a:extLst>
          </p:cNvPr>
          <p:cNvSpPr>
            <a:spLocks noGrp="1"/>
          </p:cNvSpPr>
          <p:nvPr>
            <p:ph type="sldNum" idx="12"/>
          </p:nvPr>
        </p:nvSpPr>
        <p:spPr/>
        <p:txBody>
          <a:bodyPr/>
          <a:lstStyle/>
          <a:p>
            <a:fld id="{00000000-1234-1234-1234-123412341234}" type="slidenum">
              <a:rPr lang="en" smtClean="0"/>
              <a:pPr/>
              <a:t>24</a:t>
            </a:fld>
            <a:endParaRPr lang="en"/>
          </a:p>
        </p:txBody>
      </p:sp>
      <p:pic>
        <p:nvPicPr>
          <p:cNvPr id="5" name="Google Shape;191;p32" descr="House with solid fill">
            <a:extLst>
              <a:ext uri="{FF2B5EF4-FFF2-40B4-BE49-F238E27FC236}">
                <a16:creationId xmlns:a16="http://schemas.microsoft.com/office/drawing/2014/main" id="{6A477587-1979-B6A7-AAD7-00832613FD59}"/>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7308608" y="2105881"/>
            <a:ext cx="914400" cy="914400"/>
          </a:xfrm>
          <a:prstGeom prst="rect">
            <a:avLst/>
          </a:prstGeom>
          <a:noFill/>
          <a:ln>
            <a:noFill/>
          </a:ln>
        </p:spPr>
      </p:pic>
      <p:pic>
        <p:nvPicPr>
          <p:cNvPr id="6" name="Google Shape;192;p32" descr="House with solid fill">
            <a:extLst>
              <a:ext uri="{FF2B5EF4-FFF2-40B4-BE49-F238E27FC236}">
                <a16:creationId xmlns:a16="http://schemas.microsoft.com/office/drawing/2014/main" id="{E4992368-BD6D-5C1E-795F-EEF408991211}"/>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7459477" y="2941728"/>
            <a:ext cx="914400" cy="914400"/>
          </a:xfrm>
          <a:prstGeom prst="rect">
            <a:avLst/>
          </a:prstGeom>
          <a:noFill/>
          <a:ln>
            <a:noFill/>
          </a:ln>
        </p:spPr>
      </p:pic>
      <p:pic>
        <p:nvPicPr>
          <p:cNvPr id="7" name="Google Shape;193;p32" descr="Fir tree with solid fill">
            <a:extLst>
              <a:ext uri="{FF2B5EF4-FFF2-40B4-BE49-F238E27FC236}">
                <a16:creationId xmlns:a16="http://schemas.microsoft.com/office/drawing/2014/main" id="{5171CDD6-BE3D-012A-5080-EB37E34DD8B6}"/>
              </a:ext>
            </a:extLst>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6668042" y="2384155"/>
            <a:ext cx="914400" cy="914400"/>
          </a:xfrm>
          <a:prstGeom prst="rect">
            <a:avLst/>
          </a:prstGeom>
          <a:noFill/>
          <a:ln>
            <a:noFill/>
          </a:ln>
        </p:spPr>
      </p:pic>
      <p:pic>
        <p:nvPicPr>
          <p:cNvPr id="9" name="Google Shape;195;p32" descr="Withering Tree with solid fill">
            <a:extLst>
              <a:ext uri="{FF2B5EF4-FFF2-40B4-BE49-F238E27FC236}">
                <a16:creationId xmlns:a16="http://schemas.microsoft.com/office/drawing/2014/main" id="{CBCAF30F-B1A7-0876-5992-54BA3C8DCFB0}"/>
              </a:ext>
            </a:extLst>
          </p:cNvPr>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7591995" y="3853716"/>
            <a:ext cx="914400" cy="914400"/>
          </a:xfrm>
          <a:prstGeom prst="rect">
            <a:avLst/>
          </a:prstGeom>
          <a:noFill/>
          <a:ln>
            <a:noFill/>
          </a:ln>
        </p:spPr>
      </p:pic>
      <p:pic>
        <p:nvPicPr>
          <p:cNvPr id="11" name="Google Shape;196;p32" descr="Withering Tree with solid fill">
            <a:extLst>
              <a:ext uri="{FF2B5EF4-FFF2-40B4-BE49-F238E27FC236}">
                <a16:creationId xmlns:a16="http://schemas.microsoft.com/office/drawing/2014/main" id="{450F88EC-44E1-C260-8E0C-282AB4FA6086}"/>
              </a:ext>
            </a:extLst>
          </p:cNvPr>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8261128" y="3272532"/>
            <a:ext cx="914400" cy="914400"/>
          </a:xfrm>
          <a:prstGeom prst="rect">
            <a:avLst/>
          </a:prstGeom>
          <a:noFill/>
          <a:ln>
            <a:noFill/>
          </a:ln>
        </p:spPr>
      </p:pic>
      <p:grpSp>
        <p:nvGrpSpPr>
          <p:cNvPr id="12" name="Google Shape;205;p32">
            <a:extLst>
              <a:ext uri="{FF2B5EF4-FFF2-40B4-BE49-F238E27FC236}">
                <a16:creationId xmlns:a16="http://schemas.microsoft.com/office/drawing/2014/main" id="{C116269E-D74E-6026-CC46-ED99E8F68780}"/>
              </a:ext>
            </a:extLst>
          </p:cNvPr>
          <p:cNvGrpSpPr/>
          <p:nvPr/>
        </p:nvGrpSpPr>
        <p:grpSpPr>
          <a:xfrm>
            <a:off x="7103514" y="-338734"/>
            <a:ext cx="1728786" cy="2414373"/>
            <a:chOff x="1399676" y="189214"/>
            <a:chExt cx="1728786" cy="2414373"/>
          </a:xfrm>
        </p:grpSpPr>
        <p:pic>
          <p:nvPicPr>
            <p:cNvPr id="13" name="Google Shape;206;p32" descr="Water with solid fill">
              <a:extLst>
                <a:ext uri="{FF2B5EF4-FFF2-40B4-BE49-F238E27FC236}">
                  <a16:creationId xmlns:a16="http://schemas.microsoft.com/office/drawing/2014/main" id="{7AFA7420-0078-A531-8D2D-32A4936BC7AF}"/>
                </a:ext>
              </a:extLst>
            </p:cNvPr>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2559087" y="2109091"/>
              <a:ext cx="261940" cy="261940"/>
            </a:xfrm>
            <a:prstGeom prst="rect">
              <a:avLst/>
            </a:prstGeom>
            <a:noFill/>
            <a:ln>
              <a:noFill/>
            </a:ln>
          </p:spPr>
        </p:pic>
        <p:pic>
          <p:nvPicPr>
            <p:cNvPr id="14" name="Google Shape;207;p32" descr="Water with solid fill">
              <a:extLst>
                <a:ext uri="{FF2B5EF4-FFF2-40B4-BE49-F238E27FC236}">
                  <a16:creationId xmlns:a16="http://schemas.microsoft.com/office/drawing/2014/main" id="{7AD32AED-BC6E-E06F-AD1D-52638CB89F48}"/>
                </a:ext>
              </a:extLst>
            </p:cNvPr>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1474774" y="2210677"/>
              <a:ext cx="261940" cy="261940"/>
            </a:xfrm>
            <a:prstGeom prst="rect">
              <a:avLst/>
            </a:prstGeom>
            <a:noFill/>
            <a:ln>
              <a:noFill/>
            </a:ln>
          </p:spPr>
        </p:pic>
        <p:pic>
          <p:nvPicPr>
            <p:cNvPr id="15" name="Google Shape;208;p32" descr="Water with solid fill">
              <a:extLst>
                <a:ext uri="{FF2B5EF4-FFF2-40B4-BE49-F238E27FC236}">
                  <a16:creationId xmlns:a16="http://schemas.microsoft.com/office/drawing/2014/main" id="{E8AC8271-E423-7017-85BC-71929E983F79}"/>
                </a:ext>
              </a:extLst>
            </p:cNvPr>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1537250" y="1705662"/>
              <a:ext cx="261940" cy="261940"/>
            </a:xfrm>
            <a:prstGeom prst="rect">
              <a:avLst/>
            </a:prstGeom>
            <a:noFill/>
            <a:ln>
              <a:noFill/>
            </a:ln>
          </p:spPr>
        </p:pic>
        <p:pic>
          <p:nvPicPr>
            <p:cNvPr id="16" name="Google Shape;209;p32" descr="Water with solid fill">
              <a:extLst>
                <a:ext uri="{FF2B5EF4-FFF2-40B4-BE49-F238E27FC236}">
                  <a16:creationId xmlns:a16="http://schemas.microsoft.com/office/drawing/2014/main" id="{B4C997B4-C321-C122-EF14-74F197035460}"/>
                </a:ext>
              </a:extLst>
            </p:cNvPr>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2590238" y="1629579"/>
              <a:ext cx="261940" cy="261940"/>
            </a:xfrm>
            <a:prstGeom prst="rect">
              <a:avLst/>
            </a:prstGeom>
            <a:noFill/>
            <a:ln>
              <a:noFill/>
            </a:ln>
          </p:spPr>
        </p:pic>
        <p:pic>
          <p:nvPicPr>
            <p:cNvPr id="17" name="Google Shape;210;p32" descr="Water with solid fill">
              <a:extLst>
                <a:ext uri="{FF2B5EF4-FFF2-40B4-BE49-F238E27FC236}">
                  <a16:creationId xmlns:a16="http://schemas.microsoft.com/office/drawing/2014/main" id="{A95EACE7-2A36-9E4A-89B9-9974FBEEF51C}"/>
                </a:ext>
              </a:extLst>
            </p:cNvPr>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2264069" y="1755916"/>
              <a:ext cx="261940" cy="261940"/>
            </a:xfrm>
            <a:prstGeom prst="rect">
              <a:avLst/>
            </a:prstGeom>
            <a:noFill/>
            <a:ln>
              <a:noFill/>
            </a:ln>
          </p:spPr>
        </p:pic>
        <p:pic>
          <p:nvPicPr>
            <p:cNvPr id="18" name="Google Shape;211;p32" descr="Water with solid fill">
              <a:extLst>
                <a:ext uri="{FF2B5EF4-FFF2-40B4-BE49-F238E27FC236}">
                  <a16:creationId xmlns:a16="http://schemas.microsoft.com/office/drawing/2014/main" id="{238B81FB-DD7D-BE73-6019-1B35B7B8224D}"/>
                </a:ext>
              </a:extLst>
            </p:cNvPr>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2137975" y="2341647"/>
              <a:ext cx="261940" cy="261940"/>
            </a:xfrm>
            <a:prstGeom prst="rect">
              <a:avLst/>
            </a:prstGeom>
            <a:noFill/>
            <a:ln>
              <a:noFill/>
            </a:ln>
          </p:spPr>
        </p:pic>
        <p:pic>
          <p:nvPicPr>
            <p:cNvPr id="19" name="Google Shape;212;p32" descr="Water with solid fill">
              <a:extLst>
                <a:ext uri="{FF2B5EF4-FFF2-40B4-BE49-F238E27FC236}">
                  <a16:creationId xmlns:a16="http://schemas.microsoft.com/office/drawing/2014/main" id="{65796F2B-4F3E-DE52-5123-6C4127DAE361}"/>
                </a:ext>
              </a:extLst>
            </p:cNvPr>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1876810" y="1960646"/>
              <a:ext cx="261940" cy="261940"/>
            </a:xfrm>
            <a:prstGeom prst="rect">
              <a:avLst/>
            </a:prstGeom>
            <a:noFill/>
            <a:ln>
              <a:noFill/>
            </a:ln>
          </p:spPr>
        </p:pic>
        <p:pic>
          <p:nvPicPr>
            <p:cNvPr id="20" name="Google Shape;213;p32" descr="Cloud with solid fill">
              <a:extLst>
                <a:ext uri="{FF2B5EF4-FFF2-40B4-BE49-F238E27FC236}">
                  <a16:creationId xmlns:a16="http://schemas.microsoft.com/office/drawing/2014/main" id="{5D6FD243-1CDC-AC18-FA2F-772B211CD703}"/>
                </a:ext>
              </a:extLst>
            </p:cNvPr>
            <p:cNvPicPr preferRelativeResize="0"/>
            <p:nvPr/>
          </p:nvPicPr>
          <p:blipFill rotWithShape="1">
            <a:blip r:embed="rId7">
              <a:alphaModFix/>
            </a:blip>
            <a:srcRect/>
            <a:stretch/>
          </p:blipFill>
          <p:spPr>
            <a:xfrm>
              <a:off x="1399676" y="189214"/>
              <a:ext cx="1728786" cy="1728786"/>
            </a:xfrm>
            <a:prstGeom prst="rect">
              <a:avLst/>
            </a:prstGeom>
            <a:noFill/>
            <a:ln>
              <a:noFill/>
            </a:ln>
          </p:spPr>
        </p:pic>
      </p:grpSp>
      <p:pic>
        <p:nvPicPr>
          <p:cNvPr id="21" name="Google Shape;214;p32" descr="Car with solid fill">
            <a:extLst>
              <a:ext uri="{FF2B5EF4-FFF2-40B4-BE49-F238E27FC236}">
                <a16:creationId xmlns:a16="http://schemas.microsoft.com/office/drawing/2014/main" id="{6CAAD288-CECD-7B94-AACC-D042F7043EEA}"/>
              </a:ext>
            </a:extLst>
          </p:cNvPr>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6471640" y="3062079"/>
            <a:ext cx="570267" cy="570267"/>
          </a:xfrm>
          <a:prstGeom prst="rect">
            <a:avLst/>
          </a:prstGeom>
          <a:noFill/>
          <a:ln>
            <a:noFill/>
          </a:ln>
        </p:spPr>
      </p:pic>
      <p:pic>
        <p:nvPicPr>
          <p:cNvPr id="22" name="Google Shape;215;p32" descr="Electric car with solid fill">
            <a:extLst>
              <a:ext uri="{FF2B5EF4-FFF2-40B4-BE49-F238E27FC236}">
                <a16:creationId xmlns:a16="http://schemas.microsoft.com/office/drawing/2014/main" id="{70915EAD-A995-CC4C-C653-86A8897EDCBB}"/>
              </a:ext>
            </a:extLst>
          </p:cNvPr>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6899747" y="3875896"/>
            <a:ext cx="737522" cy="737522"/>
          </a:xfrm>
          <a:prstGeom prst="rect">
            <a:avLst/>
          </a:prstGeom>
          <a:noFill/>
          <a:ln>
            <a:noFill/>
          </a:ln>
        </p:spPr>
      </p:pic>
      <p:pic>
        <p:nvPicPr>
          <p:cNvPr id="23" name="Google Shape;216;p32" descr="Garbage with solid fill">
            <a:extLst>
              <a:ext uri="{FF2B5EF4-FFF2-40B4-BE49-F238E27FC236}">
                <a16:creationId xmlns:a16="http://schemas.microsoft.com/office/drawing/2014/main" id="{73C7DB47-A952-C1A6-CE1C-05B6A9A9C2DD}"/>
              </a:ext>
            </a:extLst>
          </p:cNvPr>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6956795" y="3576829"/>
            <a:ext cx="454411" cy="454411"/>
          </a:xfrm>
          <a:prstGeom prst="rect">
            <a:avLst/>
          </a:prstGeom>
          <a:noFill/>
          <a:ln>
            <a:noFill/>
          </a:ln>
        </p:spPr>
      </p:pic>
      <p:pic>
        <p:nvPicPr>
          <p:cNvPr id="24" name="Google Shape;217;p32" descr="Truck with solid fill">
            <a:extLst>
              <a:ext uri="{FF2B5EF4-FFF2-40B4-BE49-F238E27FC236}">
                <a16:creationId xmlns:a16="http://schemas.microsoft.com/office/drawing/2014/main" id="{4B9177A7-47F2-A718-C81D-4865ED4E05E0}"/>
              </a:ext>
            </a:extLst>
          </p:cNvPr>
          <p:cNvPicPr preferRelativeResize="0"/>
          <p:nvPr/>
        </p:nvPicPr>
        <p:blipFill rotWithShape="1">
          <a:blip r:embed="rId11" cstate="print">
            <a:alphaModFix/>
            <a:extLst>
              <a:ext uri="{28A0092B-C50C-407E-A947-70E740481C1C}">
                <a14:useLocalDpi xmlns:a14="http://schemas.microsoft.com/office/drawing/2010/main"/>
              </a:ext>
            </a:extLst>
          </a:blip>
          <a:srcRect/>
          <a:stretch/>
        </p:blipFill>
        <p:spPr>
          <a:xfrm>
            <a:off x="8272475" y="2436743"/>
            <a:ext cx="627387" cy="627387"/>
          </a:xfrm>
          <a:prstGeom prst="rect">
            <a:avLst/>
          </a:prstGeom>
          <a:noFill/>
          <a:ln>
            <a:noFill/>
          </a:ln>
        </p:spPr>
      </p:pic>
      <p:pic>
        <p:nvPicPr>
          <p:cNvPr id="25" name="Google Shape;291;p41">
            <a:extLst>
              <a:ext uri="{FF2B5EF4-FFF2-40B4-BE49-F238E27FC236}">
                <a16:creationId xmlns:a16="http://schemas.microsoft.com/office/drawing/2014/main" id="{F204CE0A-9087-D971-E5CD-A0825049DE41}"/>
              </a:ext>
            </a:extLst>
          </p:cNvPr>
          <p:cNvPicPr preferRelativeResize="0">
            <a:picLocks noChangeAspect="1"/>
          </p:cNvPicPr>
          <p:nvPr/>
        </p:nvPicPr>
        <p:blipFill rotWithShape="1">
          <a:blip r:embed="rId12" cstate="print">
            <a:alphaModFix/>
            <a:extLst>
              <a:ext uri="{28A0092B-C50C-407E-A947-70E740481C1C}">
                <a14:useLocalDpi xmlns:a14="http://schemas.microsoft.com/office/drawing/2010/main"/>
              </a:ext>
            </a:extLst>
          </a:blip>
          <a:srcRect/>
          <a:stretch/>
        </p:blipFill>
        <p:spPr>
          <a:xfrm>
            <a:off x="-226520" y="4791454"/>
            <a:ext cx="660860" cy="338616"/>
          </a:xfrm>
          <a:prstGeom prst="rect">
            <a:avLst/>
          </a:prstGeom>
          <a:noFill/>
          <a:ln>
            <a:noFill/>
          </a:ln>
        </p:spPr>
      </p:pic>
    </p:spTree>
    <p:extLst>
      <p:ext uri="{BB962C8B-B14F-4D97-AF65-F5344CB8AC3E}">
        <p14:creationId xmlns:p14="http://schemas.microsoft.com/office/powerpoint/2010/main" val="3517196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01;p25">
            <a:extLst>
              <a:ext uri="{FF2B5EF4-FFF2-40B4-BE49-F238E27FC236}">
                <a16:creationId xmlns:a16="http://schemas.microsoft.com/office/drawing/2014/main" id="{01661E1A-9477-CEA4-D751-6AC25A0151D5}"/>
              </a:ext>
            </a:extLst>
          </p:cNvPr>
          <p:cNvSpPr/>
          <p:nvPr/>
        </p:nvSpPr>
        <p:spPr>
          <a:xfrm>
            <a:off x="-5273" y="3267347"/>
            <a:ext cx="9144001" cy="1876153"/>
          </a:xfrm>
          <a:prstGeom prst="rect">
            <a:avLst/>
          </a:prstGeom>
          <a:solidFill>
            <a:srgbClr val="0076C0">
              <a:alpha val="31000"/>
            </a:srgbClr>
          </a:solid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pic>
        <p:nvPicPr>
          <p:cNvPr id="7" name="Picture 6" descr="A group of people posing for a picture&#10;&#10;Description automatically generated">
            <a:extLst>
              <a:ext uri="{FF2B5EF4-FFF2-40B4-BE49-F238E27FC236}">
                <a16:creationId xmlns:a16="http://schemas.microsoft.com/office/drawing/2014/main" id="{5672827A-73F1-57B2-F4A2-0185DED6DA1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572000" y="0"/>
            <a:ext cx="4566728" cy="5143493"/>
          </a:xfrm>
          <a:prstGeom prst="rect">
            <a:avLst/>
          </a:prstGeom>
        </p:spPr>
      </p:pic>
      <p:sp>
        <p:nvSpPr>
          <p:cNvPr id="2" name="Title 1">
            <a:extLst>
              <a:ext uri="{FF2B5EF4-FFF2-40B4-BE49-F238E27FC236}">
                <a16:creationId xmlns:a16="http://schemas.microsoft.com/office/drawing/2014/main" id="{A2639811-259F-852D-3477-07A489EAA6F7}"/>
              </a:ext>
            </a:extLst>
          </p:cNvPr>
          <p:cNvSpPr>
            <a:spLocks noGrp="1"/>
          </p:cNvSpPr>
          <p:nvPr>
            <p:ph type="title"/>
          </p:nvPr>
        </p:nvSpPr>
        <p:spPr>
          <a:xfrm>
            <a:off x="320361" y="20152"/>
            <a:ext cx="3583790" cy="1221728"/>
          </a:xfrm>
        </p:spPr>
        <p:txBody>
          <a:bodyPr anchor="ctr">
            <a:normAutofit/>
          </a:bodyPr>
          <a:lstStyle/>
          <a:p>
            <a:r>
              <a:rPr lang="en-US" sz="3000" dirty="0">
                <a:latin typeface="Tahoma" panose="020B0604030504040204" pitchFamily="34" charset="0"/>
                <a:ea typeface="Tahoma" panose="020B0604030504040204" pitchFamily="34" charset="0"/>
                <a:cs typeface="Tahoma" panose="020B0604030504040204" pitchFamily="34" charset="0"/>
              </a:rPr>
              <a:t>Monitoring Project Accomplishments</a:t>
            </a:r>
          </a:p>
        </p:txBody>
      </p:sp>
      <p:sp>
        <p:nvSpPr>
          <p:cNvPr id="3" name="Content Placeholder 2">
            <a:extLst>
              <a:ext uri="{FF2B5EF4-FFF2-40B4-BE49-F238E27FC236}">
                <a16:creationId xmlns:a16="http://schemas.microsoft.com/office/drawing/2014/main" id="{EDDA4895-9E25-041C-AF0F-28A4C3597475}"/>
              </a:ext>
            </a:extLst>
          </p:cNvPr>
          <p:cNvSpPr>
            <a:spLocks noGrp="1"/>
          </p:cNvSpPr>
          <p:nvPr>
            <p:ph idx="1"/>
          </p:nvPr>
        </p:nvSpPr>
        <p:spPr>
          <a:xfrm>
            <a:off x="199835" y="315425"/>
            <a:ext cx="3704316" cy="4725682"/>
          </a:xfrm>
        </p:spPr>
        <p:txBody>
          <a:bodyPr spcFirstLastPara="1" vert="horz" wrap="square" lIns="68580" tIns="34290" rIns="68580" bIns="34290" rtlCol="0" anchor="ctr" anchorCtr="0">
            <a:normAutofit/>
          </a:bodyPr>
          <a:lstStyle/>
          <a:p>
            <a:pPr>
              <a:buFont typeface="Arial" panose="020B0604020202020204" pitchFamily="34" charset="0"/>
              <a:buChar char="•"/>
            </a:pPr>
            <a:r>
              <a:rPr lang="en-US" sz="1500" dirty="0">
                <a:solidFill>
                  <a:schemeClr val="tx1"/>
                </a:solidFill>
                <a:latin typeface="Tahoma" panose="020B0604030504040204" pitchFamily="34" charset="0"/>
                <a:ea typeface="Tahoma" panose="020B0604030504040204" pitchFamily="34" charset="0"/>
                <a:cs typeface="Tahoma" panose="020B0604030504040204" pitchFamily="34" charset="0"/>
              </a:rPr>
              <a:t>17 biological assessments</a:t>
            </a:r>
          </a:p>
          <a:p>
            <a:pPr>
              <a:buFont typeface="Arial" panose="020B0604020202020204" pitchFamily="34" charset="0"/>
              <a:buChar char="•"/>
            </a:pPr>
            <a:r>
              <a:rPr lang="en-US" sz="1500" dirty="0">
                <a:solidFill>
                  <a:schemeClr val="tx1"/>
                </a:solidFill>
                <a:latin typeface="Tahoma" panose="020B0604030504040204" pitchFamily="34" charset="0"/>
                <a:ea typeface="Tahoma" panose="020B0604030504040204" pitchFamily="34" charset="0"/>
                <a:cs typeface="Tahoma" panose="020B0604030504040204" pitchFamily="34" charset="0"/>
              </a:rPr>
              <a:t>52 water quality sampling dates</a:t>
            </a:r>
            <a:endParaRPr lang="en-US"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buFont typeface="Arial" panose="020B0604020202020204" pitchFamily="34" charset="0"/>
              <a:buChar char="•"/>
            </a:pPr>
            <a:r>
              <a:rPr lang="en-US" sz="1500" dirty="0">
                <a:solidFill>
                  <a:schemeClr val="tx1"/>
                </a:solidFill>
                <a:latin typeface="Tahoma" panose="020B0604030504040204" pitchFamily="34" charset="0"/>
                <a:ea typeface="Tahoma" panose="020B0604030504040204" pitchFamily="34" charset="0"/>
                <a:cs typeface="Tahoma" panose="020B0604030504040204" pitchFamily="34" charset="0"/>
              </a:rPr>
              <a:t>255 water quality samples</a:t>
            </a:r>
          </a:p>
          <a:p>
            <a:pPr>
              <a:buFont typeface="Arial" panose="020B0604020202020204" pitchFamily="34" charset="0"/>
              <a:buChar char="•"/>
            </a:pPr>
            <a:r>
              <a:rPr lang="en-US" sz="1500" dirty="0">
                <a:solidFill>
                  <a:schemeClr val="tx1"/>
                </a:solidFill>
                <a:latin typeface="Tahoma" panose="020B0604030504040204" pitchFamily="34" charset="0"/>
                <a:ea typeface="Tahoma" panose="020B0604030504040204" pitchFamily="34" charset="0"/>
                <a:cs typeface="Tahoma" panose="020B0604030504040204" pitchFamily="34" charset="0"/>
              </a:rPr>
              <a:t>8,004 benthic invertebrates</a:t>
            </a:r>
          </a:p>
          <a:p>
            <a:pPr>
              <a:buFont typeface="Arial" panose="020B0604020202020204" pitchFamily="34" charset="0"/>
              <a:buChar char="•"/>
            </a:pPr>
            <a:r>
              <a:rPr lang="en-US" sz="1500" dirty="0">
                <a:solidFill>
                  <a:schemeClr val="tx1"/>
                </a:solidFill>
                <a:latin typeface="Tahoma" panose="020B0604030504040204" pitchFamily="34" charset="0"/>
                <a:ea typeface="Tahoma" panose="020B0604030504040204" pitchFamily="34" charset="0"/>
                <a:cs typeface="Tahoma" panose="020B0604030504040204" pitchFamily="34" charset="0"/>
              </a:rPr>
              <a:t>&gt;15,000 field and water quality data points collected (and counting)</a:t>
            </a:r>
          </a:p>
          <a:p>
            <a:pPr marL="0" indent="0">
              <a:buNone/>
            </a:pPr>
            <a:endParaRPr lang="en-US" sz="15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sz="1500" dirty="0">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en-US" sz="15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sz="1500" dirty="0">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en-US" sz="15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a:extLst>
              <a:ext uri="{FF2B5EF4-FFF2-40B4-BE49-F238E27FC236}">
                <a16:creationId xmlns:a16="http://schemas.microsoft.com/office/drawing/2014/main" id="{0FBBE0E7-2943-83A7-7F13-26D504C7C220}"/>
              </a:ext>
            </a:extLst>
          </p:cNvPr>
          <p:cNvSpPr>
            <a:spLocks noGrp="1"/>
          </p:cNvSpPr>
          <p:nvPr>
            <p:ph type="sldNum" sz="quarter" idx="12"/>
          </p:nvPr>
        </p:nvSpPr>
        <p:spPr>
          <a:xfrm>
            <a:off x="7886700" y="4767263"/>
            <a:ext cx="1097119" cy="273844"/>
          </a:xfrm>
        </p:spPr>
        <p:txBody>
          <a:bodyPr>
            <a:normAutofit fontScale="25000" lnSpcReduction="20000"/>
          </a:bodyPr>
          <a:lstStyle/>
          <a:p>
            <a:pPr>
              <a:spcAft>
                <a:spcPts val="450"/>
              </a:spcAft>
            </a:pPr>
            <a:fld id="{D7FB11E1-A5A1-8244-ACF0-72AE469C49EC}" type="slidenum">
              <a:rPr lang="en-US">
                <a:solidFill>
                  <a:srgbClr val="FFFFFF"/>
                </a:solidFill>
                <a:latin typeface="Tahoma" panose="020B0604030504040204" pitchFamily="34" charset="0"/>
                <a:ea typeface="Tahoma" panose="020B0604030504040204" pitchFamily="34" charset="0"/>
                <a:cs typeface="Tahoma" panose="020B0604030504040204" pitchFamily="34" charset="0"/>
              </a:rPr>
              <a:pPr>
                <a:spcAft>
                  <a:spcPts val="450"/>
                </a:spcAft>
              </a:pPr>
              <a:t>25</a:t>
            </a:fld>
            <a:endParaRPr lang="en-US">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grpSp>
        <p:nvGrpSpPr>
          <p:cNvPr id="11" name="Group 10">
            <a:extLst>
              <a:ext uri="{FF2B5EF4-FFF2-40B4-BE49-F238E27FC236}">
                <a16:creationId xmlns:a16="http://schemas.microsoft.com/office/drawing/2014/main" id="{765EFF96-5D7E-7B0D-B4C8-D8A4B2905A2A}"/>
              </a:ext>
            </a:extLst>
          </p:cNvPr>
          <p:cNvGrpSpPr/>
          <p:nvPr/>
        </p:nvGrpSpPr>
        <p:grpSpPr>
          <a:xfrm>
            <a:off x="165813" y="3267347"/>
            <a:ext cx="4368087" cy="1829515"/>
            <a:chOff x="165813" y="3267347"/>
            <a:chExt cx="4368087" cy="1829515"/>
          </a:xfrm>
        </p:grpSpPr>
        <p:pic>
          <p:nvPicPr>
            <p:cNvPr id="9" name="Picture 8" descr="A close-up of a bug&#10;&#10;Description automatically generated">
              <a:extLst>
                <a:ext uri="{FF2B5EF4-FFF2-40B4-BE49-F238E27FC236}">
                  <a16:creationId xmlns:a16="http://schemas.microsoft.com/office/drawing/2014/main" id="{8816579F-4FB4-5E3D-5B32-B1940BE844B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5813" y="3323102"/>
              <a:ext cx="1379885" cy="1773760"/>
            </a:xfrm>
            <a:prstGeom prst="rect">
              <a:avLst/>
            </a:prstGeom>
          </p:spPr>
        </p:pic>
        <p:sp>
          <p:nvSpPr>
            <p:cNvPr id="10" name="TextBox 9">
              <a:extLst>
                <a:ext uri="{FF2B5EF4-FFF2-40B4-BE49-F238E27FC236}">
                  <a16:creationId xmlns:a16="http://schemas.microsoft.com/office/drawing/2014/main" id="{39B298FB-039A-E9ED-2A51-E8D9CC8D416A}"/>
                </a:ext>
              </a:extLst>
            </p:cNvPr>
            <p:cNvSpPr txBox="1"/>
            <p:nvPr/>
          </p:nvSpPr>
          <p:spPr>
            <a:xfrm>
              <a:off x="1598046" y="3267347"/>
              <a:ext cx="2935854" cy="1815882"/>
            </a:xfrm>
            <a:prstGeom prst="rect">
              <a:avLst/>
            </a:prstGeom>
            <a:noFill/>
          </p:spPr>
          <p:txBody>
            <a:bodyPr wrap="square" rtlCol="0">
              <a:spAutoFit/>
            </a:bodyPr>
            <a:lstStyle/>
            <a:p>
              <a:r>
                <a:rPr lang="en-US" sz="1600" b="1" dirty="0">
                  <a:solidFill>
                    <a:schemeClr val="tx1"/>
                  </a:solidFill>
                  <a:effectLst>
                    <a:outerShdw blurRad="50800" dist="38100" dir="2700000" algn="tl" rotWithShape="0">
                      <a:schemeClr val="bg1">
                        <a:alpha val="40000"/>
                      </a:schemeClr>
                    </a:outerShdw>
                  </a:effectLst>
                  <a:latin typeface="Tahoma" panose="020B0604030504040204" pitchFamily="34" charset="0"/>
                  <a:ea typeface="Tahoma" panose="020B0604030504040204" pitchFamily="34" charset="0"/>
                  <a:cs typeface="Tahoma" panose="020B0604030504040204" pitchFamily="34" charset="0"/>
                </a:rPr>
                <a:t>Importance of long-term monitoring:</a:t>
              </a:r>
              <a:r>
                <a:rPr lang="en-US" sz="1600" dirty="0">
                  <a:solidFill>
                    <a:schemeClr val="tx1"/>
                  </a:solidFill>
                  <a:effectLst>
                    <a:outerShdw blurRad="50800" dist="38100" dir="2700000" algn="tl" rotWithShape="0">
                      <a:schemeClr val="bg1">
                        <a:alpha val="40000"/>
                      </a:schemeClr>
                    </a:outerShdw>
                  </a:effectLst>
                  <a:latin typeface="Tahoma" panose="020B0604030504040204" pitchFamily="34" charset="0"/>
                  <a:ea typeface="Tahoma" panose="020B0604030504040204" pitchFamily="34" charset="0"/>
                  <a:cs typeface="Tahoma" panose="020B0604030504040204" pitchFamily="34" charset="0"/>
                </a:rPr>
                <a:t> Sensitive mayfly </a:t>
              </a:r>
              <a:r>
                <a:rPr lang="en-US" sz="1600" b="0" i="1" dirty="0" err="1">
                  <a:solidFill>
                    <a:schemeClr val="tx1"/>
                  </a:solidFill>
                  <a:effectLst>
                    <a:outerShdw blurRad="50800" dist="38100" dir="2700000" algn="tl" rotWithShape="0">
                      <a:schemeClr val="bg1">
                        <a:alpha val="40000"/>
                      </a:schemeClr>
                    </a:outerShdw>
                  </a:effectLst>
                  <a:latin typeface="Tahoma" panose="020B0604030504040204" pitchFamily="34" charset="0"/>
                  <a:ea typeface="Tahoma" panose="020B0604030504040204" pitchFamily="34" charset="0"/>
                  <a:cs typeface="Tahoma" panose="020B0604030504040204" pitchFamily="34" charset="0"/>
                </a:rPr>
                <a:t>Leptophlebia</a:t>
              </a:r>
              <a:r>
                <a:rPr lang="en-US" sz="1600" b="0" i="1" dirty="0">
                  <a:solidFill>
                    <a:schemeClr val="tx1"/>
                  </a:solidFill>
                  <a:effectLst>
                    <a:outerShdw blurRad="50800" dist="38100" dir="2700000" algn="tl" rotWithShape="0">
                      <a:schemeClr val="bg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600" b="0" i="1" dirty="0" err="1">
                  <a:solidFill>
                    <a:schemeClr val="tx1"/>
                  </a:solidFill>
                  <a:effectLst>
                    <a:outerShdw blurRad="50800" dist="38100" dir="2700000" algn="tl" rotWithShape="0">
                      <a:schemeClr val="bg1">
                        <a:alpha val="40000"/>
                      </a:schemeClr>
                    </a:outerShdw>
                  </a:effectLst>
                  <a:latin typeface="Tahoma" panose="020B0604030504040204" pitchFamily="34" charset="0"/>
                  <a:ea typeface="Tahoma" panose="020B0604030504040204" pitchFamily="34" charset="0"/>
                  <a:cs typeface="Tahoma" panose="020B0604030504040204" pitchFamily="34" charset="0"/>
                </a:rPr>
                <a:t>cupida</a:t>
              </a:r>
              <a:r>
                <a:rPr lang="en-US" sz="1600" b="0" i="1" dirty="0">
                  <a:solidFill>
                    <a:schemeClr val="tx1"/>
                  </a:solidFill>
                  <a:effectLst>
                    <a:outerShdw blurRad="50800" dist="38100" dir="2700000" algn="tl" rotWithShape="0">
                      <a:schemeClr val="bg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1600" b="0" dirty="0">
                  <a:solidFill>
                    <a:schemeClr val="tx1"/>
                  </a:solidFill>
                  <a:effectLst>
                    <a:outerShdw blurRad="50800" dist="38100" dir="2700000" algn="tl" rotWithShape="0">
                      <a:schemeClr val="bg1">
                        <a:alpha val="40000"/>
                      </a:schemeClr>
                    </a:outerShdw>
                  </a:effectLst>
                  <a:latin typeface="Tahoma" panose="020B0604030504040204" pitchFamily="34" charset="0"/>
                  <a:ea typeface="Tahoma" panose="020B0604030504040204" pitchFamily="34" charset="0"/>
                  <a:cs typeface="Tahoma" panose="020B0604030504040204" pitchFamily="34" charset="0"/>
                </a:rPr>
                <a:t>has not been observed in the foothills region since the flooding event in 2013! (Found at reference site in 2023)</a:t>
              </a:r>
              <a:endParaRPr lang="en-US" sz="1600" dirty="0">
                <a:solidFill>
                  <a:schemeClr val="tx1"/>
                </a:solidFill>
                <a:effectLst>
                  <a:outerShdw blurRad="50800" dist="38100" dir="2700000" algn="tl" rotWithShape="0">
                    <a:schemeClr val="bg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3188708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8EC6E8"/>
        </a:solidFill>
        <a:effectLst/>
      </p:bgPr>
    </p:bg>
    <p:spTree>
      <p:nvGrpSpPr>
        <p:cNvPr id="1" name="Shape 190"/>
        <p:cNvGrpSpPr/>
        <p:nvPr/>
      </p:nvGrpSpPr>
      <p:grpSpPr>
        <a:xfrm>
          <a:off x="0" y="0"/>
          <a:ext cx="0" cy="0"/>
          <a:chOff x="0" y="0"/>
          <a:chExt cx="0" cy="0"/>
        </a:xfrm>
      </p:grpSpPr>
      <p:sp>
        <p:nvSpPr>
          <p:cNvPr id="196" name="Google Shape;196;p32"/>
          <p:cNvSpPr txBox="1"/>
          <p:nvPr/>
        </p:nvSpPr>
        <p:spPr>
          <a:xfrm>
            <a:off x="218788" y="259200"/>
            <a:ext cx="3469488" cy="927916"/>
          </a:xfrm>
          <a:prstGeom prst="rect">
            <a:avLst/>
          </a:prstGeom>
          <a:noFill/>
          <a:ln>
            <a:noFill/>
          </a:ln>
        </p:spPr>
        <p:txBody>
          <a:bodyPr spcFirstLastPara="1" wrap="square" lIns="91425" tIns="91425" rIns="91425" bIns="91425" anchor="t" anchorCtr="0">
            <a:spAutoFit/>
          </a:bodyPr>
          <a:lstStyle/>
          <a:p>
            <a:pPr>
              <a:lnSpc>
                <a:spcPct val="114999"/>
              </a:lnSpc>
            </a:pPr>
            <a:r>
              <a:rPr lang="en" sz="2100" b="1" dirty="0">
                <a:solidFill>
                  <a:schemeClr val="bg1"/>
                </a:solidFill>
                <a:effectLst>
                  <a:outerShdw blurRad="50800" dist="38100" algn="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Helvetica Neue"/>
              </a:rPr>
              <a:t>Part II. </a:t>
            </a:r>
            <a:r>
              <a:rPr lang="en" sz="2100" dirty="0">
                <a:solidFill>
                  <a:schemeClr val="bg1"/>
                </a:solidFill>
                <a:effectLst>
                  <a:outerShdw blurRad="50800" dist="38100" algn="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Helvetica Neue"/>
              </a:rPr>
              <a:t>Visualizing Post-Fire Watershed Resiliency</a:t>
            </a:r>
            <a:endParaRPr lang="en-US" sz="2100" dirty="0">
              <a:solidFill>
                <a:schemeClr val="bg1"/>
              </a:solidFill>
              <a:effectLst>
                <a:outerShdw blurRad="50800" dist="38100" algn="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5" name="Slide Number Placeholder 2">
            <a:extLst>
              <a:ext uri="{FF2B5EF4-FFF2-40B4-BE49-F238E27FC236}">
                <a16:creationId xmlns:a16="http://schemas.microsoft.com/office/drawing/2014/main" id="{5C762869-3FFB-AFDD-AB4E-69FC4658532A}"/>
              </a:ext>
            </a:extLst>
          </p:cNvPr>
          <p:cNvSpPr>
            <a:spLocks noGrp="1"/>
          </p:cNvSpPr>
          <p:nvPr>
            <p:ph type="sldNum" idx="12"/>
          </p:nvPr>
        </p:nvSpPr>
        <p:spPr>
          <a:xfrm>
            <a:off x="8472458" y="4663217"/>
            <a:ext cx="548700" cy="393600"/>
          </a:xfrm>
        </p:spPr>
        <p:txBody>
          <a:bodyPr/>
          <a:lstStyle/>
          <a:p>
            <a:fld id="{00000000-1234-1234-1234-123412341234}" type="slidenum">
              <a:rPr lang="en" smtClean="0">
                <a:solidFill>
                  <a:schemeClr val="tx1"/>
                </a:solidFill>
                <a:latin typeface="Tahoma" panose="020B0604030504040204" pitchFamily="34" charset="0"/>
                <a:ea typeface="Tahoma" panose="020B0604030504040204" pitchFamily="34" charset="0"/>
                <a:cs typeface="Tahoma" panose="020B0604030504040204" pitchFamily="34" charset="0"/>
              </a:rPr>
              <a:pPr/>
              <a:t>26</a:t>
            </a:fld>
            <a:endParaRPr lang="en">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a:extLst>
              <a:ext uri="{FF2B5EF4-FFF2-40B4-BE49-F238E27FC236}">
                <a16:creationId xmlns:a16="http://schemas.microsoft.com/office/drawing/2014/main" id="{E80D28B8-B997-5C49-A380-F13B2E20234F}"/>
              </a:ext>
            </a:extLst>
          </p:cNvPr>
          <p:cNvSpPr txBox="1"/>
          <p:nvPr/>
        </p:nvSpPr>
        <p:spPr>
          <a:xfrm>
            <a:off x="6300788" y="-107156"/>
            <a:ext cx="184731" cy="253916"/>
          </a:xfrm>
          <a:prstGeom prst="rect">
            <a:avLst/>
          </a:prstGeom>
          <a:noFill/>
        </p:spPr>
        <p:txBody>
          <a:bodyPr wrap="none" rtlCol="0">
            <a:spAutoFit/>
          </a:bodyPr>
          <a:lstStyle/>
          <a:p>
            <a:endParaRPr lang="en-US" sz="105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18" name="Google Shape;291;p41">
            <a:extLst>
              <a:ext uri="{FF2B5EF4-FFF2-40B4-BE49-F238E27FC236}">
                <a16:creationId xmlns:a16="http://schemas.microsoft.com/office/drawing/2014/main" id="{614D4E35-80D7-7C4C-9F1D-84734F8162CC}"/>
              </a:ext>
            </a:extLst>
          </p:cNvPr>
          <p:cNvPicPr preferRelativeResize="0">
            <a:picLocks noChangeAspect="1"/>
          </p:cNvPicPr>
          <p:nvPr/>
        </p:nvPicPr>
        <p:blipFill rotWithShape="1">
          <a:blip r:embed="rId3" cstate="print">
            <a:alphaModFix/>
            <a:extLst>
              <a:ext uri="{28A0092B-C50C-407E-A947-70E740481C1C}">
                <a14:useLocalDpi xmlns:a14="http://schemas.microsoft.com/office/drawing/2010/main"/>
              </a:ext>
            </a:extLst>
          </a:blip>
          <a:srcRect/>
          <a:stretch/>
        </p:blipFill>
        <p:spPr>
          <a:xfrm>
            <a:off x="-160676" y="4723291"/>
            <a:ext cx="669857" cy="310990"/>
          </a:xfrm>
          <a:prstGeom prst="rect">
            <a:avLst/>
          </a:prstGeom>
          <a:noFill/>
          <a:ln>
            <a:noFill/>
          </a:ln>
        </p:spPr>
      </p:pic>
      <p:sp>
        <p:nvSpPr>
          <p:cNvPr id="2" name="TextBox 1">
            <a:extLst>
              <a:ext uri="{FF2B5EF4-FFF2-40B4-BE49-F238E27FC236}">
                <a16:creationId xmlns:a16="http://schemas.microsoft.com/office/drawing/2014/main" id="{18192664-4EC6-0EF1-4ECE-14E4A36F11F5}"/>
              </a:ext>
            </a:extLst>
          </p:cNvPr>
          <p:cNvSpPr txBox="1"/>
          <p:nvPr/>
        </p:nvSpPr>
        <p:spPr>
          <a:xfrm>
            <a:off x="0" y="1462341"/>
            <a:ext cx="3981750" cy="2985433"/>
          </a:xfrm>
          <a:prstGeom prst="rect">
            <a:avLst/>
          </a:prstGeom>
          <a:noFill/>
        </p:spPr>
        <p:txBody>
          <a:bodyPr wrap="square" rtlCol="0">
            <a:spAutoFit/>
          </a:bodyPr>
          <a:lstStyle/>
          <a:p>
            <a:pPr algn="ctr"/>
            <a:r>
              <a:rPr lang="en-US" sz="3400" b="1" dirty="0">
                <a:solidFill>
                  <a:schemeClr val="bg1"/>
                </a:solidFill>
                <a:effectLst>
                  <a:outerShdw blurRad="50800" dist="38100" algn="l" rotWithShape="0">
                    <a:prstClr val="black">
                      <a:alpha val="40000"/>
                    </a:prstClr>
                  </a:outerShdw>
                </a:effectLst>
                <a:latin typeface="Apple Braille" pitchFamily="2" charset="0"/>
                <a:ea typeface="Tahoma" panose="020B0604030504040204" pitchFamily="34" charset="0"/>
                <a:cs typeface="Tahoma" panose="020B0604030504040204" pitchFamily="34" charset="0"/>
              </a:rPr>
              <a:t>“No Stories Without Numbers, No Numbers Without Stories”</a:t>
            </a:r>
            <a:br>
              <a:rPr lang="en-US" sz="2000" b="1" dirty="0">
                <a:solidFill>
                  <a:schemeClr val="bg1"/>
                </a:solidFill>
                <a:effectLst>
                  <a:outerShdw blurRad="50800" dist="38100" algn="l" rotWithShape="0">
                    <a:prstClr val="black">
                      <a:alpha val="40000"/>
                    </a:prstClr>
                  </a:outerShdw>
                </a:effectLst>
                <a:latin typeface="Apple Braille" pitchFamily="2" charset="0"/>
                <a:ea typeface="Tahoma" panose="020B0604030504040204" pitchFamily="34" charset="0"/>
                <a:cs typeface="Tahoma" panose="020B0604030504040204" pitchFamily="34" charset="0"/>
              </a:rPr>
            </a:br>
            <a:r>
              <a:rPr lang="en-US" sz="2000" b="1" dirty="0">
                <a:solidFill>
                  <a:schemeClr val="bg1"/>
                </a:solidFill>
                <a:effectLst>
                  <a:outerShdw blurRad="50800" dist="38100" algn="l" rotWithShape="0">
                    <a:prstClr val="black">
                      <a:alpha val="40000"/>
                    </a:prstClr>
                  </a:outerShdw>
                </a:effectLst>
                <a:latin typeface="Apple Braille" pitchFamily="2" charset="0"/>
                <a:ea typeface="Tahoma" panose="020B0604030504040204" pitchFamily="34" charset="0"/>
                <a:cs typeface="Tahoma" panose="020B0604030504040204" pitchFamily="34" charset="0"/>
              </a:rPr>
              <a:t> </a:t>
            </a:r>
          </a:p>
          <a:p>
            <a:pPr algn="ctr"/>
            <a:r>
              <a:rPr lang="en-US" sz="1600" i="1" dirty="0">
                <a:solidFill>
                  <a:schemeClr val="bg1"/>
                </a:solidFill>
                <a:effectLst>
                  <a:outerShdw blurRad="50800" dist="38100" algn="l" rotWithShape="0">
                    <a:prstClr val="black">
                      <a:alpha val="40000"/>
                    </a:prstClr>
                  </a:outerShdw>
                </a:effectLst>
                <a:latin typeface="Apple Braille" pitchFamily="2" charset="0"/>
                <a:ea typeface="Tahoma" panose="020B0604030504040204" pitchFamily="34" charset="0"/>
                <a:cs typeface="Tahoma" panose="020B0604030504040204" pitchFamily="34" charset="0"/>
              </a:rPr>
              <a:t>- Dr. Julie </a:t>
            </a:r>
            <a:r>
              <a:rPr lang="en-US" sz="1600" i="1" dirty="0" err="1">
                <a:solidFill>
                  <a:schemeClr val="bg1"/>
                </a:solidFill>
                <a:effectLst>
                  <a:outerShdw blurRad="50800" dist="38100" algn="l" rotWithShape="0">
                    <a:prstClr val="black">
                      <a:alpha val="40000"/>
                    </a:prstClr>
                  </a:outerShdw>
                </a:effectLst>
                <a:latin typeface="Apple Braille" pitchFamily="2" charset="0"/>
                <a:ea typeface="Tahoma" panose="020B0604030504040204" pitchFamily="34" charset="0"/>
                <a:cs typeface="Tahoma" panose="020B0604030504040204" pitchFamily="34" charset="0"/>
              </a:rPr>
              <a:t>Posselt</a:t>
            </a:r>
            <a:r>
              <a:rPr lang="en-US" sz="1600" i="1" dirty="0">
                <a:solidFill>
                  <a:schemeClr val="bg1"/>
                </a:solidFill>
                <a:effectLst>
                  <a:outerShdw blurRad="50800" dist="38100" algn="l" rotWithShape="0">
                    <a:prstClr val="black">
                      <a:alpha val="40000"/>
                    </a:prstClr>
                  </a:outerShdw>
                </a:effectLst>
                <a:latin typeface="Apple Braille" pitchFamily="2" charset="0"/>
                <a:ea typeface="Tahoma" panose="020B0604030504040204" pitchFamily="34" charset="0"/>
                <a:cs typeface="Tahoma" panose="020B0604030504040204" pitchFamily="34" charset="0"/>
              </a:rPr>
              <a:t>, USC School of Education</a:t>
            </a:r>
          </a:p>
          <a:p>
            <a:pPr algn="ctr"/>
            <a:r>
              <a:rPr lang="en-US" sz="1600" i="1" dirty="0">
                <a:solidFill>
                  <a:schemeClr val="bg1"/>
                </a:solidFill>
                <a:effectLst>
                  <a:outerShdw blurRad="50800" dist="38100" algn="l" rotWithShape="0">
                    <a:prstClr val="black">
                      <a:alpha val="40000"/>
                    </a:prstClr>
                  </a:outerShdw>
                </a:effectLst>
                <a:latin typeface="Apple Braille" pitchFamily="2" charset="0"/>
                <a:ea typeface="Tahoma" panose="020B0604030504040204" pitchFamily="34" charset="0"/>
                <a:cs typeface="Tahoma" panose="020B0604030504040204" pitchFamily="34" charset="0"/>
              </a:rPr>
              <a:t>AGU Fall Meeting 2023 DEI panel</a:t>
            </a:r>
          </a:p>
        </p:txBody>
      </p:sp>
      <p:pic>
        <p:nvPicPr>
          <p:cNvPr id="24" name="Picture 23" descr="A colorful graphic design of books and ribbons&#10;&#10;Description automatically generated with medium confidence">
            <a:extLst>
              <a:ext uri="{FF2B5EF4-FFF2-40B4-BE49-F238E27FC236}">
                <a16:creationId xmlns:a16="http://schemas.microsoft.com/office/drawing/2014/main" id="{126D9C2C-07CB-F6BC-286C-05134E7CB655}"/>
              </a:ext>
            </a:extLst>
          </p:cNvPr>
          <p:cNvPicPr>
            <a:picLocks noChangeAspect="1"/>
          </p:cNvPicPr>
          <p:nvPr/>
        </p:nvPicPr>
        <p:blipFill>
          <a:blip r:embed="rId4"/>
          <a:stretch>
            <a:fillRect/>
          </a:stretch>
        </p:blipFill>
        <p:spPr>
          <a:xfrm>
            <a:off x="4000500" y="0"/>
            <a:ext cx="5143500" cy="5143500"/>
          </a:xfrm>
          <a:prstGeom prst="rect">
            <a:avLst/>
          </a:prstGeom>
        </p:spPr>
      </p:pic>
    </p:spTree>
    <p:extLst>
      <p:ext uri="{BB962C8B-B14F-4D97-AF65-F5344CB8AC3E}">
        <p14:creationId xmlns:p14="http://schemas.microsoft.com/office/powerpoint/2010/main" val="3150914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3" name="Rectangle 2">
            <a:extLst>
              <a:ext uri="{FF2B5EF4-FFF2-40B4-BE49-F238E27FC236}">
                <a16:creationId xmlns:a16="http://schemas.microsoft.com/office/drawing/2014/main" id="{377AECEE-C10F-43FF-3A40-E68B9FB1D877}"/>
              </a:ext>
            </a:extLst>
          </p:cNvPr>
          <p:cNvSpPr/>
          <p:nvPr/>
        </p:nvSpPr>
        <p:spPr>
          <a:xfrm rot="5400000">
            <a:off x="4592188" y="-4574775"/>
            <a:ext cx="814388" cy="9998763"/>
          </a:xfrm>
          <a:prstGeom prst="rect">
            <a:avLst/>
          </a:prstGeom>
          <a:solidFill>
            <a:srgbClr val="8EC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ahoma" panose="020B0604030504040204" pitchFamily="34" charset="0"/>
              <a:ea typeface="Tahoma" panose="020B0604030504040204" pitchFamily="34" charset="0"/>
              <a:cs typeface="Tahoma" panose="020B0604030504040204" pitchFamily="34" charset="0"/>
            </a:endParaRPr>
          </a:p>
        </p:txBody>
      </p:sp>
      <p:sp>
        <p:nvSpPr>
          <p:cNvPr id="4" name="Google Shape;101;p25">
            <a:extLst>
              <a:ext uri="{FF2B5EF4-FFF2-40B4-BE49-F238E27FC236}">
                <a16:creationId xmlns:a16="http://schemas.microsoft.com/office/drawing/2014/main" id="{50027446-99FC-6792-8C15-30608B4CC5BD}"/>
              </a:ext>
            </a:extLst>
          </p:cNvPr>
          <p:cNvSpPr/>
          <p:nvPr/>
        </p:nvSpPr>
        <p:spPr>
          <a:xfrm>
            <a:off x="326652" y="1532997"/>
            <a:ext cx="7902948" cy="3130220"/>
          </a:xfrm>
          <a:prstGeom prst="rect">
            <a:avLst/>
          </a:prstGeom>
          <a:solidFill>
            <a:schemeClr val="lt1">
              <a:alpha val="31000"/>
            </a:schemeClr>
          </a:solidFill>
          <a:ln w="28575" cap="flat" cmpd="sng">
            <a:noFill/>
            <a:prstDash val="solid"/>
            <a:round/>
            <a:headEnd type="none" w="sm" len="sm"/>
            <a:tailEnd type="none" w="sm" len="sm"/>
          </a:ln>
        </p:spPr>
        <p:txBody>
          <a:bodyPr spcFirstLastPara="1" wrap="square" lIns="91425" tIns="91425" rIns="91425" bIns="91425" anchor="ctr" anchorCtr="0">
            <a:noAutofit/>
          </a:bodyPr>
          <a:lstStyle/>
          <a:p>
            <a:pPr algn="l"/>
            <a:r>
              <a:rPr lang="en-US" sz="1800" b="1" i="0" dirty="0">
                <a:solidFill>
                  <a:srgbClr val="29261B"/>
                </a:solidFill>
                <a:effectLst/>
                <a:latin typeface="Tahoma" panose="020B0604030504040204" pitchFamily="34" charset="0"/>
                <a:ea typeface="Tahoma" panose="020B0604030504040204" pitchFamily="34" charset="0"/>
                <a:cs typeface="Tahoma" panose="020B0604030504040204" pitchFamily="34" charset="0"/>
              </a:rPr>
              <a:t>Enable evidence-based decision making</a:t>
            </a:r>
          </a:p>
          <a:p>
            <a:pPr marL="742950" lvl="1" indent="-285750" algn="l">
              <a:buFont typeface="Arial" panose="020B0604020202020204" pitchFamily="34" charset="0"/>
              <a:buChar char="•"/>
            </a:pPr>
            <a:r>
              <a:rPr lang="en-US" sz="1800" b="0" i="0" dirty="0">
                <a:solidFill>
                  <a:srgbClr val="29261B"/>
                </a:solidFill>
                <a:effectLst/>
                <a:latin typeface="Tahoma" panose="020B0604030504040204" pitchFamily="34" charset="0"/>
                <a:ea typeface="Tahoma" panose="020B0604030504040204" pitchFamily="34" charset="0"/>
                <a:cs typeface="Tahoma" panose="020B0604030504040204" pitchFamily="34" charset="0"/>
              </a:rPr>
              <a:t>Inform policy, prioritize resources, and evaluate recovery efforts</a:t>
            </a:r>
          </a:p>
          <a:p>
            <a:pPr marL="742950" lvl="1" indent="-285750" algn="l">
              <a:buFont typeface="Arial" panose="020B0604020202020204" pitchFamily="34" charset="0"/>
              <a:buChar char="•"/>
            </a:pPr>
            <a:r>
              <a:rPr lang="en-US" sz="1800" b="0" i="0" dirty="0">
                <a:solidFill>
                  <a:srgbClr val="29261B"/>
                </a:solidFill>
                <a:effectLst/>
                <a:latin typeface="Tahoma" panose="020B0604030504040204" pitchFamily="34" charset="0"/>
                <a:ea typeface="Tahoma" panose="020B0604030504040204" pitchFamily="34" charset="0"/>
                <a:cs typeface="Tahoma" panose="020B0604030504040204" pitchFamily="34" charset="0"/>
              </a:rPr>
              <a:t>Promote accountability and trust</a:t>
            </a:r>
          </a:p>
          <a:p>
            <a:pPr marL="742950" lvl="1" indent="-285750" algn="l">
              <a:buFont typeface="Arial" panose="020B0604020202020204" pitchFamily="34" charset="0"/>
              <a:buChar char="•"/>
            </a:pPr>
            <a:endParaRPr lang="en-US" sz="1800" b="0" i="0" dirty="0">
              <a:solidFill>
                <a:srgbClr val="29261B"/>
              </a:solidFill>
              <a:effectLst/>
              <a:latin typeface="Tahoma" panose="020B0604030504040204" pitchFamily="34" charset="0"/>
              <a:ea typeface="Tahoma" panose="020B0604030504040204" pitchFamily="34" charset="0"/>
              <a:cs typeface="Tahoma" panose="020B0604030504040204" pitchFamily="34" charset="0"/>
            </a:endParaRPr>
          </a:p>
          <a:p>
            <a:pPr algn="l"/>
            <a:r>
              <a:rPr lang="en-US" sz="1800" b="1" i="0" dirty="0">
                <a:solidFill>
                  <a:srgbClr val="29261B"/>
                </a:solidFill>
                <a:effectLst/>
                <a:latin typeface="Tahoma" panose="020B0604030504040204" pitchFamily="34" charset="0"/>
                <a:ea typeface="Tahoma" panose="020B0604030504040204" pitchFamily="34" charset="0"/>
                <a:cs typeface="Tahoma" panose="020B0604030504040204" pitchFamily="34" charset="0"/>
              </a:rPr>
              <a:t>Enhance community engagement and empowerment</a:t>
            </a:r>
          </a:p>
          <a:p>
            <a:pPr marL="742950" lvl="1" indent="-285750" algn="l">
              <a:buFont typeface="Arial" panose="020B0604020202020204" pitchFamily="34" charset="0"/>
              <a:buChar char="•"/>
            </a:pPr>
            <a:r>
              <a:rPr lang="en-US" sz="1800" b="0" i="0" dirty="0">
                <a:solidFill>
                  <a:srgbClr val="29261B"/>
                </a:solidFill>
                <a:effectLst/>
                <a:latin typeface="Tahoma" panose="020B0604030504040204" pitchFamily="34" charset="0"/>
                <a:ea typeface="Tahoma" panose="020B0604030504040204" pitchFamily="34" charset="0"/>
                <a:cs typeface="Tahoma" panose="020B0604030504040204" pitchFamily="34" charset="0"/>
              </a:rPr>
              <a:t>Support impacted communities in making safe decisions</a:t>
            </a:r>
          </a:p>
          <a:p>
            <a:pPr marL="742950" lvl="1" indent="-285750" algn="l">
              <a:buFont typeface="Arial" panose="020B0604020202020204" pitchFamily="34" charset="0"/>
              <a:buChar char="•"/>
            </a:pPr>
            <a:r>
              <a:rPr lang="en-US" sz="1800" b="0" i="0" dirty="0">
                <a:solidFill>
                  <a:srgbClr val="29261B"/>
                </a:solidFill>
                <a:effectLst/>
                <a:latin typeface="Tahoma" panose="020B0604030504040204" pitchFamily="34" charset="0"/>
                <a:ea typeface="Tahoma" panose="020B0604030504040204" pitchFamily="34" charset="0"/>
                <a:cs typeface="Tahoma" panose="020B0604030504040204" pitchFamily="34" charset="0"/>
              </a:rPr>
              <a:t>Enable communities to engage in their recovery narrative</a:t>
            </a:r>
          </a:p>
          <a:p>
            <a:pPr marL="742950" lvl="1" indent="-285750" algn="l">
              <a:buFont typeface="Arial" panose="020B0604020202020204" pitchFamily="34" charset="0"/>
              <a:buChar char="•"/>
            </a:pPr>
            <a:endParaRPr lang="en-US" sz="1800" b="0" i="0" dirty="0">
              <a:solidFill>
                <a:srgbClr val="29261B"/>
              </a:solidFill>
              <a:effectLst/>
              <a:latin typeface="Tahoma" panose="020B0604030504040204" pitchFamily="34" charset="0"/>
              <a:ea typeface="Tahoma" panose="020B0604030504040204" pitchFamily="34" charset="0"/>
              <a:cs typeface="Tahoma" panose="020B0604030504040204" pitchFamily="34" charset="0"/>
            </a:endParaRPr>
          </a:p>
          <a:p>
            <a:pPr algn="l"/>
            <a:r>
              <a:rPr lang="en-US" sz="1800" b="1" i="0" dirty="0">
                <a:solidFill>
                  <a:srgbClr val="29261B"/>
                </a:solidFill>
                <a:effectLst/>
                <a:latin typeface="Tahoma" panose="020B0604030504040204" pitchFamily="34" charset="0"/>
                <a:ea typeface="Tahoma" panose="020B0604030504040204" pitchFamily="34" charset="0"/>
                <a:cs typeface="Tahoma" panose="020B0604030504040204" pitchFamily="34" charset="0"/>
              </a:rPr>
              <a:t>Accelerate scientific discovery and understanding</a:t>
            </a:r>
          </a:p>
          <a:p>
            <a:pPr marL="742950" lvl="1" indent="-285750" algn="l">
              <a:buFont typeface="Arial" panose="020B0604020202020204" pitchFamily="34" charset="0"/>
              <a:buChar char="•"/>
            </a:pPr>
            <a:r>
              <a:rPr lang="en-US" sz="1800" b="0" i="0" dirty="0">
                <a:solidFill>
                  <a:srgbClr val="29261B"/>
                </a:solidFill>
                <a:effectLst/>
                <a:latin typeface="Tahoma" panose="020B0604030504040204" pitchFamily="34" charset="0"/>
                <a:ea typeface="Tahoma" panose="020B0604030504040204" pitchFamily="34" charset="0"/>
                <a:cs typeface="Tahoma" panose="020B0604030504040204" pitchFamily="34" charset="0"/>
              </a:rPr>
              <a:t>Facilitate collaboration, reproducibility, and validation</a:t>
            </a:r>
          </a:p>
          <a:p>
            <a:pPr marL="742950" lvl="1" indent="-285750" algn="l">
              <a:buFont typeface="Arial" panose="020B0604020202020204" pitchFamily="34" charset="0"/>
              <a:buChar char="•"/>
            </a:pPr>
            <a:r>
              <a:rPr lang="en-US" sz="1800" b="0" i="0" dirty="0">
                <a:solidFill>
                  <a:srgbClr val="29261B"/>
                </a:solidFill>
                <a:effectLst/>
                <a:latin typeface="Tahoma" panose="020B0604030504040204" pitchFamily="34" charset="0"/>
                <a:ea typeface="Tahoma" panose="020B0604030504040204" pitchFamily="34" charset="0"/>
                <a:cs typeface="Tahoma" panose="020B0604030504040204" pitchFamily="34" charset="0"/>
              </a:rPr>
              <a:t>Lead to new insights, hypotheses, and solutions</a:t>
            </a:r>
          </a:p>
          <a:p>
            <a:pPr marL="742950" lvl="1" indent="-285750" algn="l">
              <a:buFont typeface="Arial" panose="020B0604020202020204" pitchFamily="34" charset="0"/>
              <a:buChar char="•"/>
            </a:pPr>
            <a:endParaRPr lang="en-US" sz="1800" b="0" i="0" dirty="0">
              <a:solidFill>
                <a:srgbClr val="29261B"/>
              </a:solidFill>
              <a:effectLst/>
              <a:latin typeface="Tahoma" panose="020B0604030504040204" pitchFamily="34" charset="0"/>
              <a:ea typeface="Tahoma" panose="020B0604030504040204" pitchFamily="34" charset="0"/>
              <a:cs typeface="Tahoma" panose="020B0604030504040204" pitchFamily="34" charset="0"/>
            </a:endParaRPr>
          </a:p>
          <a:p>
            <a:r>
              <a:rPr lang="en-US" sz="1800" b="1" i="0" dirty="0">
                <a:solidFill>
                  <a:srgbClr val="29261B"/>
                </a:solidFill>
                <a:effectLst/>
                <a:latin typeface="Tahoma" panose="020B0604030504040204" pitchFamily="34" charset="0"/>
                <a:ea typeface="Tahoma" panose="020B0604030504040204" pitchFamily="34" charset="0"/>
                <a:cs typeface="Tahoma" panose="020B0604030504040204" pitchFamily="34" charset="0"/>
              </a:rPr>
              <a:t>Reciprocity:</a:t>
            </a:r>
          </a:p>
          <a:p>
            <a:pPr marL="742950" lvl="1" indent="-285750" algn="l">
              <a:buFont typeface="Arial" panose="020B0604020202020204" pitchFamily="34" charset="0"/>
              <a:buChar char="•"/>
            </a:pPr>
            <a:r>
              <a:rPr lang="en-US" sz="1800" b="0" i="0" dirty="0">
                <a:solidFill>
                  <a:srgbClr val="29261B"/>
                </a:solidFill>
                <a:effectLst/>
                <a:latin typeface="Tahoma" panose="020B0604030504040204" pitchFamily="34" charset="0"/>
                <a:ea typeface="Tahoma" panose="020B0604030504040204" pitchFamily="34" charset="0"/>
                <a:cs typeface="Tahoma" panose="020B0604030504040204" pitchFamily="34" charset="0"/>
              </a:rPr>
              <a:t>Demonstrate transparency, accountability, and public benefit</a:t>
            </a:r>
          </a:p>
          <a:p>
            <a:pPr marL="742950" lvl="1" indent="-285750" algn="l">
              <a:buFont typeface="Arial" panose="020B0604020202020204" pitchFamily="34" charset="0"/>
              <a:buChar char="•"/>
            </a:pPr>
            <a:r>
              <a:rPr lang="en-US" sz="1800" b="0" i="0" dirty="0">
                <a:solidFill>
                  <a:srgbClr val="29261B"/>
                </a:solidFill>
                <a:effectLst/>
                <a:latin typeface="Tahoma" panose="020B0604030504040204" pitchFamily="34" charset="0"/>
                <a:ea typeface="Tahoma" panose="020B0604030504040204" pitchFamily="34" charset="0"/>
                <a:cs typeface="Tahoma" panose="020B0604030504040204" pitchFamily="34" charset="0"/>
              </a:rPr>
              <a:t>Ensure equitable sharing of research benefits</a:t>
            </a:r>
          </a:p>
          <a:p>
            <a:pPr marL="0" marR="0" lvl="0" indent="0" algn="l" rtl="0">
              <a:lnSpc>
                <a:spcPct val="100000"/>
              </a:lnSpc>
              <a:spcBef>
                <a:spcPts val="0"/>
              </a:spcBef>
              <a:spcAft>
                <a:spcPts val="0"/>
              </a:spcAft>
              <a:buClr>
                <a:srgbClr val="000000"/>
              </a:buClr>
              <a:buSzPts val="1400"/>
              <a:buFont typeface="Arial"/>
              <a:buNone/>
            </a:pPr>
            <a:endParaRPr sz="1800" b="0" i="0" u="none" strike="noStrike" cap="none" dirty="0">
              <a:latin typeface="Tahoma" panose="020B0604030504040204" pitchFamily="34" charset="0"/>
              <a:ea typeface="Tahoma" panose="020B0604030504040204" pitchFamily="34" charset="0"/>
              <a:cs typeface="Tahoma" panose="020B0604030504040204" pitchFamily="34" charset="0"/>
              <a:sym typeface="Arial"/>
            </a:endParaRPr>
          </a:p>
        </p:txBody>
      </p:sp>
      <p:sp>
        <p:nvSpPr>
          <p:cNvPr id="196" name="Google Shape;196;p32"/>
          <p:cNvSpPr txBox="1"/>
          <p:nvPr/>
        </p:nvSpPr>
        <p:spPr>
          <a:xfrm>
            <a:off x="174252" y="40906"/>
            <a:ext cx="7140948" cy="680156"/>
          </a:xfrm>
          <a:prstGeom prst="rect">
            <a:avLst/>
          </a:prstGeom>
          <a:noFill/>
          <a:ln>
            <a:noFill/>
          </a:ln>
        </p:spPr>
        <p:txBody>
          <a:bodyPr spcFirstLastPara="1" wrap="square" lIns="91425" tIns="91425" rIns="91425" bIns="91425" anchor="t" anchorCtr="0">
            <a:spAutoFit/>
          </a:bodyPr>
          <a:lstStyle/>
          <a:p>
            <a:pPr>
              <a:lnSpc>
                <a:spcPct val="114999"/>
              </a:lnSpc>
            </a:pPr>
            <a:r>
              <a:rPr lang="en-US" sz="2800" b="1" dirty="0">
                <a:solidFill>
                  <a:schemeClr val="bg1"/>
                </a:solidFill>
                <a:effectLst>
                  <a:outerShdw blurRad="50800" dist="38100" algn="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Why make data public?</a:t>
            </a:r>
          </a:p>
        </p:txBody>
      </p:sp>
      <p:sp>
        <p:nvSpPr>
          <p:cNvPr id="5" name="Slide Number Placeholder 2">
            <a:extLst>
              <a:ext uri="{FF2B5EF4-FFF2-40B4-BE49-F238E27FC236}">
                <a16:creationId xmlns:a16="http://schemas.microsoft.com/office/drawing/2014/main" id="{5C762869-3FFB-AFDD-AB4E-69FC4658532A}"/>
              </a:ext>
            </a:extLst>
          </p:cNvPr>
          <p:cNvSpPr>
            <a:spLocks noGrp="1"/>
          </p:cNvSpPr>
          <p:nvPr>
            <p:ph type="sldNum" idx="12"/>
          </p:nvPr>
        </p:nvSpPr>
        <p:spPr>
          <a:xfrm>
            <a:off x="8472458" y="4663217"/>
            <a:ext cx="548700" cy="393600"/>
          </a:xfrm>
        </p:spPr>
        <p:txBody>
          <a:bodyPr/>
          <a:lstStyle/>
          <a:p>
            <a:fld id="{00000000-1234-1234-1234-123412341234}" type="slidenum">
              <a:rPr lang="en" smtClean="0">
                <a:solidFill>
                  <a:schemeClr val="tx1"/>
                </a:solidFill>
                <a:latin typeface="Tahoma" panose="020B0604030504040204" pitchFamily="34" charset="0"/>
                <a:ea typeface="Tahoma" panose="020B0604030504040204" pitchFamily="34" charset="0"/>
                <a:cs typeface="Tahoma" panose="020B0604030504040204" pitchFamily="34" charset="0"/>
              </a:rPr>
              <a:pPr/>
              <a:t>27</a:t>
            </a:fld>
            <a:endParaRPr lang="en">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a:extLst>
              <a:ext uri="{FF2B5EF4-FFF2-40B4-BE49-F238E27FC236}">
                <a16:creationId xmlns:a16="http://schemas.microsoft.com/office/drawing/2014/main" id="{E80D28B8-B997-5C49-A380-F13B2E20234F}"/>
              </a:ext>
            </a:extLst>
          </p:cNvPr>
          <p:cNvSpPr txBox="1"/>
          <p:nvPr/>
        </p:nvSpPr>
        <p:spPr>
          <a:xfrm>
            <a:off x="6300788" y="-107156"/>
            <a:ext cx="184731" cy="253916"/>
          </a:xfrm>
          <a:prstGeom prst="rect">
            <a:avLst/>
          </a:prstGeom>
          <a:noFill/>
        </p:spPr>
        <p:txBody>
          <a:bodyPr wrap="none" rtlCol="0">
            <a:spAutoFit/>
          </a:bodyPr>
          <a:lstStyle/>
          <a:p>
            <a:endParaRPr lang="en-US" sz="105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18" name="Google Shape;291;p41">
            <a:extLst>
              <a:ext uri="{FF2B5EF4-FFF2-40B4-BE49-F238E27FC236}">
                <a16:creationId xmlns:a16="http://schemas.microsoft.com/office/drawing/2014/main" id="{614D4E35-80D7-7C4C-9F1D-84734F8162CC}"/>
              </a:ext>
            </a:extLst>
          </p:cNvPr>
          <p:cNvPicPr preferRelativeResize="0">
            <a:picLocks noChangeAspect="1"/>
          </p:cNvPicPr>
          <p:nvPr/>
        </p:nvPicPr>
        <p:blipFill rotWithShape="1">
          <a:blip r:embed="rId3" cstate="print">
            <a:alphaModFix/>
            <a:extLst>
              <a:ext uri="{28A0092B-C50C-407E-A947-70E740481C1C}">
                <a14:useLocalDpi xmlns:a14="http://schemas.microsoft.com/office/drawing/2010/main"/>
              </a:ext>
            </a:extLst>
          </a:blip>
          <a:srcRect/>
          <a:stretch/>
        </p:blipFill>
        <p:spPr>
          <a:xfrm>
            <a:off x="-160676" y="4723291"/>
            <a:ext cx="669857" cy="310990"/>
          </a:xfrm>
          <a:prstGeom prst="rect">
            <a:avLst/>
          </a:prstGeom>
          <a:noFill/>
          <a:ln>
            <a:noFill/>
          </a:ln>
        </p:spPr>
      </p:pic>
    </p:spTree>
    <p:extLst>
      <p:ext uri="{BB962C8B-B14F-4D97-AF65-F5344CB8AC3E}">
        <p14:creationId xmlns:p14="http://schemas.microsoft.com/office/powerpoint/2010/main" val="474568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3" name="Rectangle 2">
            <a:extLst>
              <a:ext uri="{FF2B5EF4-FFF2-40B4-BE49-F238E27FC236}">
                <a16:creationId xmlns:a16="http://schemas.microsoft.com/office/drawing/2014/main" id="{377AECEE-C10F-43FF-3A40-E68B9FB1D877}"/>
              </a:ext>
            </a:extLst>
          </p:cNvPr>
          <p:cNvSpPr/>
          <p:nvPr/>
        </p:nvSpPr>
        <p:spPr>
          <a:xfrm rot="5400000">
            <a:off x="4534002" y="-4593422"/>
            <a:ext cx="814388" cy="9998763"/>
          </a:xfrm>
          <a:prstGeom prst="rect">
            <a:avLst/>
          </a:prstGeom>
          <a:solidFill>
            <a:srgbClr val="8EC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ahoma" panose="020B0604030504040204" pitchFamily="34" charset="0"/>
              <a:ea typeface="Tahoma" panose="020B0604030504040204" pitchFamily="34" charset="0"/>
              <a:cs typeface="Tahoma" panose="020B0604030504040204" pitchFamily="34" charset="0"/>
            </a:endParaRPr>
          </a:p>
        </p:txBody>
      </p:sp>
      <p:sp>
        <p:nvSpPr>
          <p:cNvPr id="4" name="Google Shape;101;p25">
            <a:extLst>
              <a:ext uri="{FF2B5EF4-FFF2-40B4-BE49-F238E27FC236}">
                <a16:creationId xmlns:a16="http://schemas.microsoft.com/office/drawing/2014/main" id="{50027446-99FC-6792-8C15-30608B4CC5BD}"/>
              </a:ext>
            </a:extLst>
          </p:cNvPr>
          <p:cNvSpPr/>
          <p:nvPr/>
        </p:nvSpPr>
        <p:spPr>
          <a:xfrm>
            <a:off x="-114377" y="1446316"/>
            <a:ext cx="9489383" cy="3130220"/>
          </a:xfrm>
          <a:prstGeom prst="rect">
            <a:avLst/>
          </a:prstGeom>
          <a:solidFill>
            <a:schemeClr val="lt1">
              <a:alpha val="31000"/>
            </a:schemeClr>
          </a:solid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96" name="Google Shape;196;p32"/>
          <p:cNvSpPr txBox="1"/>
          <p:nvPr/>
        </p:nvSpPr>
        <p:spPr>
          <a:xfrm>
            <a:off x="148535" y="86683"/>
            <a:ext cx="9792043" cy="680156"/>
          </a:xfrm>
          <a:prstGeom prst="rect">
            <a:avLst/>
          </a:prstGeom>
          <a:noFill/>
          <a:ln>
            <a:noFill/>
          </a:ln>
        </p:spPr>
        <p:txBody>
          <a:bodyPr spcFirstLastPara="1" wrap="square" lIns="91425" tIns="91425" rIns="91425" bIns="91425" anchor="t" anchorCtr="0">
            <a:spAutoFit/>
          </a:bodyPr>
          <a:lstStyle/>
          <a:p>
            <a:pPr>
              <a:lnSpc>
                <a:spcPct val="114999"/>
              </a:lnSpc>
            </a:pPr>
            <a:r>
              <a:rPr lang="en-US" sz="2800" dirty="0">
                <a:solidFill>
                  <a:schemeClr val="bg1"/>
                </a:solidFill>
                <a:effectLst>
                  <a:outerShdw blurRad="50800" dist="38100" algn="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Designing an </a:t>
            </a:r>
            <a:r>
              <a:rPr lang="en-US" sz="2800" b="1" dirty="0">
                <a:solidFill>
                  <a:schemeClr val="bg1"/>
                </a:solidFill>
                <a:effectLst>
                  <a:outerShdw blurRad="50800" dist="38100" algn="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Effective</a:t>
            </a:r>
            <a:r>
              <a:rPr lang="en-US" sz="2800" dirty="0">
                <a:solidFill>
                  <a:schemeClr val="bg1"/>
                </a:solidFill>
                <a:effectLst>
                  <a:outerShdw blurRad="50800" dist="38100" algn="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Data Communication Platform</a:t>
            </a:r>
          </a:p>
        </p:txBody>
      </p:sp>
      <p:sp>
        <p:nvSpPr>
          <p:cNvPr id="5" name="Slide Number Placeholder 2">
            <a:extLst>
              <a:ext uri="{FF2B5EF4-FFF2-40B4-BE49-F238E27FC236}">
                <a16:creationId xmlns:a16="http://schemas.microsoft.com/office/drawing/2014/main" id="{5C762869-3FFB-AFDD-AB4E-69FC4658532A}"/>
              </a:ext>
            </a:extLst>
          </p:cNvPr>
          <p:cNvSpPr>
            <a:spLocks noGrp="1"/>
          </p:cNvSpPr>
          <p:nvPr>
            <p:ph type="sldNum" idx="12"/>
          </p:nvPr>
        </p:nvSpPr>
        <p:spPr>
          <a:xfrm>
            <a:off x="8472458" y="4663217"/>
            <a:ext cx="548700" cy="393600"/>
          </a:xfrm>
        </p:spPr>
        <p:txBody>
          <a:bodyPr/>
          <a:lstStyle/>
          <a:p>
            <a:fld id="{00000000-1234-1234-1234-123412341234}" type="slidenum">
              <a:rPr lang="en" smtClean="0">
                <a:solidFill>
                  <a:schemeClr val="tx1"/>
                </a:solidFill>
                <a:latin typeface="Tahoma" panose="020B0604030504040204" pitchFamily="34" charset="0"/>
                <a:ea typeface="Tahoma" panose="020B0604030504040204" pitchFamily="34" charset="0"/>
                <a:cs typeface="Tahoma" panose="020B0604030504040204" pitchFamily="34" charset="0"/>
              </a:rPr>
              <a:pPr/>
              <a:t>28</a:t>
            </a:fld>
            <a:endParaRPr lang="en">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a:extLst>
              <a:ext uri="{FF2B5EF4-FFF2-40B4-BE49-F238E27FC236}">
                <a16:creationId xmlns:a16="http://schemas.microsoft.com/office/drawing/2014/main" id="{E80D28B8-B997-5C49-A380-F13B2E20234F}"/>
              </a:ext>
            </a:extLst>
          </p:cNvPr>
          <p:cNvSpPr txBox="1"/>
          <p:nvPr/>
        </p:nvSpPr>
        <p:spPr>
          <a:xfrm>
            <a:off x="6300788" y="-107156"/>
            <a:ext cx="184731" cy="253916"/>
          </a:xfrm>
          <a:prstGeom prst="rect">
            <a:avLst/>
          </a:prstGeom>
          <a:noFill/>
        </p:spPr>
        <p:txBody>
          <a:bodyPr wrap="none" rtlCol="0">
            <a:spAutoFit/>
          </a:bodyPr>
          <a:lstStyle/>
          <a:p>
            <a:endParaRPr lang="en-US" sz="105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18" name="Google Shape;291;p41">
            <a:extLst>
              <a:ext uri="{FF2B5EF4-FFF2-40B4-BE49-F238E27FC236}">
                <a16:creationId xmlns:a16="http://schemas.microsoft.com/office/drawing/2014/main" id="{614D4E35-80D7-7C4C-9F1D-84734F8162CC}"/>
              </a:ext>
            </a:extLst>
          </p:cNvPr>
          <p:cNvPicPr preferRelativeResize="0">
            <a:picLocks noChangeAspect="1"/>
          </p:cNvPicPr>
          <p:nvPr/>
        </p:nvPicPr>
        <p:blipFill rotWithShape="1">
          <a:blip r:embed="rId3" cstate="print">
            <a:alphaModFix/>
            <a:extLst>
              <a:ext uri="{28A0092B-C50C-407E-A947-70E740481C1C}">
                <a14:useLocalDpi xmlns:a14="http://schemas.microsoft.com/office/drawing/2010/main"/>
              </a:ext>
            </a:extLst>
          </a:blip>
          <a:srcRect/>
          <a:stretch/>
        </p:blipFill>
        <p:spPr>
          <a:xfrm>
            <a:off x="-160676" y="4723291"/>
            <a:ext cx="669857" cy="310990"/>
          </a:xfrm>
          <a:prstGeom prst="rect">
            <a:avLst/>
          </a:prstGeom>
          <a:noFill/>
          <a:ln>
            <a:noFill/>
          </a:ln>
        </p:spPr>
      </p:pic>
      <p:sp>
        <p:nvSpPr>
          <p:cNvPr id="2" name="TextBox 1">
            <a:extLst>
              <a:ext uri="{FF2B5EF4-FFF2-40B4-BE49-F238E27FC236}">
                <a16:creationId xmlns:a16="http://schemas.microsoft.com/office/drawing/2014/main" id="{18192664-4EC6-0EF1-4ECE-14E4A36F11F5}"/>
              </a:ext>
            </a:extLst>
          </p:cNvPr>
          <p:cNvSpPr txBox="1"/>
          <p:nvPr/>
        </p:nvSpPr>
        <p:spPr>
          <a:xfrm>
            <a:off x="98052" y="876003"/>
            <a:ext cx="3216648" cy="3785652"/>
          </a:xfrm>
          <a:prstGeom prst="rect">
            <a:avLst/>
          </a:prstGeom>
          <a:noFill/>
        </p:spPr>
        <p:txBody>
          <a:bodyPr wrap="square" rtlCol="0">
            <a:spAutoFit/>
          </a:bodyPr>
          <a:lstStyle/>
          <a:p>
            <a:r>
              <a:rPr lang="en-US" sz="1600" b="1" dirty="0">
                <a:latin typeface="Tahoma" panose="020B0604030504040204" pitchFamily="34" charset="0"/>
                <a:ea typeface="Tahoma" panose="020B0604030504040204" pitchFamily="34" charset="0"/>
                <a:cs typeface="Tahoma" panose="020B0604030504040204" pitchFamily="34" charset="0"/>
              </a:rPr>
              <a:t>Who is your audience?</a:t>
            </a:r>
          </a:p>
          <a:p>
            <a:pPr marL="285750" indent="-285750">
              <a:buFont typeface="Arial" panose="020B0604020202020204" pitchFamily="34" charset="0"/>
              <a:buChar char="•"/>
            </a:pPr>
            <a:r>
              <a:rPr lang="en-US" sz="1600" dirty="0">
                <a:latin typeface="Tahoma" panose="020B0604030504040204" pitchFamily="34" charset="0"/>
                <a:ea typeface="Tahoma" panose="020B0604030504040204" pitchFamily="34" charset="0"/>
                <a:cs typeface="Tahoma" panose="020B0604030504040204" pitchFamily="34" charset="0"/>
              </a:rPr>
              <a:t>Community members (public), or stakeholders with technical knowledge?</a:t>
            </a:r>
          </a:p>
          <a:p>
            <a:pPr marL="285750" indent="-285750">
              <a:buFont typeface="Arial" panose="020B0604020202020204" pitchFamily="34" charset="0"/>
              <a:buChar char="•"/>
            </a:pPr>
            <a:r>
              <a:rPr lang="en-US" sz="1600" dirty="0">
                <a:latin typeface="Tahoma" panose="020B0604030504040204" pitchFamily="34" charset="0"/>
                <a:ea typeface="Tahoma" panose="020B0604030504040204" pitchFamily="34" charset="0"/>
                <a:cs typeface="Tahoma" panose="020B0604030504040204" pitchFamily="34" charset="0"/>
              </a:rPr>
              <a:t>How will it be used?</a:t>
            </a:r>
            <a:br>
              <a:rPr lang="en-US" sz="1600" dirty="0">
                <a:latin typeface="Tahoma" panose="020B0604030504040204" pitchFamily="34" charset="0"/>
                <a:ea typeface="Tahoma" panose="020B0604030504040204" pitchFamily="34" charset="0"/>
                <a:cs typeface="Tahoma" panose="020B0604030504040204" pitchFamily="34" charset="0"/>
              </a:rPr>
            </a:br>
            <a:endParaRPr lang="en-US" sz="1600" dirty="0">
              <a:latin typeface="Tahoma" panose="020B0604030504040204" pitchFamily="34" charset="0"/>
              <a:ea typeface="Tahoma" panose="020B0604030504040204" pitchFamily="34" charset="0"/>
              <a:cs typeface="Tahoma" panose="020B0604030504040204" pitchFamily="34" charset="0"/>
            </a:endParaRPr>
          </a:p>
          <a:p>
            <a:r>
              <a:rPr lang="en-US" sz="1600" b="1" dirty="0">
                <a:latin typeface="Tahoma" panose="020B0604030504040204" pitchFamily="34" charset="0"/>
                <a:ea typeface="Tahoma" panose="020B0604030504040204" pitchFamily="34" charset="0"/>
                <a:cs typeface="Tahoma" panose="020B0604030504040204" pitchFamily="34" charset="0"/>
              </a:rPr>
              <a:t>What context will your audience need to understand your data?</a:t>
            </a:r>
          </a:p>
          <a:p>
            <a:pPr marL="285750" lvl="8" indent="-285750">
              <a:buFont typeface="Arial" panose="020B0604020202020204" pitchFamily="34" charset="0"/>
              <a:buChar char="•"/>
            </a:pPr>
            <a:r>
              <a:rPr lang="en-US" sz="1600" dirty="0">
                <a:latin typeface="Tahoma" panose="020B0604030504040204" pitchFamily="34" charset="0"/>
                <a:ea typeface="Tahoma" panose="020B0604030504040204" pitchFamily="34" charset="0"/>
                <a:cs typeface="Tahoma" panose="020B0604030504040204" pitchFamily="34" charset="0"/>
              </a:rPr>
              <a:t>Do you need an FAQ section?</a:t>
            </a:r>
          </a:p>
          <a:p>
            <a:pPr marL="285750" lvl="8" indent="-285750">
              <a:buFont typeface="Arial" panose="020B0604020202020204" pitchFamily="34" charset="0"/>
              <a:buChar char="•"/>
            </a:pPr>
            <a:r>
              <a:rPr lang="en-US" sz="1600" dirty="0">
                <a:latin typeface="Tahoma" panose="020B0604030504040204" pitchFamily="34" charset="0"/>
                <a:ea typeface="Tahoma" panose="020B0604030504040204" pitchFamily="34" charset="0"/>
                <a:cs typeface="Tahoma" panose="020B0604030504040204" pitchFamily="34" charset="0"/>
              </a:rPr>
              <a:t>How will you tell the broader story?</a:t>
            </a:r>
            <a:br>
              <a:rPr lang="en-US" sz="1600" dirty="0">
                <a:latin typeface="Tahoma" panose="020B0604030504040204" pitchFamily="34" charset="0"/>
                <a:ea typeface="Tahoma" panose="020B0604030504040204" pitchFamily="34" charset="0"/>
                <a:cs typeface="Tahoma" panose="020B0604030504040204" pitchFamily="34" charset="0"/>
              </a:rPr>
            </a:br>
            <a:endParaRPr lang="en-US" sz="1600" dirty="0">
              <a:latin typeface="Tahoma" panose="020B0604030504040204" pitchFamily="34" charset="0"/>
              <a:ea typeface="Tahoma" panose="020B0604030504040204" pitchFamily="34" charset="0"/>
              <a:cs typeface="Tahoma" panose="020B0604030504040204" pitchFamily="34" charset="0"/>
            </a:endParaRPr>
          </a:p>
          <a:p>
            <a:r>
              <a:rPr lang="en-US" sz="1600" b="1" dirty="0">
                <a:latin typeface="Tahoma" panose="020B0604030504040204" pitchFamily="34" charset="0"/>
                <a:ea typeface="Tahoma" panose="020B0604030504040204" pitchFamily="34" charset="0"/>
                <a:cs typeface="Tahoma" panose="020B0604030504040204" pitchFamily="34" charset="0"/>
              </a:rPr>
              <a:t>Where will it be hosted and advertised?</a:t>
            </a:r>
          </a:p>
        </p:txBody>
      </p:sp>
      <p:pic>
        <p:nvPicPr>
          <p:cNvPr id="7" name="Picture 6" descr="A screenshot of a website&#10;&#10;Description automatically generated">
            <a:extLst>
              <a:ext uri="{FF2B5EF4-FFF2-40B4-BE49-F238E27FC236}">
                <a16:creationId xmlns:a16="http://schemas.microsoft.com/office/drawing/2014/main" id="{32E5BCC2-E3A4-4688-6B9D-246A37A5893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314700" y="876003"/>
            <a:ext cx="5801919" cy="3847288"/>
          </a:xfrm>
          <a:prstGeom prst="rect">
            <a:avLst/>
          </a:prstGeom>
        </p:spPr>
      </p:pic>
    </p:spTree>
    <p:extLst>
      <p:ext uri="{BB962C8B-B14F-4D97-AF65-F5344CB8AC3E}">
        <p14:creationId xmlns:p14="http://schemas.microsoft.com/office/powerpoint/2010/main" val="582153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8" name="Picture 7" descr="A screenshot of a computer&#10;&#10;Description automatically generated">
            <a:extLst>
              <a:ext uri="{FF2B5EF4-FFF2-40B4-BE49-F238E27FC236}">
                <a16:creationId xmlns:a16="http://schemas.microsoft.com/office/drawing/2014/main" id="{3F32F63D-E617-5F9D-21C0-D03AD448843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54312" y="-12681"/>
            <a:ext cx="7622988" cy="5156181"/>
          </a:xfrm>
          <a:prstGeom prst="rect">
            <a:avLst/>
          </a:prstGeom>
        </p:spPr>
      </p:pic>
      <p:sp>
        <p:nvSpPr>
          <p:cNvPr id="3" name="Rectangle 2">
            <a:extLst>
              <a:ext uri="{FF2B5EF4-FFF2-40B4-BE49-F238E27FC236}">
                <a16:creationId xmlns:a16="http://schemas.microsoft.com/office/drawing/2014/main" id="{377AECEE-C10F-43FF-3A40-E68B9FB1D877}"/>
              </a:ext>
            </a:extLst>
          </p:cNvPr>
          <p:cNvSpPr/>
          <p:nvPr/>
        </p:nvSpPr>
        <p:spPr>
          <a:xfrm rot="5400000">
            <a:off x="208191" y="1813287"/>
            <a:ext cx="813152" cy="929465"/>
          </a:xfrm>
          <a:prstGeom prst="rect">
            <a:avLst/>
          </a:prstGeom>
          <a:solidFill>
            <a:srgbClr val="8EC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ahoma" panose="020B0604030504040204" pitchFamily="34" charset="0"/>
              <a:ea typeface="Tahoma" panose="020B0604030504040204" pitchFamily="34" charset="0"/>
              <a:cs typeface="Tahoma" panose="020B0604030504040204" pitchFamily="34" charset="0"/>
            </a:endParaRPr>
          </a:p>
        </p:txBody>
      </p:sp>
      <p:sp>
        <p:nvSpPr>
          <p:cNvPr id="196" name="Google Shape;196;p32"/>
          <p:cNvSpPr txBox="1"/>
          <p:nvPr/>
        </p:nvSpPr>
        <p:spPr>
          <a:xfrm>
            <a:off x="174252" y="1999881"/>
            <a:ext cx="7140948" cy="556276"/>
          </a:xfrm>
          <a:prstGeom prst="rect">
            <a:avLst/>
          </a:prstGeom>
          <a:noFill/>
          <a:ln>
            <a:noFill/>
          </a:ln>
        </p:spPr>
        <p:txBody>
          <a:bodyPr spcFirstLastPara="1" wrap="square" lIns="91425" tIns="91425" rIns="91425" bIns="91425" anchor="t" anchorCtr="0">
            <a:spAutoFit/>
          </a:bodyPr>
          <a:lstStyle/>
          <a:p>
            <a:pPr>
              <a:lnSpc>
                <a:spcPct val="114999"/>
              </a:lnSpc>
            </a:pPr>
            <a:r>
              <a:rPr lang="en-US" sz="2100" dirty="0">
                <a:solidFill>
                  <a:schemeClr val="bg1"/>
                </a:solidFill>
                <a:effectLst>
                  <a:outerShdw blurRad="50800" dist="38100" algn="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FAQ’s</a:t>
            </a:r>
          </a:p>
        </p:txBody>
      </p:sp>
      <p:sp>
        <p:nvSpPr>
          <p:cNvPr id="5" name="Slide Number Placeholder 2">
            <a:extLst>
              <a:ext uri="{FF2B5EF4-FFF2-40B4-BE49-F238E27FC236}">
                <a16:creationId xmlns:a16="http://schemas.microsoft.com/office/drawing/2014/main" id="{5C762869-3FFB-AFDD-AB4E-69FC4658532A}"/>
              </a:ext>
            </a:extLst>
          </p:cNvPr>
          <p:cNvSpPr>
            <a:spLocks noGrp="1"/>
          </p:cNvSpPr>
          <p:nvPr>
            <p:ph type="sldNum" idx="12"/>
          </p:nvPr>
        </p:nvSpPr>
        <p:spPr>
          <a:xfrm>
            <a:off x="8472458" y="4663217"/>
            <a:ext cx="548700" cy="393600"/>
          </a:xfrm>
        </p:spPr>
        <p:txBody>
          <a:bodyPr/>
          <a:lstStyle/>
          <a:p>
            <a:fld id="{00000000-1234-1234-1234-123412341234}" type="slidenum">
              <a:rPr lang="en" smtClean="0">
                <a:solidFill>
                  <a:schemeClr val="tx1"/>
                </a:solidFill>
                <a:latin typeface="Tahoma" panose="020B0604030504040204" pitchFamily="34" charset="0"/>
                <a:ea typeface="Tahoma" panose="020B0604030504040204" pitchFamily="34" charset="0"/>
                <a:cs typeface="Tahoma" panose="020B0604030504040204" pitchFamily="34" charset="0"/>
              </a:rPr>
              <a:pPr/>
              <a:t>29</a:t>
            </a:fld>
            <a:endParaRPr lang="en">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a:extLst>
              <a:ext uri="{FF2B5EF4-FFF2-40B4-BE49-F238E27FC236}">
                <a16:creationId xmlns:a16="http://schemas.microsoft.com/office/drawing/2014/main" id="{E80D28B8-B997-5C49-A380-F13B2E20234F}"/>
              </a:ext>
            </a:extLst>
          </p:cNvPr>
          <p:cNvSpPr txBox="1"/>
          <p:nvPr/>
        </p:nvSpPr>
        <p:spPr>
          <a:xfrm>
            <a:off x="6300788" y="-107156"/>
            <a:ext cx="184731" cy="253916"/>
          </a:xfrm>
          <a:prstGeom prst="rect">
            <a:avLst/>
          </a:prstGeom>
          <a:noFill/>
        </p:spPr>
        <p:txBody>
          <a:bodyPr wrap="none" rtlCol="0">
            <a:spAutoFit/>
          </a:bodyPr>
          <a:lstStyle/>
          <a:p>
            <a:endParaRPr lang="en-US" sz="105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18" name="Google Shape;291;p41">
            <a:extLst>
              <a:ext uri="{FF2B5EF4-FFF2-40B4-BE49-F238E27FC236}">
                <a16:creationId xmlns:a16="http://schemas.microsoft.com/office/drawing/2014/main" id="{614D4E35-80D7-7C4C-9F1D-84734F8162CC}"/>
              </a:ext>
            </a:extLst>
          </p:cNvPr>
          <p:cNvPicPr preferRelativeResize="0">
            <a:picLocks noChangeAspect="1"/>
          </p:cNvPicPr>
          <p:nvPr/>
        </p:nvPicPr>
        <p:blipFill rotWithShape="1">
          <a:blip r:embed="rId4" cstate="print">
            <a:alphaModFix/>
            <a:extLst>
              <a:ext uri="{28A0092B-C50C-407E-A947-70E740481C1C}">
                <a14:useLocalDpi xmlns:a14="http://schemas.microsoft.com/office/drawing/2010/main"/>
              </a:ext>
            </a:extLst>
          </a:blip>
          <a:srcRect/>
          <a:stretch/>
        </p:blipFill>
        <p:spPr>
          <a:xfrm>
            <a:off x="-160676" y="4723291"/>
            <a:ext cx="669857" cy="310990"/>
          </a:xfrm>
          <a:prstGeom prst="rect">
            <a:avLst/>
          </a:prstGeom>
          <a:noFill/>
          <a:ln>
            <a:noFill/>
          </a:ln>
        </p:spPr>
      </p:pic>
    </p:spTree>
    <p:extLst>
      <p:ext uri="{BB962C8B-B14F-4D97-AF65-F5344CB8AC3E}">
        <p14:creationId xmlns:p14="http://schemas.microsoft.com/office/powerpoint/2010/main" val="22186951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EC6E8"/>
        </a:solidFill>
        <a:effectLst/>
      </p:bgPr>
    </p:bg>
    <p:spTree>
      <p:nvGrpSpPr>
        <p:cNvPr id="1" name="Shape 105"/>
        <p:cNvGrpSpPr/>
        <p:nvPr/>
      </p:nvGrpSpPr>
      <p:grpSpPr>
        <a:xfrm>
          <a:off x="0" y="0"/>
          <a:ext cx="0" cy="0"/>
          <a:chOff x="0" y="0"/>
          <a:chExt cx="0" cy="0"/>
        </a:xfrm>
      </p:grpSpPr>
      <p:sp>
        <p:nvSpPr>
          <p:cNvPr id="3" name="Title 2">
            <a:extLst>
              <a:ext uri="{FF2B5EF4-FFF2-40B4-BE49-F238E27FC236}">
                <a16:creationId xmlns:a16="http://schemas.microsoft.com/office/drawing/2014/main" id="{64DE3351-FA47-454B-9DAC-D9CA7A918014}"/>
              </a:ext>
            </a:extLst>
          </p:cNvPr>
          <p:cNvSpPr>
            <a:spLocks noGrp="1"/>
          </p:cNvSpPr>
          <p:nvPr>
            <p:ph type="title"/>
          </p:nvPr>
        </p:nvSpPr>
        <p:spPr>
          <a:xfrm>
            <a:off x="155615" y="0"/>
            <a:ext cx="4045200" cy="1482300"/>
          </a:xfrm>
        </p:spPr>
        <p:txBody>
          <a:bodyPr spcFirstLastPara="1" wrap="square" lIns="91425" tIns="91425" rIns="91425" bIns="91425" anchor="b" anchorCtr="0">
            <a:normAutofit/>
          </a:bodyPr>
          <a:lstStyle/>
          <a:p>
            <a:pPr algn="l"/>
            <a:r>
              <a:rPr lang="en" b="0" i="0" u="none" strike="noStrike" cap="none" dirty="0">
                <a:solidFill>
                  <a:schemeClr val="bg1"/>
                </a:solidFill>
                <a:latin typeface="Tahoma" panose="020B0604030504040204" pitchFamily="34" charset="0"/>
                <a:ea typeface="Tahoma" panose="020B0604030504040204" pitchFamily="34" charset="0"/>
                <a:cs typeface="Tahoma" panose="020B0604030504040204" pitchFamily="34" charset="0"/>
                <a:sym typeface="Arial"/>
              </a:rPr>
              <a:t>Presentation Overview</a:t>
            </a:r>
            <a:endParaRPr lang="en-US" b="0" i="0" u="none" strike="noStrike" cap="none" dirty="0">
              <a:solidFill>
                <a:schemeClr val="bg1"/>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09" name="Google Shape;109;p26"/>
          <p:cNvSpPr txBox="1"/>
          <p:nvPr/>
        </p:nvSpPr>
        <p:spPr>
          <a:xfrm>
            <a:off x="4685411" y="724200"/>
            <a:ext cx="4302974" cy="3695100"/>
          </a:xfrm>
          <a:prstGeom prst="rect">
            <a:avLst/>
          </a:prstGeom>
          <a:noFill/>
          <a:ln>
            <a:noFill/>
          </a:ln>
        </p:spPr>
        <p:txBody>
          <a:bodyPr spcFirstLastPara="1" wrap="square" lIns="91425" tIns="91425" rIns="91425" bIns="91425" anchor="ctr" anchorCtr="0">
            <a:normAutofit/>
          </a:bodyPr>
          <a:lstStyle/>
          <a:p>
            <a:pPr marL="114300" lvl="0">
              <a:lnSpc>
                <a:spcPct val="105000"/>
              </a:lnSpc>
              <a:spcAft>
                <a:spcPts val="600"/>
              </a:spcAft>
              <a:buClr>
                <a:schemeClr val="dk2"/>
              </a:buClr>
              <a:buSzPts val="1800"/>
            </a:pPr>
            <a:r>
              <a:rPr lang="en-US" sz="1800" b="1" i="0" u="none" strike="noStrike" cap="none" dirty="0">
                <a:solidFill>
                  <a:schemeClr val="tx1"/>
                </a:solidFill>
                <a:latin typeface="Tahoma" panose="020B0604030504040204" pitchFamily="34" charset="0"/>
                <a:ea typeface="Tahoma" panose="020B0604030504040204" pitchFamily="34" charset="0"/>
                <a:cs typeface="Tahoma" panose="020B0604030504040204" pitchFamily="34" charset="0"/>
                <a:sym typeface="Arial"/>
              </a:rPr>
              <a:t>Part I: Monitoring impacts of the Marshall Fire </a:t>
            </a:r>
            <a:r>
              <a:rPr lang="en-US" sz="1800" b="1" dirty="0">
                <a:solidFill>
                  <a:schemeClr val="tx1"/>
                </a:solidFill>
                <a:latin typeface="Tahoma" panose="020B0604030504040204" pitchFamily="34" charset="0"/>
                <a:ea typeface="Tahoma" panose="020B0604030504040204" pitchFamily="34" charset="0"/>
                <a:cs typeface="Tahoma" panose="020B0604030504040204" pitchFamily="34" charset="0"/>
              </a:rPr>
              <a:t>on a local watershed</a:t>
            </a:r>
            <a:endParaRPr lang="en-US" sz="1800" b="1" i="0" u="none" strike="noStrike" cap="none" dirty="0">
              <a:solidFill>
                <a:schemeClr val="tx1"/>
              </a:solidFill>
              <a:latin typeface="Tahoma" panose="020B0604030504040204" pitchFamily="34" charset="0"/>
              <a:ea typeface="Tahoma" panose="020B0604030504040204" pitchFamily="34" charset="0"/>
              <a:cs typeface="Tahoma" panose="020B0604030504040204" pitchFamily="34" charset="0"/>
              <a:sym typeface="Arial"/>
            </a:endParaRPr>
          </a:p>
          <a:p>
            <a:pPr marL="457200" lvl="0" indent="-342900">
              <a:lnSpc>
                <a:spcPct val="105000"/>
              </a:lnSpc>
              <a:spcAft>
                <a:spcPts val="600"/>
              </a:spcAft>
              <a:buClr>
                <a:schemeClr val="dk2"/>
              </a:buClr>
              <a:buSzPts val="1800"/>
              <a:buFont typeface="Arial"/>
              <a:buChar char="●"/>
            </a:pPr>
            <a:r>
              <a:rPr lang="en-US" sz="1800" b="0" i="0" u="none" strike="noStrike" cap="none" dirty="0">
                <a:solidFill>
                  <a:schemeClr val="tx1"/>
                </a:solidFill>
                <a:latin typeface="Tahoma" panose="020B0604030504040204" pitchFamily="34" charset="0"/>
                <a:ea typeface="Tahoma" panose="020B0604030504040204" pitchFamily="34" charset="0"/>
                <a:cs typeface="Tahoma" panose="020B0604030504040204" pitchFamily="34" charset="0"/>
                <a:sym typeface="Arial"/>
              </a:rPr>
              <a:t>Monitoring project</a:t>
            </a:r>
          </a:p>
          <a:p>
            <a:pPr marL="457200" lvl="0" indent="-342900">
              <a:lnSpc>
                <a:spcPct val="105000"/>
              </a:lnSpc>
              <a:spcAft>
                <a:spcPts val="600"/>
              </a:spcAft>
              <a:buClr>
                <a:schemeClr val="dk2"/>
              </a:buClr>
              <a:buSzPts val="1800"/>
              <a:buFont typeface="Arial"/>
              <a:buChar char="●"/>
            </a:pPr>
            <a:r>
              <a:rPr lang="en-US" sz="1800" b="0" i="0" u="none" strike="noStrike" cap="none" dirty="0">
                <a:solidFill>
                  <a:schemeClr val="tx1"/>
                </a:solidFill>
                <a:latin typeface="Tahoma" panose="020B0604030504040204" pitchFamily="34" charset="0"/>
                <a:ea typeface="Tahoma" panose="020B0604030504040204" pitchFamily="34" charset="0"/>
                <a:cs typeface="Tahoma" panose="020B0604030504040204" pitchFamily="34" charset="0"/>
                <a:sym typeface="Arial"/>
              </a:rPr>
              <a:t>Results &amp; Conclusions</a:t>
            </a:r>
          </a:p>
          <a:p>
            <a:pPr marL="457200" lvl="0" indent="-342900">
              <a:lnSpc>
                <a:spcPct val="105000"/>
              </a:lnSpc>
              <a:spcAft>
                <a:spcPts val="600"/>
              </a:spcAft>
              <a:buClr>
                <a:schemeClr val="dk2"/>
              </a:buClr>
              <a:buSzPts val="1800"/>
              <a:buFont typeface="Arial"/>
              <a:buChar char="●"/>
            </a:pPr>
            <a:endParaRPr lang="en-US" sz="1800" b="0" i="0" u="none" strike="noStrike" cap="none" dirty="0">
              <a:solidFill>
                <a:schemeClr val="tx1"/>
              </a:solidFill>
              <a:latin typeface="Tahoma" panose="020B0604030504040204" pitchFamily="34" charset="0"/>
              <a:ea typeface="Tahoma" panose="020B0604030504040204" pitchFamily="34" charset="0"/>
              <a:cs typeface="Tahoma" panose="020B0604030504040204" pitchFamily="34" charset="0"/>
              <a:sym typeface="Arial"/>
            </a:endParaRPr>
          </a:p>
          <a:p>
            <a:pPr marL="114300" lvl="0">
              <a:lnSpc>
                <a:spcPct val="105000"/>
              </a:lnSpc>
              <a:spcAft>
                <a:spcPts val="600"/>
              </a:spcAft>
              <a:buClr>
                <a:schemeClr val="dk2"/>
              </a:buClr>
              <a:buSzPts val="1800"/>
            </a:pPr>
            <a:r>
              <a:rPr lang="en-US" sz="1800" b="1" i="0" u="none" strike="noStrike" cap="none" dirty="0">
                <a:solidFill>
                  <a:schemeClr val="tx1"/>
                </a:solidFill>
                <a:latin typeface="Tahoma" panose="020B0604030504040204" pitchFamily="34" charset="0"/>
                <a:ea typeface="Tahoma" panose="020B0604030504040204" pitchFamily="34" charset="0"/>
                <a:cs typeface="Tahoma" panose="020B0604030504040204" pitchFamily="34" charset="0"/>
                <a:sym typeface="Arial"/>
              </a:rPr>
              <a:t>Part II: Visualizing Data</a:t>
            </a:r>
          </a:p>
          <a:p>
            <a:pPr marL="457200" lvl="0" indent="-342900">
              <a:lnSpc>
                <a:spcPct val="105000"/>
              </a:lnSpc>
              <a:spcAft>
                <a:spcPts val="600"/>
              </a:spcAft>
              <a:buClr>
                <a:schemeClr val="dk2"/>
              </a:buClr>
              <a:buSzPts val="1800"/>
              <a:buFont typeface="Arial"/>
              <a:buChar char="●"/>
            </a:pPr>
            <a:r>
              <a:rPr lang="en-US" sz="1800" b="0" i="0" u="none" strike="noStrike" cap="none" dirty="0">
                <a:solidFill>
                  <a:schemeClr val="tx1"/>
                </a:solidFill>
                <a:latin typeface="Tahoma" panose="020B0604030504040204" pitchFamily="34" charset="0"/>
                <a:ea typeface="Tahoma" panose="020B0604030504040204" pitchFamily="34" charset="0"/>
                <a:cs typeface="Tahoma" panose="020B0604030504040204" pitchFamily="34" charset="0"/>
                <a:sym typeface="Arial"/>
              </a:rPr>
              <a:t>Considerations</a:t>
            </a:r>
          </a:p>
          <a:p>
            <a:pPr marL="457200" lvl="0" indent="-342900">
              <a:lnSpc>
                <a:spcPct val="105000"/>
              </a:lnSpc>
              <a:spcAft>
                <a:spcPts val="600"/>
              </a:spcAft>
              <a:buClr>
                <a:schemeClr val="dk2"/>
              </a:buClr>
              <a:buSzPts val="1800"/>
              <a:buFont typeface="Arial"/>
              <a:buChar char="●"/>
            </a:pPr>
            <a:r>
              <a:rPr lang="en-US" sz="1800" b="0" i="0" u="none" strike="noStrike" cap="none" dirty="0">
                <a:solidFill>
                  <a:schemeClr val="tx1"/>
                </a:solidFill>
                <a:latin typeface="Tahoma" panose="020B0604030504040204" pitchFamily="34" charset="0"/>
                <a:ea typeface="Tahoma" panose="020B0604030504040204" pitchFamily="34" charset="0"/>
                <a:cs typeface="Tahoma" panose="020B0604030504040204" pitchFamily="34" charset="0"/>
                <a:sym typeface="Arial"/>
              </a:rPr>
              <a:t>Demonstration &amp; Resources</a:t>
            </a:r>
          </a:p>
          <a:p>
            <a:pPr marL="457200" lvl="0" indent="-342900">
              <a:lnSpc>
                <a:spcPct val="105000"/>
              </a:lnSpc>
              <a:spcAft>
                <a:spcPts val="600"/>
              </a:spcAft>
              <a:buClr>
                <a:schemeClr val="dk2"/>
              </a:buClr>
              <a:buSzPts val="1800"/>
              <a:buFont typeface="Arial"/>
              <a:buChar char="●"/>
            </a:pP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Brainstorming Session (If Time)</a:t>
            </a:r>
            <a:endParaRPr lang="en-US" sz="1800" b="0" i="0" u="none" strike="noStrike" cap="none" dirty="0">
              <a:solidFill>
                <a:schemeClr val="tx1"/>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5" name="Slide Number Placeholder 25" hidden="1">
            <a:extLst>
              <a:ext uri="{FF2B5EF4-FFF2-40B4-BE49-F238E27FC236}">
                <a16:creationId xmlns:a16="http://schemas.microsoft.com/office/drawing/2014/main" id="{0680D714-61FD-A1A9-B356-59976CDAEDF9}"/>
              </a:ext>
            </a:extLst>
          </p:cNvPr>
          <p:cNvSpPr>
            <a:spLocks noGrp="1"/>
          </p:cNvSpPr>
          <p:nvPr>
            <p:ph type="sldNum" sz="quarter" idx="12"/>
          </p:nvPr>
        </p:nvSpPr>
        <p:spPr>
          <a:xfrm>
            <a:off x="6975808" y="31772"/>
            <a:ext cx="2057400" cy="273844"/>
          </a:xfrm>
        </p:spPr>
        <p:txBody>
          <a:bodyPr>
            <a:normAutofit fontScale="47500" lnSpcReduction="20000"/>
          </a:bodyPr>
          <a:lstStyle/>
          <a:p>
            <a:pPr>
              <a:lnSpc>
                <a:spcPct val="90000"/>
              </a:lnSpc>
              <a:spcAft>
                <a:spcPts val="600"/>
              </a:spcAft>
            </a:pPr>
            <a:fld id="{D7FB11E1-A5A1-8244-ACF0-72AE469C49EC}" type="slidenum">
              <a:rPr lang="en-US" sz="300" smtClean="0">
                <a:latin typeface="Tahoma" panose="020B0604030504040204" pitchFamily="34" charset="0"/>
                <a:ea typeface="Tahoma" panose="020B0604030504040204" pitchFamily="34" charset="0"/>
                <a:cs typeface="Tahoma" panose="020B0604030504040204" pitchFamily="34" charset="0"/>
              </a:rPr>
              <a:pPr>
                <a:lnSpc>
                  <a:spcPct val="90000"/>
                </a:lnSpc>
                <a:spcAft>
                  <a:spcPts val="600"/>
                </a:spcAft>
              </a:pPr>
              <a:t>3</a:t>
            </a:fld>
            <a:endParaRPr lang="en-US" sz="300">
              <a:latin typeface="Tahoma" panose="020B0604030504040204" pitchFamily="34" charset="0"/>
              <a:ea typeface="Tahoma" panose="020B0604030504040204" pitchFamily="34" charset="0"/>
              <a:cs typeface="Tahoma" panose="020B0604030504040204" pitchFamily="34" charset="0"/>
            </a:endParaRPr>
          </a:p>
        </p:txBody>
      </p:sp>
      <p:pic>
        <p:nvPicPr>
          <p:cNvPr id="16" name="Picture 15" descr="A diagram of different colored graphs and charts&#10;&#10;Description automatically generated with medium confidence">
            <a:extLst>
              <a:ext uri="{FF2B5EF4-FFF2-40B4-BE49-F238E27FC236}">
                <a16:creationId xmlns:a16="http://schemas.microsoft.com/office/drawing/2014/main" id="{B301BC90-5762-07F6-6A7C-DB71A90D6EE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6952" y="1663700"/>
            <a:ext cx="4655759" cy="4038600"/>
          </a:xfrm>
          <a:prstGeom prst="rect">
            <a:avLst/>
          </a:prstGeom>
        </p:spPr>
      </p:pic>
    </p:spTree>
    <p:extLst>
      <p:ext uri="{BB962C8B-B14F-4D97-AF65-F5344CB8AC3E}">
        <p14:creationId xmlns:p14="http://schemas.microsoft.com/office/powerpoint/2010/main" val="1694615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9">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9">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3" name="Rectangle 2">
            <a:extLst>
              <a:ext uri="{FF2B5EF4-FFF2-40B4-BE49-F238E27FC236}">
                <a16:creationId xmlns:a16="http://schemas.microsoft.com/office/drawing/2014/main" id="{377AECEE-C10F-43FF-3A40-E68B9FB1D877}"/>
              </a:ext>
            </a:extLst>
          </p:cNvPr>
          <p:cNvSpPr/>
          <p:nvPr/>
        </p:nvSpPr>
        <p:spPr>
          <a:xfrm rot="5400000">
            <a:off x="4534002" y="-4593422"/>
            <a:ext cx="814388" cy="9998763"/>
          </a:xfrm>
          <a:prstGeom prst="rect">
            <a:avLst/>
          </a:prstGeom>
          <a:solidFill>
            <a:srgbClr val="8EC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ahoma" panose="020B0604030504040204" pitchFamily="34" charset="0"/>
              <a:ea typeface="Tahoma" panose="020B0604030504040204" pitchFamily="34" charset="0"/>
              <a:cs typeface="Tahoma" panose="020B0604030504040204" pitchFamily="34" charset="0"/>
            </a:endParaRPr>
          </a:p>
        </p:txBody>
      </p:sp>
      <p:sp>
        <p:nvSpPr>
          <p:cNvPr id="196" name="Google Shape;196;p32"/>
          <p:cNvSpPr txBox="1"/>
          <p:nvPr/>
        </p:nvSpPr>
        <p:spPr>
          <a:xfrm>
            <a:off x="174252" y="146760"/>
            <a:ext cx="8537948" cy="662459"/>
          </a:xfrm>
          <a:prstGeom prst="rect">
            <a:avLst/>
          </a:prstGeom>
          <a:noFill/>
          <a:ln>
            <a:noFill/>
          </a:ln>
        </p:spPr>
        <p:txBody>
          <a:bodyPr spcFirstLastPara="1" wrap="square" lIns="91425" tIns="91425" rIns="91425" bIns="91425" anchor="t" anchorCtr="0">
            <a:spAutoFit/>
          </a:bodyPr>
          <a:lstStyle/>
          <a:p>
            <a:pPr>
              <a:lnSpc>
                <a:spcPct val="114999"/>
              </a:lnSpc>
            </a:pPr>
            <a:r>
              <a:rPr lang="en-US" sz="2700" dirty="0">
                <a:solidFill>
                  <a:schemeClr val="bg1"/>
                </a:solidFill>
                <a:effectLst>
                  <a:outerShdw blurRad="50800" dist="38100" algn="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Designing an </a:t>
            </a:r>
            <a:r>
              <a:rPr lang="en-US" sz="2700" b="1" dirty="0">
                <a:solidFill>
                  <a:schemeClr val="bg1"/>
                </a:solidFill>
                <a:effectLst>
                  <a:outerShdw blurRad="50800" dist="38100" algn="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Effective </a:t>
            </a:r>
            <a:r>
              <a:rPr lang="en-US" sz="2700" dirty="0">
                <a:solidFill>
                  <a:schemeClr val="bg1"/>
                </a:solidFill>
                <a:effectLst>
                  <a:outerShdw blurRad="50800" dist="38100" algn="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Data Communication Platform</a:t>
            </a:r>
          </a:p>
        </p:txBody>
      </p:sp>
      <p:sp>
        <p:nvSpPr>
          <p:cNvPr id="5" name="Slide Number Placeholder 2">
            <a:extLst>
              <a:ext uri="{FF2B5EF4-FFF2-40B4-BE49-F238E27FC236}">
                <a16:creationId xmlns:a16="http://schemas.microsoft.com/office/drawing/2014/main" id="{5C762869-3FFB-AFDD-AB4E-69FC4658532A}"/>
              </a:ext>
            </a:extLst>
          </p:cNvPr>
          <p:cNvSpPr>
            <a:spLocks noGrp="1"/>
          </p:cNvSpPr>
          <p:nvPr>
            <p:ph type="sldNum" idx="12"/>
          </p:nvPr>
        </p:nvSpPr>
        <p:spPr>
          <a:xfrm>
            <a:off x="8472458" y="4663217"/>
            <a:ext cx="548700" cy="393600"/>
          </a:xfrm>
        </p:spPr>
        <p:txBody>
          <a:bodyPr/>
          <a:lstStyle/>
          <a:p>
            <a:fld id="{00000000-1234-1234-1234-123412341234}" type="slidenum">
              <a:rPr lang="en" smtClean="0">
                <a:solidFill>
                  <a:schemeClr val="tx1"/>
                </a:solidFill>
                <a:latin typeface="Tahoma" panose="020B0604030504040204" pitchFamily="34" charset="0"/>
                <a:ea typeface="Tahoma" panose="020B0604030504040204" pitchFamily="34" charset="0"/>
                <a:cs typeface="Tahoma" panose="020B0604030504040204" pitchFamily="34" charset="0"/>
              </a:rPr>
              <a:pPr/>
              <a:t>30</a:t>
            </a:fld>
            <a:endParaRPr lang="en">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a:extLst>
              <a:ext uri="{FF2B5EF4-FFF2-40B4-BE49-F238E27FC236}">
                <a16:creationId xmlns:a16="http://schemas.microsoft.com/office/drawing/2014/main" id="{E80D28B8-B997-5C49-A380-F13B2E20234F}"/>
              </a:ext>
            </a:extLst>
          </p:cNvPr>
          <p:cNvSpPr txBox="1"/>
          <p:nvPr/>
        </p:nvSpPr>
        <p:spPr>
          <a:xfrm>
            <a:off x="6300788" y="-107156"/>
            <a:ext cx="184731" cy="253916"/>
          </a:xfrm>
          <a:prstGeom prst="rect">
            <a:avLst/>
          </a:prstGeom>
          <a:noFill/>
        </p:spPr>
        <p:txBody>
          <a:bodyPr wrap="none" rtlCol="0">
            <a:spAutoFit/>
          </a:bodyPr>
          <a:lstStyle/>
          <a:p>
            <a:endParaRPr lang="en-US" sz="105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18" name="Google Shape;291;p41">
            <a:extLst>
              <a:ext uri="{FF2B5EF4-FFF2-40B4-BE49-F238E27FC236}">
                <a16:creationId xmlns:a16="http://schemas.microsoft.com/office/drawing/2014/main" id="{614D4E35-80D7-7C4C-9F1D-84734F8162CC}"/>
              </a:ext>
            </a:extLst>
          </p:cNvPr>
          <p:cNvPicPr preferRelativeResize="0">
            <a:picLocks noChangeAspect="1"/>
          </p:cNvPicPr>
          <p:nvPr/>
        </p:nvPicPr>
        <p:blipFill rotWithShape="1">
          <a:blip r:embed="rId3" cstate="print">
            <a:alphaModFix/>
            <a:extLst>
              <a:ext uri="{28A0092B-C50C-407E-A947-70E740481C1C}">
                <a14:useLocalDpi xmlns:a14="http://schemas.microsoft.com/office/drawing/2010/main"/>
              </a:ext>
            </a:extLst>
          </a:blip>
          <a:srcRect/>
          <a:stretch/>
        </p:blipFill>
        <p:spPr>
          <a:xfrm>
            <a:off x="-160676" y="4723291"/>
            <a:ext cx="669857" cy="310990"/>
          </a:xfrm>
          <a:prstGeom prst="rect">
            <a:avLst/>
          </a:prstGeom>
          <a:noFill/>
          <a:ln>
            <a:noFill/>
          </a:ln>
        </p:spPr>
      </p:pic>
      <p:sp>
        <p:nvSpPr>
          <p:cNvPr id="2" name="TextBox 1">
            <a:extLst>
              <a:ext uri="{FF2B5EF4-FFF2-40B4-BE49-F238E27FC236}">
                <a16:creationId xmlns:a16="http://schemas.microsoft.com/office/drawing/2014/main" id="{18192664-4EC6-0EF1-4ECE-14E4A36F11F5}"/>
              </a:ext>
            </a:extLst>
          </p:cNvPr>
          <p:cNvSpPr txBox="1"/>
          <p:nvPr/>
        </p:nvSpPr>
        <p:spPr>
          <a:xfrm>
            <a:off x="136152" y="1130141"/>
            <a:ext cx="3229958" cy="2862322"/>
          </a:xfrm>
          <a:prstGeom prst="rect">
            <a:avLst/>
          </a:prstGeom>
          <a:noFill/>
        </p:spPr>
        <p:txBody>
          <a:bodyPr wrap="square" rtlCol="0">
            <a:spAutoFit/>
          </a:bodyPr>
          <a:lstStyle/>
          <a:p>
            <a:pPr marL="571500" indent="-571500">
              <a:buFontTx/>
              <a:buChar char="-"/>
            </a:pPr>
            <a:r>
              <a:rPr lang="en-US" sz="2000" b="1" dirty="0">
                <a:latin typeface="Tahoma" panose="020B0604030504040204" pitchFamily="34" charset="0"/>
                <a:ea typeface="Tahoma" panose="020B0604030504040204" pitchFamily="34" charset="0"/>
                <a:cs typeface="Tahoma" panose="020B0604030504040204" pitchFamily="34" charset="0"/>
              </a:rPr>
              <a:t>Focus on the most important metrics &amp; keep it simple</a:t>
            </a:r>
          </a:p>
          <a:p>
            <a:pPr marL="571500" indent="-571500">
              <a:buFontTx/>
              <a:buChar char="-"/>
            </a:pPr>
            <a:endParaRPr lang="en-US" sz="2000" b="1" dirty="0">
              <a:latin typeface="Tahoma" panose="020B0604030504040204" pitchFamily="34" charset="0"/>
              <a:ea typeface="Tahoma" panose="020B0604030504040204" pitchFamily="34" charset="0"/>
              <a:cs typeface="Tahoma" panose="020B0604030504040204" pitchFamily="34" charset="0"/>
            </a:endParaRPr>
          </a:p>
          <a:p>
            <a:pPr marL="571500" indent="-571500">
              <a:buFontTx/>
              <a:buChar char="-"/>
            </a:pPr>
            <a:r>
              <a:rPr lang="en-US" sz="2000" b="1" dirty="0">
                <a:latin typeface="Tahoma" panose="020B0604030504040204" pitchFamily="34" charset="0"/>
                <a:ea typeface="Tahoma" panose="020B0604030504040204" pitchFamily="34" charset="0"/>
                <a:cs typeface="Tahoma" panose="020B0604030504040204" pitchFamily="34" charset="0"/>
              </a:rPr>
              <a:t>Flexibility:</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dirty="0">
                <a:latin typeface="Tahoma" panose="020B0604030504040204" pitchFamily="34" charset="0"/>
                <a:ea typeface="Tahoma" panose="020B0604030504040204" pitchFamily="34" charset="0"/>
                <a:cs typeface="Tahoma" panose="020B0604030504040204" pitchFamily="34" charset="0"/>
              </a:rPr>
              <a:t>Dynamic tools to visualize parameters, sites of interest, and specific timeframes</a:t>
            </a:r>
          </a:p>
        </p:txBody>
      </p:sp>
      <p:pic>
        <p:nvPicPr>
          <p:cNvPr id="7" name="Picture 6" descr="A screenshot of a graph&#10;&#10;Description automatically generated">
            <a:extLst>
              <a:ext uri="{FF2B5EF4-FFF2-40B4-BE49-F238E27FC236}">
                <a16:creationId xmlns:a16="http://schemas.microsoft.com/office/drawing/2014/main" id="{4AB02241-33A5-F13A-21D7-3DFC061A2F9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522058" y="1130141"/>
            <a:ext cx="5485790" cy="3266537"/>
          </a:xfrm>
          <a:prstGeom prst="rect">
            <a:avLst/>
          </a:prstGeom>
        </p:spPr>
      </p:pic>
    </p:spTree>
    <p:extLst>
      <p:ext uri="{BB962C8B-B14F-4D97-AF65-F5344CB8AC3E}">
        <p14:creationId xmlns:p14="http://schemas.microsoft.com/office/powerpoint/2010/main" val="1112827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3" name="Rectangle 2">
            <a:extLst>
              <a:ext uri="{FF2B5EF4-FFF2-40B4-BE49-F238E27FC236}">
                <a16:creationId xmlns:a16="http://schemas.microsoft.com/office/drawing/2014/main" id="{377AECEE-C10F-43FF-3A40-E68B9FB1D877}"/>
              </a:ext>
            </a:extLst>
          </p:cNvPr>
          <p:cNvSpPr/>
          <p:nvPr/>
        </p:nvSpPr>
        <p:spPr>
          <a:xfrm rot="5400000">
            <a:off x="4534002" y="-4593422"/>
            <a:ext cx="814388" cy="9998763"/>
          </a:xfrm>
          <a:prstGeom prst="rect">
            <a:avLst/>
          </a:prstGeom>
          <a:solidFill>
            <a:srgbClr val="8EC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ahoma" panose="020B0604030504040204" pitchFamily="34" charset="0"/>
              <a:ea typeface="Tahoma" panose="020B0604030504040204" pitchFamily="34" charset="0"/>
              <a:cs typeface="Tahoma" panose="020B0604030504040204" pitchFamily="34" charset="0"/>
            </a:endParaRPr>
          </a:p>
        </p:txBody>
      </p:sp>
      <p:sp>
        <p:nvSpPr>
          <p:cNvPr id="196" name="Google Shape;196;p32"/>
          <p:cNvSpPr txBox="1"/>
          <p:nvPr/>
        </p:nvSpPr>
        <p:spPr>
          <a:xfrm>
            <a:off x="80336" y="125845"/>
            <a:ext cx="9539374" cy="662459"/>
          </a:xfrm>
          <a:prstGeom prst="rect">
            <a:avLst/>
          </a:prstGeom>
          <a:noFill/>
          <a:ln>
            <a:noFill/>
          </a:ln>
        </p:spPr>
        <p:txBody>
          <a:bodyPr spcFirstLastPara="1" wrap="square" lIns="91425" tIns="91425" rIns="91425" bIns="91425" anchor="t" anchorCtr="0">
            <a:spAutoFit/>
          </a:bodyPr>
          <a:lstStyle/>
          <a:p>
            <a:pPr>
              <a:lnSpc>
                <a:spcPct val="114999"/>
              </a:lnSpc>
            </a:pPr>
            <a:r>
              <a:rPr lang="en-US" sz="2700" dirty="0">
                <a:solidFill>
                  <a:schemeClr val="bg1"/>
                </a:solidFill>
                <a:effectLst>
                  <a:outerShdw blurRad="50800" dist="38100" algn="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Designing an </a:t>
            </a:r>
            <a:r>
              <a:rPr lang="en-US" sz="2700" b="1" dirty="0">
                <a:solidFill>
                  <a:schemeClr val="bg1"/>
                </a:solidFill>
                <a:effectLst>
                  <a:outerShdw blurRad="50800" dist="38100" algn="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Accessible </a:t>
            </a:r>
            <a:r>
              <a:rPr lang="en-US" sz="2700" dirty="0">
                <a:solidFill>
                  <a:schemeClr val="bg1"/>
                </a:solidFill>
                <a:effectLst>
                  <a:outerShdw blurRad="50800" dist="38100" algn="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Data Communication Platform</a:t>
            </a:r>
          </a:p>
        </p:txBody>
      </p:sp>
      <p:sp>
        <p:nvSpPr>
          <p:cNvPr id="5" name="Slide Number Placeholder 2">
            <a:extLst>
              <a:ext uri="{FF2B5EF4-FFF2-40B4-BE49-F238E27FC236}">
                <a16:creationId xmlns:a16="http://schemas.microsoft.com/office/drawing/2014/main" id="{5C762869-3FFB-AFDD-AB4E-69FC4658532A}"/>
              </a:ext>
            </a:extLst>
          </p:cNvPr>
          <p:cNvSpPr>
            <a:spLocks noGrp="1"/>
          </p:cNvSpPr>
          <p:nvPr>
            <p:ph type="sldNum" idx="12"/>
          </p:nvPr>
        </p:nvSpPr>
        <p:spPr>
          <a:xfrm>
            <a:off x="8472458" y="4663217"/>
            <a:ext cx="548700" cy="393600"/>
          </a:xfrm>
        </p:spPr>
        <p:txBody>
          <a:bodyPr/>
          <a:lstStyle/>
          <a:p>
            <a:fld id="{00000000-1234-1234-1234-123412341234}" type="slidenum">
              <a:rPr lang="en" smtClean="0">
                <a:solidFill>
                  <a:schemeClr val="tx1"/>
                </a:solidFill>
                <a:latin typeface="Tahoma" panose="020B0604030504040204" pitchFamily="34" charset="0"/>
                <a:ea typeface="Tahoma" panose="020B0604030504040204" pitchFamily="34" charset="0"/>
                <a:cs typeface="Tahoma" panose="020B0604030504040204" pitchFamily="34" charset="0"/>
              </a:rPr>
              <a:pPr/>
              <a:t>31</a:t>
            </a:fld>
            <a:endParaRPr lang="en">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a:extLst>
              <a:ext uri="{FF2B5EF4-FFF2-40B4-BE49-F238E27FC236}">
                <a16:creationId xmlns:a16="http://schemas.microsoft.com/office/drawing/2014/main" id="{E80D28B8-B997-5C49-A380-F13B2E20234F}"/>
              </a:ext>
            </a:extLst>
          </p:cNvPr>
          <p:cNvSpPr txBox="1"/>
          <p:nvPr/>
        </p:nvSpPr>
        <p:spPr>
          <a:xfrm>
            <a:off x="6300788" y="-107156"/>
            <a:ext cx="184731" cy="253916"/>
          </a:xfrm>
          <a:prstGeom prst="rect">
            <a:avLst/>
          </a:prstGeom>
          <a:noFill/>
        </p:spPr>
        <p:txBody>
          <a:bodyPr wrap="none" rtlCol="0">
            <a:spAutoFit/>
          </a:bodyPr>
          <a:lstStyle/>
          <a:p>
            <a:endParaRPr lang="en-US" sz="105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18" name="Google Shape;291;p41">
            <a:extLst>
              <a:ext uri="{FF2B5EF4-FFF2-40B4-BE49-F238E27FC236}">
                <a16:creationId xmlns:a16="http://schemas.microsoft.com/office/drawing/2014/main" id="{614D4E35-80D7-7C4C-9F1D-84734F8162CC}"/>
              </a:ext>
            </a:extLst>
          </p:cNvPr>
          <p:cNvPicPr preferRelativeResize="0">
            <a:picLocks noChangeAspect="1"/>
          </p:cNvPicPr>
          <p:nvPr/>
        </p:nvPicPr>
        <p:blipFill rotWithShape="1">
          <a:blip r:embed="rId3" cstate="print">
            <a:alphaModFix/>
            <a:extLst>
              <a:ext uri="{28A0092B-C50C-407E-A947-70E740481C1C}">
                <a14:useLocalDpi xmlns:a14="http://schemas.microsoft.com/office/drawing/2010/main"/>
              </a:ext>
            </a:extLst>
          </a:blip>
          <a:srcRect/>
          <a:stretch/>
        </p:blipFill>
        <p:spPr>
          <a:xfrm>
            <a:off x="-160676" y="4723291"/>
            <a:ext cx="669857" cy="310990"/>
          </a:xfrm>
          <a:prstGeom prst="rect">
            <a:avLst/>
          </a:prstGeom>
          <a:noFill/>
          <a:ln>
            <a:noFill/>
          </a:ln>
        </p:spPr>
      </p:pic>
      <p:sp>
        <p:nvSpPr>
          <p:cNvPr id="2" name="TextBox 1">
            <a:extLst>
              <a:ext uri="{FF2B5EF4-FFF2-40B4-BE49-F238E27FC236}">
                <a16:creationId xmlns:a16="http://schemas.microsoft.com/office/drawing/2014/main" id="{18192664-4EC6-0EF1-4ECE-14E4A36F11F5}"/>
              </a:ext>
            </a:extLst>
          </p:cNvPr>
          <p:cNvSpPr txBox="1"/>
          <p:nvPr/>
        </p:nvSpPr>
        <p:spPr>
          <a:xfrm>
            <a:off x="80336" y="1068207"/>
            <a:ext cx="3577028" cy="3477875"/>
          </a:xfrm>
          <a:prstGeom prst="rect">
            <a:avLst/>
          </a:prstGeom>
          <a:noFill/>
        </p:spPr>
        <p:txBody>
          <a:bodyPr wrap="square" rtlCol="0">
            <a:spAutoFit/>
          </a:bodyPr>
          <a:lstStyle/>
          <a:p>
            <a:pPr marL="571500" indent="-571500">
              <a:buFontTx/>
              <a:buChar char="-"/>
            </a:pPr>
            <a:r>
              <a:rPr lang="en-US" sz="2000" dirty="0">
                <a:latin typeface="Tahoma" panose="020B0604030504040204" pitchFamily="34" charset="0"/>
                <a:ea typeface="Tahoma" panose="020B0604030504040204" pitchFamily="34" charset="0"/>
                <a:cs typeface="Tahoma" panose="020B0604030504040204" pitchFamily="34" charset="0"/>
              </a:rPr>
              <a:t>Colorblind friendly</a:t>
            </a:r>
          </a:p>
          <a:p>
            <a:pPr marL="571500" indent="-571500">
              <a:buFontTx/>
              <a:buChar char="-"/>
            </a:pPr>
            <a:r>
              <a:rPr lang="en-US" sz="2000" dirty="0">
                <a:latin typeface="Tahoma" panose="020B0604030504040204" pitchFamily="34" charset="0"/>
                <a:ea typeface="Tahoma" panose="020B0604030504040204" pitchFamily="34" charset="0"/>
                <a:cs typeface="Tahoma" panose="020B0604030504040204" pitchFamily="34" charset="0"/>
              </a:rPr>
              <a:t>Alternative text</a:t>
            </a:r>
          </a:p>
          <a:p>
            <a:pPr marL="571500" indent="-571500">
              <a:buFontTx/>
              <a:buChar char="-"/>
            </a:pPr>
            <a:r>
              <a:rPr lang="en-US" sz="2000" dirty="0">
                <a:latin typeface="Tahoma" panose="020B0604030504040204" pitchFamily="34" charset="0"/>
                <a:ea typeface="Tahoma" panose="020B0604030504040204" pitchFamily="34" charset="0"/>
                <a:cs typeface="Tahoma" panose="020B0604030504040204" pitchFamily="34" charset="0"/>
              </a:rPr>
              <a:t>Conduct usability testing with diverse users</a:t>
            </a:r>
            <a:br>
              <a:rPr lang="en-US" sz="2000" dirty="0">
                <a:latin typeface="Tahoma" panose="020B0604030504040204" pitchFamily="34" charset="0"/>
                <a:ea typeface="Tahoma" panose="020B0604030504040204" pitchFamily="34" charset="0"/>
                <a:cs typeface="Tahoma" panose="020B0604030504040204" pitchFamily="34" charset="0"/>
              </a:rPr>
            </a:br>
            <a:endParaRPr lang="en-US" sz="2000" dirty="0">
              <a:latin typeface="Tahoma" panose="020B0604030504040204" pitchFamily="34" charset="0"/>
              <a:ea typeface="Tahoma" panose="020B0604030504040204" pitchFamily="34" charset="0"/>
              <a:cs typeface="Tahoma" panose="020B0604030504040204" pitchFamily="34" charset="0"/>
            </a:endParaRPr>
          </a:p>
          <a:p>
            <a:pPr marL="571500" indent="-571500">
              <a:buFontTx/>
              <a:buChar char="-"/>
            </a:pPr>
            <a:r>
              <a:rPr lang="en-US" sz="2000" dirty="0">
                <a:latin typeface="Tahoma" panose="020B0604030504040204" pitchFamily="34" charset="0"/>
                <a:ea typeface="Tahoma" panose="020B0604030504040204" pitchFamily="34" charset="0"/>
                <a:cs typeface="Tahoma" panose="020B0604030504040204" pitchFamily="34" charset="0"/>
              </a:rPr>
              <a:t>Adhere to web accessibility guidelines and standards Follow the </a:t>
            </a:r>
            <a:r>
              <a:rPr lang="en-US" sz="2000" b="1" dirty="0">
                <a:latin typeface="Tahoma" panose="020B0604030504040204" pitchFamily="34" charset="0"/>
                <a:ea typeface="Tahoma" panose="020B0604030504040204" pitchFamily="34" charset="0"/>
                <a:cs typeface="Tahoma" panose="020B0604030504040204" pitchFamily="34" charset="0"/>
              </a:rPr>
              <a:t>Web Content Accessibility Guidelines (WCAG)</a:t>
            </a:r>
            <a:endParaRPr lang="en-US" sz="2000"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6" descr="A screenshot of a web page&#10;&#10;Description automatically generated">
            <a:extLst>
              <a:ext uri="{FF2B5EF4-FFF2-40B4-BE49-F238E27FC236}">
                <a16:creationId xmlns:a16="http://schemas.microsoft.com/office/drawing/2014/main" id="{FFEB5BB2-0903-C3B4-AA0A-840690FA700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30679" y="946376"/>
            <a:ext cx="4742343" cy="3436938"/>
          </a:xfrm>
          <a:prstGeom prst="rect">
            <a:avLst/>
          </a:prstGeom>
        </p:spPr>
      </p:pic>
      <p:sp>
        <p:nvSpPr>
          <p:cNvPr id="8" name="TextBox 7">
            <a:extLst>
              <a:ext uri="{FF2B5EF4-FFF2-40B4-BE49-F238E27FC236}">
                <a16:creationId xmlns:a16="http://schemas.microsoft.com/office/drawing/2014/main" id="{0E347177-72EE-18B8-3546-840AD1247E24}"/>
              </a:ext>
            </a:extLst>
          </p:cNvPr>
          <p:cNvSpPr txBox="1"/>
          <p:nvPr/>
        </p:nvSpPr>
        <p:spPr>
          <a:xfrm>
            <a:off x="4312345" y="4315249"/>
            <a:ext cx="4160113" cy="461665"/>
          </a:xfrm>
          <a:prstGeom prst="rect">
            <a:avLst/>
          </a:prstGeom>
          <a:noFill/>
        </p:spPr>
        <p:txBody>
          <a:bodyPr wrap="none" rtlCol="0">
            <a:spAutoFit/>
          </a:bodyPr>
          <a:lstStyle/>
          <a:p>
            <a:r>
              <a:rPr lang="en-US" sz="1200" i="1" dirty="0"/>
              <a:t>https://</a:t>
            </a:r>
            <a:r>
              <a:rPr lang="en-US" sz="1200" i="1" dirty="0" err="1"/>
              <a:t>www.levelaccess.com</a:t>
            </a:r>
            <a:r>
              <a:rPr lang="en-US" sz="1200" i="1" dirty="0"/>
              <a:t>/wp-content/uploads/2024/02/</a:t>
            </a:r>
            <a:br>
              <a:rPr lang="en-US" sz="1200" i="1" dirty="0"/>
            </a:br>
            <a:r>
              <a:rPr lang="en-US" sz="1200" i="1" dirty="0"/>
              <a:t>The-Must-Have-WCAG-</a:t>
            </a:r>
            <a:r>
              <a:rPr lang="en-US" sz="1200" i="1" dirty="0" err="1"/>
              <a:t>Checklist.pdf</a:t>
            </a:r>
            <a:endParaRPr lang="en-US" sz="1200" i="1" dirty="0"/>
          </a:p>
        </p:txBody>
      </p:sp>
    </p:spTree>
    <p:extLst>
      <p:ext uri="{BB962C8B-B14F-4D97-AF65-F5344CB8AC3E}">
        <p14:creationId xmlns:p14="http://schemas.microsoft.com/office/powerpoint/2010/main" val="1694077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3" name="Rectangle 2">
            <a:extLst>
              <a:ext uri="{FF2B5EF4-FFF2-40B4-BE49-F238E27FC236}">
                <a16:creationId xmlns:a16="http://schemas.microsoft.com/office/drawing/2014/main" id="{377AECEE-C10F-43FF-3A40-E68B9FB1D877}"/>
              </a:ext>
            </a:extLst>
          </p:cNvPr>
          <p:cNvSpPr/>
          <p:nvPr/>
        </p:nvSpPr>
        <p:spPr>
          <a:xfrm rot="5400000">
            <a:off x="4534002" y="-4603047"/>
            <a:ext cx="814388" cy="9998763"/>
          </a:xfrm>
          <a:prstGeom prst="rect">
            <a:avLst/>
          </a:prstGeom>
          <a:solidFill>
            <a:srgbClr val="8EC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ahoma" panose="020B0604030504040204" pitchFamily="34" charset="0"/>
              <a:ea typeface="Tahoma" panose="020B0604030504040204" pitchFamily="34" charset="0"/>
              <a:cs typeface="Tahoma" panose="020B0604030504040204" pitchFamily="34" charset="0"/>
            </a:endParaRPr>
          </a:p>
        </p:txBody>
      </p:sp>
      <p:sp>
        <p:nvSpPr>
          <p:cNvPr id="4" name="Google Shape;101;p25">
            <a:extLst>
              <a:ext uri="{FF2B5EF4-FFF2-40B4-BE49-F238E27FC236}">
                <a16:creationId xmlns:a16="http://schemas.microsoft.com/office/drawing/2014/main" id="{50027446-99FC-6792-8C15-30608B4CC5BD}"/>
              </a:ext>
            </a:extLst>
          </p:cNvPr>
          <p:cNvSpPr/>
          <p:nvPr/>
        </p:nvSpPr>
        <p:spPr>
          <a:xfrm>
            <a:off x="-58186" y="1593071"/>
            <a:ext cx="9489383" cy="3130220"/>
          </a:xfrm>
          <a:prstGeom prst="rect">
            <a:avLst/>
          </a:prstGeom>
          <a:solidFill>
            <a:schemeClr val="lt1">
              <a:alpha val="31000"/>
            </a:schemeClr>
          </a:solid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96" name="Google Shape;196;p32"/>
          <p:cNvSpPr txBox="1"/>
          <p:nvPr/>
        </p:nvSpPr>
        <p:spPr>
          <a:xfrm>
            <a:off x="174251" y="146760"/>
            <a:ext cx="8669711" cy="680156"/>
          </a:xfrm>
          <a:prstGeom prst="rect">
            <a:avLst/>
          </a:prstGeom>
          <a:noFill/>
          <a:ln>
            <a:noFill/>
          </a:ln>
        </p:spPr>
        <p:txBody>
          <a:bodyPr spcFirstLastPara="1" wrap="square" lIns="91425" tIns="91425" rIns="91425" bIns="91425" anchor="t" anchorCtr="0">
            <a:spAutoFit/>
          </a:bodyPr>
          <a:lstStyle/>
          <a:p>
            <a:pPr>
              <a:lnSpc>
                <a:spcPct val="114999"/>
              </a:lnSpc>
            </a:pPr>
            <a:r>
              <a:rPr lang="en-US" sz="2800" dirty="0">
                <a:solidFill>
                  <a:schemeClr val="bg1"/>
                </a:solidFill>
                <a:effectLst>
                  <a:outerShdw blurRad="50800" dist="38100" algn="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Designing an </a:t>
            </a:r>
            <a:r>
              <a:rPr lang="en-US" sz="2800" b="1" dirty="0">
                <a:solidFill>
                  <a:schemeClr val="bg1"/>
                </a:solidFill>
                <a:effectLst>
                  <a:outerShdw blurRad="50800" dist="38100" algn="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Ethical</a:t>
            </a:r>
            <a:r>
              <a:rPr lang="en-US" sz="2800" dirty="0">
                <a:solidFill>
                  <a:schemeClr val="bg1"/>
                </a:solidFill>
                <a:effectLst>
                  <a:outerShdw blurRad="50800" dist="38100" algn="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Data Communication Platform</a:t>
            </a:r>
          </a:p>
        </p:txBody>
      </p:sp>
      <p:sp>
        <p:nvSpPr>
          <p:cNvPr id="5" name="Slide Number Placeholder 2">
            <a:extLst>
              <a:ext uri="{FF2B5EF4-FFF2-40B4-BE49-F238E27FC236}">
                <a16:creationId xmlns:a16="http://schemas.microsoft.com/office/drawing/2014/main" id="{5C762869-3FFB-AFDD-AB4E-69FC4658532A}"/>
              </a:ext>
            </a:extLst>
          </p:cNvPr>
          <p:cNvSpPr>
            <a:spLocks noGrp="1"/>
          </p:cNvSpPr>
          <p:nvPr>
            <p:ph type="sldNum" idx="12"/>
          </p:nvPr>
        </p:nvSpPr>
        <p:spPr>
          <a:xfrm>
            <a:off x="8472458" y="4663217"/>
            <a:ext cx="548700" cy="393600"/>
          </a:xfrm>
        </p:spPr>
        <p:txBody>
          <a:bodyPr/>
          <a:lstStyle/>
          <a:p>
            <a:fld id="{00000000-1234-1234-1234-123412341234}" type="slidenum">
              <a:rPr lang="en" smtClean="0">
                <a:solidFill>
                  <a:schemeClr val="tx1"/>
                </a:solidFill>
                <a:latin typeface="Tahoma" panose="020B0604030504040204" pitchFamily="34" charset="0"/>
                <a:ea typeface="Tahoma" panose="020B0604030504040204" pitchFamily="34" charset="0"/>
                <a:cs typeface="Tahoma" panose="020B0604030504040204" pitchFamily="34" charset="0"/>
              </a:rPr>
              <a:pPr/>
              <a:t>32</a:t>
            </a:fld>
            <a:endParaRPr lang="en">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a:extLst>
              <a:ext uri="{FF2B5EF4-FFF2-40B4-BE49-F238E27FC236}">
                <a16:creationId xmlns:a16="http://schemas.microsoft.com/office/drawing/2014/main" id="{E80D28B8-B997-5C49-A380-F13B2E20234F}"/>
              </a:ext>
            </a:extLst>
          </p:cNvPr>
          <p:cNvSpPr txBox="1"/>
          <p:nvPr/>
        </p:nvSpPr>
        <p:spPr>
          <a:xfrm>
            <a:off x="6300788" y="-107156"/>
            <a:ext cx="184731" cy="253916"/>
          </a:xfrm>
          <a:prstGeom prst="rect">
            <a:avLst/>
          </a:prstGeom>
          <a:noFill/>
        </p:spPr>
        <p:txBody>
          <a:bodyPr wrap="none" rtlCol="0">
            <a:spAutoFit/>
          </a:bodyPr>
          <a:lstStyle/>
          <a:p>
            <a:endParaRPr lang="en-US" sz="105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18" name="Google Shape;291;p41">
            <a:extLst>
              <a:ext uri="{FF2B5EF4-FFF2-40B4-BE49-F238E27FC236}">
                <a16:creationId xmlns:a16="http://schemas.microsoft.com/office/drawing/2014/main" id="{614D4E35-80D7-7C4C-9F1D-84734F8162CC}"/>
              </a:ext>
            </a:extLst>
          </p:cNvPr>
          <p:cNvPicPr preferRelativeResize="0">
            <a:picLocks noChangeAspect="1"/>
          </p:cNvPicPr>
          <p:nvPr/>
        </p:nvPicPr>
        <p:blipFill rotWithShape="1">
          <a:blip r:embed="rId3" cstate="print">
            <a:alphaModFix/>
            <a:extLst>
              <a:ext uri="{28A0092B-C50C-407E-A947-70E740481C1C}">
                <a14:useLocalDpi xmlns:a14="http://schemas.microsoft.com/office/drawing/2010/main"/>
              </a:ext>
            </a:extLst>
          </a:blip>
          <a:srcRect/>
          <a:stretch/>
        </p:blipFill>
        <p:spPr>
          <a:xfrm>
            <a:off x="-160676" y="4723291"/>
            <a:ext cx="669857" cy="310990"/>
          </a:xfrm>
          <a:prstGeom prst="rect">
            <a:avLst/>
          </a:prstGeom>
          <a:noFill/>
          <a:ln>
            <a:noFill/>
          </a:ln>
        </p:spPr>
      </p:pic>
      <p:sp>
        <p:nvSpPr>
          <p:cNvPr id="2" name="TextBox 1">
            <a:extLst>
              <a:ext uri="{FF2B5EF4-FFF2-40B4-BE49-F238E27FC236}">
                <a16:creationId xmlns:a16="http://schemas.microsoft.com/office/drawing/2014/main" id="{18192664-4EC6-0EF1-4ECE-14E4A36F11F5}"/>
              </a:ext>
            </a:extLst>
          </p:cNvPr>
          <p:cNvSpPr txBox="1"/>
          <p:nvPr/>
        </p:nvSpPr>
        <p:spPr>
          <a:xfrm>
            <a:off x="21159" y="961149"/>
            <a:ext cx="5407489" cy="3477875"/>
          </a:xfrm>
          <a:prstGeom prst="rect">
            <a:avLst/>
          </a:prstGeom>
          <a:noFill/>
        </p:spPr>
        <p:txBody>
          <a:bodyPr wrap="squar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Consider unintended consequences:</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dirty="0">
                <a:latin typeface="Tahoma" panose="020B0604030504040204" pitchFamily="34" charset="0"/>
                <a:ea typeface="Tahoma" panose="020B0604030504040204" pitchFamily="34" charset="0"/>
                <a:cs typeface="Tahoma" panose="020B0604030504040204" pitchFamily="34" charset="0"/>
              </a:rPr>
              <a:t>Be mindful of how data may inadvertently stigmatize impacted communities</a:t>
            </a:r>
          </a:p>
          <a:p>
            <a:endParaRPr lang="en-US" sz="2000" b="1" dirty="0">
              <a:latin typeface="Tahoma" panose="020B0604030504040204" pitchFamily="34" charset="0"/>
              <a:ea typeface="Tahoma" panose="020B0604030504040204" pitchFamily="34" charset="0"/>
              <a:cs typeface="Tahoma" panose="020B0604030504040204" pitchFamily="34" charset="0"/>
            </a:endParaRPr>
          </a:p>
          <a:p>
            <a:r>
              <a:rPr lang="en-US" sz="2000" b="1" dirty="0">
                <a:latin typeface="Tahoma" panose="020B0604030504040204" pitchFamily="34" charset="0"/>
                <a:ea typeface="Tahoma" panose="020B0604030504040204" pitchFamily="34" charset="0"/>
                <a:cs typeface="Tahoma" panose="020B0604030504040204" pitchFamily="34" charset="0"/>
              </a:rPr>
              <a:t>Ethical post-fire data collection</a:t>
            </a:r>
          </a:p>
          <a:p>
            <a:r>
              <a:rPr lang="en-US" sz="2000" b="1" dirty="0">
                <a:latin typeface="Tahoma" panose="020B0604030504040204" pitchFamily="34" charset="0"/>
                <a:ea typeface="Tahoma" panose="020B0604030504040204" pitchFamily="34" charset="0"/>
                <a:cs typeface="Tahoma" panose="020B0604030504040204" pitchFamily="34" charset="0"/>
              </a:rPr>
              <a:t>and dissemination:</a:t>
            </a:r>
          </a:p>
          <a:p>
            <a:pPr marL="342900" indent="-342900">
              <a:buFontTx/>
              <a:buChar char="-"/>
            </a:pPr>
            <a:r>
              <a:rPr lang="en-US" sz="2000" dirty="0">
                <a:latin typeface="Tahoma" panose="020B0604030504040204" pitchFamily="34" charset="0"/>
                <a:ea typeface="Tahoma" panose="020B0604030504040204" pitchFamily="34" charset="0"/>
                <a:cs typeface="Tahoma" panose="020B0604030504040204" pitchFamily="34" charset="0"/>
              </a:rPr>
              <a:t>Always obtain permission</a:t>
            </a:r>
          </a:p>
          <a:p>
            <a:pPr marL="342900" indent="-342900">
              <a:buFontTx/>
              <a:buChar char="-"/>
            </a:pPr>
            <a:r>
              <a:rPr lang="en-US" sz="2000" dirty="0">
                <a:latin typeface="Tahoma" panose="020B0604030504040204" pitchFamily="34" charset="0"/>
                <a:ea typeface="Tahoma" panose="020B0604030504040204" pitchFamily="34" charset="0"/>
                <a:cs typeface="Tahoma" panose="020B0604030504040204" pitchFamily="34" charset="0"/>
              </a:rPr>
              <a:t>Engage local stakeholders</a:t>
            </a:r>
          </a:p>
          <a:p>
            <a:pPr marL="342900" indent="-342900">
              <a:buFontTx/>
              <a:buChar char="-"/>
            </a:pPr>
            <a:r>
              <a:rPr lang="en-US" sz="2000" dirty="0">
                <a:latin typeface="Tahoma" panose="020B0604030504040204" pitchFamily="34" charset="0"/>
                <a:ea typeface="Tahoma" panose="020B0604030504040204" pitchFamily="34" charset="0"/>
                <a:cs typeface="Tahoma" panose="020B0604030504040204" pitchFamily="34" charset="0"/>
              </a:rPr>
              <a:t>Involve impacted communities</a:t>
            </a:r>
          </a:p>
          <a:p>
            <a:pPr marL="342900" indent="-342900">
              <a:buFontTx/>
              <a:buChar char="-"/>
            </a:pPr>
            <a:r>
              <a:rPr lang="en-US" sz="2000" dirty="0">
                <a:latin typeface="Tahoma" panose="020B0604030504040204" pitchFamily="34" charset="0"/>
                <a:ea typeface="Tahoma" panose="020B0604030504040204" pitchFamily="34" charset="0"/>
                <a:cs typeface="Tahoma" panose="020B0604030504040204" pitchFamily="34" charset="0"/>
              </a:rPr>
              <a:t>Respect cultural &amp; ecological sensitivity</a:t>
            </a:r>
          </a:p>
          <a:p>
            <a:pPr marL="342900" indent="-342900">
              <a:buFontTx/>
              <a:buChar char="-"/>
            </a:pPr>
            <a:r>
              <a:rPr lang="en-US" sz="2000" dirty="0">
                <a:latin typeface="Tahoma" panose="020B0604030504040204" pitchFamily="34" charset="0"/>
                <a:ea typeface="Tahoma" panose="020B0604030504040204" pitchFamily="34" charset="0"/>
                <a:cs typeface="Tahoma" panose="020B0604030504040204" pitchFamily="34" charset="0"/>
              </a:rPr>
              <a:t>Ensure data privacy and security</a:t>
            </a:r>
          </a:p>
        </p:txBody>
      </p:sp>
      <p:pic>
        <p:nvPicPr>
          <p:cNvPr id="7" name="Graphic 6" descr="Scales of justice with solid fill">
            <a:extLst>
              <a:ext uri="{FF2B5EF4-FFF2-40B4-BE49-F238E27FC236}">
                <a16:creationId xmlns:a16="http://schemas.microsoft.com/office/drawing/2014/main" id="{C58E518B-6B2E-2517-BEBA-F7150D195E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76862" y="1538152"/>
            <a:ext cx="1600200" cy="1600200"/>
          </a:xfrm>
          <a:prstGeom prst="rect">
            <a:avLst/>
          </a:prstGeom>
        </p:spPr>
      </p:pic>
      <p:sp>
        <p:nvSpPr>
          <p:cNvPr id="8" name="TextBox 7">
            <a:extLst>
              <a:ext uri="{FF2B5EF4-FFF2-40B4-BE49-F238E27FC236}">
                <a16:creationId xmlns:a16="http://schemas.microsoft.com/office/drawing/2014/main" id="{057E4032-72C8-900A-9EA0-7E80537BEE58}"/>
              </a:ext>
            </a:extLst>
          </p:cNvPr>
          <p:cNvSpPr txBox="1"/>
          <p:nvPr/>
        </p:nvSpPr>
        <p:spPr>
          <a:xfrm>
            <a:off x="6300788" y="3121533"/>
            <a:ext cx="1691490" cy="584775"/>
          </a:xfrm>
          <a:prstGeom prst="rect">
            <a:avLst/>
          </a:prstGeom>
          <a:noFill/>
        </p:spPr>
        <p:txBody>
          <a:bodyPr wrap="none" rtlCol="0">
            <a:spAutoFit/>
          </a:bodyPr>
          <a:lstStyle/>
          <a:p>
            <a:pPr algn="ctr"/>
            <a:r>
              <a:rPr lang="en-US" sz="1600" b="1"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Environmental</a:t>
            </a:r>
            <a:br>
              <a:rPr lang="en-US" sz="1600" b="1"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br>
            <a:r>
              <a:rPr lang="en-US" sz="1600" b="1"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Justice</a:t>
            </a:r>
          </a:p>
        </p:txBody>
      </p:sp>
      <p:pic>
        <p:nvPicPr>
          <p:cNvPr id="9" name="Picture 8" descr="A graphic of a scale with trees and graphs&#10;&#10;Description automatically generated">
            <a:extLst>
              <a:ext uri="{FF2B5EF4-FFF2-40B4-BE49-F238E27FC236}">
                <a16:creationId xmlns:a16="http://schemas.microsoft.com/office/drawing/2014/main" id="{6E933195-3DC1-953F-8CE2-3F791EF01B3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930421" y="937205"/>
            <a:ext cx="4090737" cy="4090737"/>
          </a:xfrm>
          <a:prstGeom prst="rect">
            <a:avLst/>
          </a:prstGeom>
        </p:spPr>
      </p:pic>
    </p:spTree>
    <p:extLst>
      <p:ext uri="{BB962C8B-B14F-4D97-AF65-F5344CB8AC3E}">
        <p14:creationId xmlns:p14="http://schemas.microsoft.com/office/powerpoint/2010/main" val="2472645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3" name="Rectangle 2">
            <a:extLst>
              <a:ext uri="{FF2B5EF4-FFF2-40B4-BE49-F238E27FC236}">
                <a16:creationId xmlns:a16="http://schemas.microsoft.com/office/drawing/2014/main" id="{377AECEE-C10F-43FF-3A40-E68B9FB1D877}"/>
              </a:ext>
            </a:extLst>
          </p:cNvPr>
          <p:cNvSpPr/>
          <p:nvPr/>
        </p:nvSpPr>
        <p:spPr>
          <a:xfrm rot="5400000">
            <a:off x="4534002" y="-4603047"/>
            <a:ext cx="814388" cy="9998763"/>
          </a:xfrm>
          <a:prstGeom prst="rect">
            <a:avLst/>
          </a:prstGeom>
          <a:solidFill>
            <a:srgbClr val="8EC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ahoma" panose="020B0604030504040204" pitchFamily="34" charset="0"/>
              <a:ea typeface="Tahoma" panose="020B0604030504040204" pitchFamily="34" charset="0"/>
              <a:cs typeface="Tahoma" panose="020B0604030504040204" pitchFamily="34" charset="0"/>
            </a:endParaRPr>
          </a:p>
        </p:txBody>
      </p:sp>
      <p:sp>
        <p:nvSpPr>
          <p:cNvPr id="4" name="Google Shape;101;p25">
            <a:extLst>
              <a:ext uri="{FF2B5EF4-FFF2-40B4-BE49-F238E27FC236}">
                <a16:creationId xmlns:a16="http://schemas.microsoft.com/office/drawing/2014/main" id="{50027446-99FC-6792-8C15-30608B4CC5BD}"/>
              </a:ext>
            </a:extLst>
          </p:cNvPr>
          <p:cNvSpPr/>
          <p:nvPr/>
        </p:nvSpPr>
        <p:spPr>
          <a:xfrm>
            <a:off x="-114377" y="1446316"/>
            <a:ext cx="9489383" cy="3130220"/>
          </a:xfrm>
          <a:prstGeom prst="rect">
            <a:avLst/>
          </a:prstGeom>
          <a:solidFill>
            <a:schemeClr val="lt1">
              <a:alpha val="31000"/>
            </a:schemeClr>
          </a:solid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96" name="Google Shape;196;p32"/>
          <p:cNvSpPr txBox="1"/>
          <p:nvPr/>
        </p:nvSpPr>
        <p:spPr>
          <a:xfrm>
            <a:off x="58032" y="145773"/>
            <a:ext cx="9766327" cy="644762"/>
          </a:xfrm>
          <a:prstGeom prst="rect">
            <a:avLst/>
          </a:prstGeom>
          <a:noFill/>
          <a:ln>
            <a:noFill/>
          </a:ln>
        </p:spPr>
        <p:txBody>
          <a:bodyPr spcFirstLastPara="1" wrap="square" lIns="91425" tIns="91425" rIns="91425" bIns="91425" anchor="t" anchorCtr="0">
            <a:spAutoFit/>
          </a:bodyPr>
          <a:lstStyle/>
          <a:p>
            <a:pPr>
              <a:lnSpc>
                <a:spcPct val="114999"/>
              </a:lnSpc>
            </a:pPr>
            <a:r>
              <a:rPr lang="en-US" sz="2600" b="1" dirty="0">
                <a:solidFill>
                  <a:schemeClr val="bg1"/>
                </a:solidFill>
                <a:effectLst>
                  <a:outerShdw blurRad="50800" dist="38100" algn="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Tools for Telling a Story: </a:t>
            </a:r>
            <a:r>
              <a:rPr lang="en-US" sz="2600" dirty="0">
                <a:solidFill>
                  <a:schemeClr val="bg1"/>
                </a:solidFill>
                <a:effectLst>
                  <a:outerShdw blurRad="50800" dist="38100" algn="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ArcGIS </a:t>
            </a:r>
            <a:r>
              <a:rPr lang="en-US" sz="2600" dirty="0" err="1">
                <a:solidFill>
                  <a:schemeClr val="bg1"/>
                </a:solidFill>
                <a:effectLst>
                  <a:outerShdw blurRad="50800" dist="38100" algn="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StoryMaps</a:t>
            </a:r>
            <a:r>
              <a:rPr lang="en-US" sz="2600" dirty="0">
                <a:solidFill>
                  <a:schemeClr val="bg1"/>
                </a:solidFill>
                <a:effectLst>
                  <a:outerShdw blurRad="50800" dist="38100" algn="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&amp; Google Sites</a:t>
            </a:r>
          </a:p>
        </p:txBody>
      </p:sp>
      <p:sp>
        <p:nvSpPr>
          <p:cNvPr id="5" name="Slide Number Placeholder 2">
            <a:extLst>
              <a:ext uri="{FF2B5EF4-FFF2-40B4-BE49-F238E27FC236}">
                <a16:creationId xmlns:a16="http://schemas.microsoft.com/office/drawing/2014/main" id="{5C762869-3FFB-AFDD-AB4E-69FC4658532A}"/>
              </a:ext>
            </a:extLst>
          </p:cNvPr>
          <p:cNvSpPr>
            <a:spLocks noGrp="1"/>
          </p:cNvSpPr>
          <p:nvPr>
            <p:ph type="sldNum" idx="12"/>
          </p:nvPr>
        </p:nvSpPr>
        <p:spPr>
          <a:xfrm>
            <a:off x="8472458" y="4663217"/>
            <a:ext cx="548700" cy="393600"/>
          </a:xfrm>
        </p:spPr>
        <p:txBody>
          <a:bodyPr/>
          <a:lstStyle/>
          <a:p>
            <a:fld id="{00000000-1234-1234-1234-123412341234}" type="slidenum">
              <a:rPr lang="en" smtClean="0">
                <a:solidFill>
                  <a:schemeClr val="tx1"/>
                </a:solidFill>
                <a:latin typeface="Tahoma" panose="020B0604030504040204" pitchFamily="34" charset="0"/>
                <a:ea typeface="Tahoma" panose="020B0604030504040204" pitchFamily="34" charset="0"/>
                <a:cs typeface="Tahoma" panose="020B0604030504040204" pitchFamily="34" charset="0"/>
              </a:rPr>
              <a:pPr/>
              <a:t>33</a:t>
            </a:fld>
            <a:endParaRPr lang="en">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a:extLst>
              <a:ext uri="{FF2B5EF4-FFF2-40B4-BE49-F238E27FC236}">
                <a16:creationId xmlns:a16="http://schemas.microsoft.com/office/drawing/2014/main" id="{E80D28B8-B997-5C49-A380-F13B2E20234F}"/>
              </a:ext>
            </a:extLst>
          </p:cNvPr>
          <p:cNvSpPr txBox="1"/>
          <p:nvPr/>
        </p:nvSpPr>
        <p:spPr>
          <a:xfrm>
            <a:off x="6300788" y="-107156"/>
            <a:ext cx="184731" cy="253916"/>
          </a:xfrm>
          <a:prstGeom prst="rect">
            <a:avLst/>
          </a:prstGeom>
          <a:noFill/>
        </p:spPr>
        <p:txBody>
          <a:bodyPr wrap="none" rtlCol="0">
            <a:spAutoFit/>
          </a:bodyPr>
          <a:lstStyle/>
          <a:p>
            <a:endParaRPr lang="en-US" sz="105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18" name="Google Shape;291;p41">
            <a:extLst>
              <a:ext uri="{FF2B5EF4-FFF2-40B4-BE49-F238E27FC236}">
                <a16:creationId xmlns:a16="http://schemas.microsoft.com/office/drawing/2014/main" id="{614D4E35-80D7-7C4C-9F1D-84734F8162CC}"/>
              </a:ext>
            </a:extLst>
          </p:cNvPr>
          <p:cNvPicPr preferRelativeResize="0">
            <a:picLocks noChangeAspect="1"/>
          </p:cNvPicPr>
          <p:nvPr/>
        </p:nvPicPr>
        <p:blipFill rotWithShape="1">
          <a:blip r:embed="rId3" cstate="print">
            <a:alphaModFix/>
            <a:extLst>
              <a:ext uri="{28A0092B-C50C-407E-A947-70E740481C1C}">
                <a14:useLocalDpi xmlns:a14="http://schemas.microsoft.com/office/drawing/2010/main"/>
              </a:ext>
            </a:extLst>
          </a:blip>
          <a:srcRect/>
          <a:stretch/>
        </p:blipFill>
        <p:spPr>
          <a:xfrm>
            <a:off x="-160676" y="4723291"/>
            <a:ext cx="669857" cy="310990"/>
          </a:xfrm>
          <a:prstGeom prst="rect">
            <a:avLst/>
          </a:prstGeom>
          <a:noFill/>
          <a:ln>
            <a:noFill/>
          </a:ln>
        </p:spPr>
      </p:pic>
      <p:pic>
        <p:nvPicPr>
          <p:cNvPr id="9" name="Picture 8" descr="A bridge over a stream&#10;&#10;Description automatically generated">
            <a:extLst>
              <a:ext uri="{FF2B5EF4-FFF2-40B4-BE49-F238E27FC236}">
                <a16:creationId xmlns:a16="http://schemas.microsoft.com/office/drawing/2014/main" id="{DACC65AE-29C9-1A8D-C08A-02F8F81B598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14742" y="996690"/>
            <a:ext cx="6314515" cy="3882096"/>
          </a:xfrm>
          <a:prstGeom prst="rect">
            <a:avLst/>
          </a:prstGeom>
          <a:ln>
            <a:solidFill>
              <a:schemeClr val="tx1"/>
            </a:solidFill>
          </a:ln>
        </p:spPr>
      </p:pic>
    </p:spTree>
    <p:extLst>
      <p:ext uri="{BB962C8B-B14F-4D97-AF65-F5344CB8AC3E}">
        <p14:creationId xmlns:p14="http://schemas.microsoft.com/office/powerpoint/2010/main" val="18334522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Shape 190"/>
        <p:cNvGrpSpPr/>
        <p:nvPr/>
      </p:nvGrpSpPr>
      <p:grpSpPr>
        <a:xfrm>
          <a:off x="0" y="0"/>
          <a:ext cx="0" cy="0"/>
          <a:chOff x="0" y="0"/>
          <a:chExt cx="0" cy="0"/>
        </a:xfrm>
      </p:grpSpPr>
      <p:sp>
        <p:nvSpPr>
          <p:cNvPr id="3" name="Rectangle 2">
            <a:extLst>
              <a:ext uri="{FF2B5EF4-FFF2-40B4-BE49-F238E27FC236}">
                <a16:creationId xmlns:a16="http://schemas.microsoft.com/office/drawing/2014/main" id="{377AECEE-C10F-43FF-3A40-E68B9FB1D877}"/>
              </a:ext>
            </a:extLst>
          </p:cNvPr>
          <p:cNvSpPr/>
          <p:nvPr/>
        </p:nvSpPr>
        <p:spPr>
          <a:xfrm rot="5400000">
            <a:off x="4534002" y="-4603047"/>
            <a:ext cx="814388" cy="9998763"/>
          </a:xfrm>
          <a:prstGeom prst="rect">
            <a:avLst/>
          </a:prstGeom>
          <a:solidFill>
            <a:srgbClr val="8EC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ahoma" panose="020B0604030504040204" pitchFamily="34" charset="0"/>
              <a:ea typeface="Tahoma" panose="020B0604030504040204" pitchFamily="34" charset="0"/>
              <a:cs typeface="Tahoma" panose="020B0604030504040204" pitchFamily="34" charset="0"/>
            </a:endParaRPr>
          </a:p>
        </p:txBody>
      </p:sp>
      <p:sp>
        <p:nvSpPr>
          <p:cNvPr id="4" name="Google Shape;101;p25">
            <a:extLst>
              <a:ext uri="{FF2B5EF4-FFF2-40B4-BE49-F238E27FC236}">
                <a16:creationId xmlns:a16="http://schemas.microsoft.com/office/drawing/2014/main" id="{50027446-99FC-6792-8C15-30608B4CC5BD}"/>
              </a:ext>
            </a:extLst>
          </p:cNvPr>
          <p:cNvSpPr/>
          <p:nvPr/>
        </p:nvSpPr>
        <p:spPr>
          <a:xfrm>
            <a:off x="-114377" y="1446316"/>
            <a:ext cx="9489383" cy="3130220"/>
          </a:xfrm>
          <a:prstGeom prst="rect">
            <a:avLst/>
          </a:prstGeom>
          <a:solidFill>
            <a:schemeClr val="lt1">
              <a:alpha val="31000"/>
            </a:schemeClr>
          </a:solid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96" name="Google Shape;196;p32"/>
          <p:cNvSpPr txBox="1"/>
          <p:nvPr/>
        </p:nvSpPr>
        <p:spPr>
          <a:xfrm>
            <a:off x="174251" y="146760"/>
            <a:ext cx="9489383" cy="662459"/>
          </a:xfrm>
          <a:prstGeom prst="rect">
            <a:avLst/>
          </a:prstGeom>
          <a:noFill/>
          <a:ln>
            <a:noFill/>
          </a:ln>
        </p:spPr>
        <p:txBody>
          <a:bodyPr spcFirstLastPara="1" wrap="square" lIns="91425" tIns="91425" rIns="91425" bIns="91425" anchor="t" anchorCtr="0">
            <a:spAutoFit/>
          </a:bodyPr>
          <a:lstStyle/>
          <a:p>
            <a:pPr>
              <a:lnSpc>
                <a:spcPct val="114999"/>
              </a:lnSpc>
            </a:pPr>
            <a:r>
              <a:rPr lang="en-US" sz="2700" b="1" dirty="0">
                <a:solidFill>
                  <a:schemeClr val="bg1"/>
                </a:solidFill>
                <a:effectLst>
                  <a:outerShdw blurRad="50800" dist="38100" algn="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Other uses for Data Dashboards: </a:t>
            </a:r>
            <a:r>
              <a:rPr lang="en-US" sz="2700" dirty="0">
                <a:solidFill>
                  <a:schemeClr val="bg1"/>
                </a:solidFill>
                <a:effectLst>
                  <a:outerShdw blurRad="50800" dist="38100" algn="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Educational Modules</a:t>
            </a:r>
          </a:p>
        </p:txBody>
      </p:sp>
      <p:sp>
        <p:nvSpPr>
          <p:cNvPr id="5" name="Slide Number Placeholder 2">
            <a:extLst>
              <a:ext uri="{FF2B5EF4-FFF2-40B4-BE49-F238E27FC236}">
                <a16:creationId xmlns:a16="http://schemas.microsoft.com/office/drawing/2014/main" id="{5C762869-3FFB-AFDD-AB4E-69FC4658532A}"/>
              </a:ext>
            </a:extLst>
          </p:cNvPr>
          <p:cNvSpPr>
            <a:spLocks noGrp="1"/>
          </p:cNvSpPr>
          <p:nvPr>
            <p:ph type="sldNum" idx="12"/>
          </p:nvPr>
        </p:nvSpPr>
        <p:spPr>
          <a:xfrm>
            <a:off x="8472458" y="4663217"/>
            <a:ext cx="548700" cy="393600"/>
          </a:xfrm>
        </p:spPr>
        <p:txBody>
          <a:bodyPr/>
          <a:lstStyle/>
          <a:p>
            <a:fld id="{00000000-1234-1234-1234-123412341234}" type="slidenum">
              <a:rPr lang="en" smtClean="0">
                <a:solidFill>
                  <a:schemeClr val="tx1"/>
                </a:solidFill>
                <a:latin typeface="Tahoma" panose="020B0604030504040204" pitchFamily="34" charset="0"/>
                <a:ea typeface="Tahoma" panose="020B0604030504040204" pitchFamily="34" charset="0"/>
                <a:cs typeface="Tahoma" panose="020B0604030504040204" pitchFamily="34" charset="0"/>
              </a:rPr>
              <a:pPr/>
              <a:t>34</a:t>
            </a:fld>
            <a:endParaRPr lang="en">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a:extLst>
              <a:ext uri="{FF2B5EF4-FFF2-40B4-BE49-F238E27FC236}">
                <a16:creationId xmlns:a16="http://schemas.microsoft.com/office/drawing/2014/main" id="{E80D28B8-B997-5C49-A380-F13B2E20234F}"/>
              </a:ext>
            </a:extLst>
          </p:cNvPr>
          <p:cNvSpPr txBox="1"/>
          <p:nvPr/>
        </p:nvSpPr>
        <p:spPr>
          <a:xfrm>
            <a:off x="6300788" y="-107156"/>
            <a:ext cx="184731" cy="253916"/>
          </a:xfrm>
          <a:prstGeom prst="rect">
            <a:avLst/>
          </a:prstGeom>
          <a:noFill/>
        </p:spPr>
        <p:txBody>
          <a:bodyPr wrap="none" rtlCol="0">
            <a:spAutoFit/>
          </a:bodyPr>
          <a:lstStyle/>
          <a:p>
            <a:endParaRPr lang="en-US" sz="105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18" name="Google Shape;291;p41">
            <a:extLst>
              <a:ext uri="{FF2B5EF4-FFF2-40B4-BE49-F238E27FC236}">
                <a16:creationId xmlns:a16="http://schemas.microsoft.com/office/drawing/2014/main" id="{614D4E35-80D7-7C4C-9F1D-84734F8162CC}"/>
              </a:ext>
            </a:extLst>
          </p:cNvPr>
          <p:cNvPicPr preferRelativeResize="0">
            <a:picLocks noChangeAspect="1"/>
          </p:cNvPicPr>
          <p:nvPr/>
        </p:nvPicPr>
        <p:blipFill rotWithShape="1">
          <a:blip r:embed="rId3" cstate="print">
            <a:alphaModFix/>
            <a:extLst>
              <a:ext uri="{28A0092B-C50C-407E-A947-70E740481C1C}">
                <a14:useLocalDpi xmlns:a14="http://schemas.microsoft.com/office/drawing/2010/main"/>
              </a:ext>
            </a:extLst>
          </a:blip>
          <a:srcRect/>
          <a:stretch/>
        </p:blipFill>
        <p:spPr>
          <a:xfrm>
            <a:off x="-160676" y="4723291"/>
            <a:ext cx="669857" cy="310990"/>
          </a:xfrm>
          <a:prstGeom prst="rect">
            <a:avLst/>
          </a:prstGeom>
          <a:noFill/>
          <a:ln>
            <a:noFill/>
          </a:ln>
        </p:spPr>
      </p:pic>
      <p:pic>
        <p:nvPicPr>
          <p:cNvPr id="8" name="Picture 7" descr="A white sheet with black text&#10;&#10;Description automatically generated">
            <a:extLst>
              <a:ext uri="{FF2B5EF4-FFF2-40B4-BE49-F238E27FC236}">
                <a16:creationId xmlns:a16="http://schemas.microsoft.com/office/drawing/2014/main" id="{34CA2075-A340-740B-C5B4-4FA1115A7B5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41196" y="961149"/>
            <a:ext cx="3418785" cy="2906421"/>
          </a:xfrm>
          <a:prstGeom prst="rect">
            <a:avLst/>
          </a:prstGeom>
          <a:ln>
            <a:solidFill>
              <a:schemeClr val="tx1"/>
            </a:solidFill>
          </a:ln>
        </p:spPr>
      </p:pic>
      <p:pic>
        <p:nvPicPr>
          <p:cNvPr id="12" name="Picture 11" descr="A stream running through a forest&#10;&#10;Description automatically generated">
            <a:extLst>
              <a:ext uri="{FF2B5EF4-FFF2-40B4-BE49-F238E27FC236}">
                <a16:creationId xmlns:a16="http://schemas.microsoft.com/office/drawing/2014/main" id="{981E6E68-62EF-0C56-7F53-563D753AAE7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4251" y="919075"/>
            <a:ext cx="4493045" cy="2549885"/>
          </a:xfrm>
          <a:prstGeom prst="rect">
            <a:avLst/>
          </a:prstGeom>
        </p:spPr>
      </p:pic>
      <p:pic>
        <p:nvPicPr>
          <p:cNvPr id="6" name="Picture 5" descr="A screenshot of a chat&#10;&#10;Description automatically generated">
            <a:extLst>
              <a:ext uri="{FF2B5EF4-FFF2-40B4-BE49-F238E27FC236}">
                <a16:creationId xmlns:a16="http://schemas.microsoft.com/office/drawing/2014/main" id="{DC35335E-6B7D-E225-D9ED-62086BC09744}"/>
              </a:ext>
            </a:extLst>
          </p:cNvPr>
          <p:cNvPicPr>
            <a:picLocks noChangeAspect="1"/>
          </p:cNvPicPr>
          <p:nvPr/>
        </p:nvPicPr>
        <p:blipFill>
          <a:blip r:embed="rId6"/>
          <a:stretch>
            <a:fillRect/>
          </a:stretch>
        </p:blipFill>
        <p:spPr>
          <a:xfrm>
            <a:off x="1327945" y="1476084"/>
            <a:ext cx="5856367" cy="3247207"/>
          </a:xfrm>
          <a:prstGeom prst="rect">
            <a:avLst/>
          </a:prstGeom>
          <a:ln>
            <a:solidFill>
              <a:schemeClr val="tx1"/>
            </a:solidFill>
          </a:ln>
        </p:spPr>
      </p:pic>
    </p:spTree>
    <p:extLst>
      <p:ext uri="{BB962C8B-B14F-4D97-AF65-F5344CB8AC3E}">
        <p14:creationId xmlns:p14="http://schemas.microsoft.com/office/powerpoint/2010/main" val="4228664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3" name="Rectangle 2">
            <a:extLst>
              <a:ext uri="{FF2B5EF4-FFF2-40B4-BE49-F238E27FC236}">
                <a16:creationId xmlns:a16="http://schemas.microsoft.com/office/drawing/2014/main" id="{377AECEE-C10F-43FF-3A40-E68B9FB1D877}"/>
              </a:ext>
            </a:extLst>
          </p:cNvPr>
          <p:cNvSpPr/>
          <p:nvPr/>
        </p:nvSpPr>
        <p:spPr>
          <a:xfrm rot="5400000">
            <a:off x="4431513" y="-4592187"/>
            <a:ext cx="814388" cy="9998763"/>
          </a:xfrm>
          <a:prstGeom prst="rect">
            <a:avLst/>
          </a:prstGeom>
          <a:solidFill>
            <a:srgbClr val="8EC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ahoma" panose="020B0604030504040204" pitchFamily="34" charset="0"/>
              <a:ea typeface="Tahoma" panose="020B0604030504040204" pitchFamily="34" charset="0"/>
              <a:cs typeface="Tahoma" panose="020B0604030504040204" pitchFamily="34" charset="0"/>
            </a:endParaRPr>
          </a:p>
        </p:txBody>
      </p:sp>
      <p:sp>
        <p:nvSpPr>
          <p:cNvPr id="4" name="Google Shape;101;p25">
            <a:extLst>
              <a:ext uri="{FF2B5EF4-FFF2-40B4-BE49-F238E27FC236}">
                <a16:creationId xmlns:a16="http://schemas.microsoft.com/office/drawing/2014/main" id="{50027446-99FC-6792-8C15-30608B4CC5BD}"/>
              </a:ext>
            </a:extLst>
          </p:cNvPr>
          <p:cNvSpPr/>
          <p:nvPr/>
        </p:nvSpPr>
        <p:spPr>
          <a:xfrm>
            <a:off x="-114377" y="1446316"/>
            <a:ext cx="9489383" cy="3130220"/>
          </a:xfrm>
          <a:prstGeom prst="rect">
            <a:avLst/>
          </a:prstGeom>
          <a:solidFill>
            <a:schemeClr val="lt1">
              <a:alpha val="31000"/>
            </a:schemeClr>
          </a:solid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96" name="Google Shape;196;p32"/>
          <p:cNvSpPr txBox="1"/>
          <p:nvPr/>
        </p:nvSpPr>
        <p:spPr>
          <a:xfrm>
            <a:off x="-44456" y="158040"/>
            <a:ext cx="9766326" cy="609367"/>
          </a:xfrm>
          <a:prstGeom prst="rect">
            <a:avLst/>
          </a:prstGeom>
          <a:noFill/>
          <a:ln>
            <a:noFill/>
          </a:ln>
        </p:spPr>
        <p:txBody>
          <a:bodyPr spcFirstLastPara="1" wrap="square" lIns="91425" tIns="91425" rIns="91425" bIns="91425" anchor="t" anchorCtr="0">
            <a:spAutoFit/>
          </a:bodyPr>
          <a:lstStyle/>
          <a:p>
            <a:pPr>
              <a:lnSpc>
                <a:spcPct val="114999"/>
              </a:lnSpc>
            </a:pPr>
            <a:r>
              <a:rPr lang="en-US" sz="2400" dirty="0">
                <a:solidFill>
                  <a:schemeClr val="bg1"/>
                </a:solidFill>
                <a:effectLst>
                  <a:outerShdw blurRad="50800" dist="38100" algn="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Demo: </a:t>
            </a:r>
            <a:r>
              <a:rPr lang="en-US" sz="2400" b="1" dirty="0">
                <a:solidFill>
                  <a:schemeClr val="bg1"/>
                </a:solidFill>
                <a:effectLst>
                  <a:outerShdw blurRad="50800" dist="38100" algn="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Open-Source Template for Post-Fire Data Dashboard</a:t>
            </a:r>
          </a:p>
        </p:txBody>
      </p:sp>
      <p:sp>
        <p:nvSpPr>
          <p:cNvPr id="11" name="TextBox 10">
            <a:extLst>
              <a:ext uri="{FF2B5EF4-FFF2-40B4-BE49-F238E27FC236}">
                <a16:creationId xmlns:a16="http://schemas.microsoft.com/office/drawing/2014/main" id="{E80D28B8-B997-5C49-A380-F13B2E20234F}"/>
              </a:ext>
            </a:extLst>
          </p:cNvPr>
          <p:cNvSpPr txBox="1"/>
          <p:nvPr/>
        </p:nvSpPr>
        <p:spPr>
          <a:xfrm>
            <a:off x="6300788" y="-107156"/>
            <a:ext cx="184731" cy="253916"/>
          </a:xfrm>
          <a:prstGeom prst="rect">
            <a:avLst/>
          </a:prstGeom>
          <a:noFill/>
        </p:spPr>
        <p:txBody>
          <a:bodyPr wrap="none" rtlCol="0">
            <a:spAutoFit/>
          </a:bodyPr>
          <a:lstStyle/>
          <a:p>
            <a:endParaRPr lang="en-US" sz="105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18" name="Google Shape;291;p41">
            <a:extLst>
              <a:ext uri="{FF2B5EF4-FFF2-40B4-BE49-F238E27FC236}">
                <a16:creationId xmlns:a16="http://schemas.microsoft.com/office/drawing/2014/main" id="{614D4E35-80D7-7C4C-9F1D-84734F8162CC}"/>
              </a:ext>
            </a:extLst>
          </p:cNvPr>
          <p:cNvPicPr preferRelativeResize="0">
            <a:picLocks noChangeAspect="1"/>
          </p:cNvPicPr>
          <p:nvPr/>
        </p:nvPicPr>
        <p:blipFill rotWithShape="1">
          <a:blip r:embed="rId3" cstate="print">
            <a:alphaModFix/>
            <a:extLst>
              <a:ext uri="{28A0092B-C50C-407E-A947-70E740481C1C}">
                <a14:useLocalDpi xmlns:a14="http://schemas.microsoft.com/office/drawing/2010/main"/>
              </a:ext>
            </a:extLst>
          </a:blip>
          <a:srcRect/>
          <a:stretch/>
        </p:blipFill>
        <p:spPr>
          <a:xfrm>
            <a:off x="-160676" y="4723291"/>
            <a:ext cx="669857" cy="310990"/>
          </a:xfrm>
          <a:prstGeom prst="rect">
            <a:avLst/>
          </a:prstGeom>
          <a:noFill/>
          <a:ln>
            <a:noFill/>
          </a:ln>
        </p:spPr>
      </p:pic>
      <p:sp>
        <p:nvSpPr>
          <p:cNvPr id="2" name="TextBox 1">
            <a:extLst>
              <a:ext uri="{FF2B5EF4-FFF2-40B4-BE49-F238E27FC236}">
                <a16:creationId xmlns:a16="http://schemas.microsoft.com/office/drawing/2014/main" id="{18192664-4EC6-0EF1-4ECE-14E4A36F11F5}"/>
              </a:ext>
            </a:extLst>
          </p:cNvPr>
          <p:cNvSpPr txBox="1"/>
          <p:nvPr/>
        </p:nvSpPr>
        <p:spPr>
          <a:xfrm>
            <a:off x="85352" y="921809"/>
            <a:ext cx="4067548" cy="3170099"/>
          </a:xfrm>
          <a:prstGeom prst="rect">
            <a:avLst/>
          </a:prstGeom>
          <a:noFill/>
        </p:spPr>
        <p:txBody>
          <a:bodyPr wrap="squar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Used open-source fire monitoring dataset as demonstration</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dirty="0">
                <a:latin typeface="Tahoma" panose="020B0604030504040204" pitchFamily="34" charset="0"/>
                <a:ea typeface="Tahoma" panose="020B0604030504040204" pitchFamily="34" charset="0"/>
                <a:cs typeface="Tahoma" panose="020B0604030504040204" pitchFamily="34" charset="0"/>
              </a:rPr>
              <a:t>Collected by Dr. Charles Rhoades Group (USFS Rocky Mountain Research Station) after the Cameron Peak Fire</a:t>
            </a:r>
          </a:p>
          <a:p>
            <a:endParaRPr lang="en-US" sz="2000" b="1" dirty="0">
              <a:latin typeface="Tahoma" panose="020B0604030504040204" pitchFamily="34" charset="0"/>
              <a:ea typeface="Tahoma" panose="020B0604030504040204" pitchFamily="34" charset="0"/>
              <a:cs typeface="Tahoma" panose="020B0604030504040204" pitchFamily="34" charset="0"/>
            </a:endParaRPr>
          </a:p>
          <a:p>
            <a:r>
              <a:rPr lang="en-US" sz="2000" b="1" dirty="0">
                <a:latin typeface="Tahoma" panose="020B0604030504040204" pitchFamily="34" charset="0"/>
                <a:ea typeface="Tahoma" panose="020B0604030504040204" pitchFamily="34" charset="0"/>
                <a:cs typeface="Tahoma" panose="020B0604030504040204" pitchFamily="34" charset="0"/>
              </a:rPr>
              <a:t>Made public by Dr. Matt Ross, CSU (</a:t>
            </a:r>
            <a:r>
              <a:rPr lang="en-US" sz="2000" b="1" dirty="0" err="1">
                <a:latin typeface="Tahoma" panose="020B0604030504040204" pitchFamily="34" charset="0"/>
                <a:ea typeface="Tahoma" panose="020B0604030504040204" pitchFamily="34" charset="0"/>
                <a:cs typeface="Tahoma" panose="020B0604030504040204" pitchFamily="34" charset="0"/>
              </a:rPr>
              <a:t>ROSSyndicate</a:t>
            </a:r>
            <a:r>
              <a:rPr lang="en-US" sz="2000" b="1" dirty="0">
                <a:latin typeface="Tahoma" panose="020B0604030504040204" pitchFamily="34" charset="0"/>
                <a:ea typeface="Tahoma" panose="020B0604030504040204" pitchFamily="34" charset="0"/>
                <a:cs typeface="Tahoma" panose="020B0604030504040204" pitchFamily="34" charset="0"/>
              </a:rPr>
              <a:t>, GitHub)</a:t>
            </a:r>
            <a:endParaRPr lang="en-US" sz="2000" dirty="0">
              <a:latin typeface="Tahoma" panose="020B0604030504040204" pitchFamily="34" charset="0"/>
              <a:ea typeface="Tahoma" panose="020B0604030504040204" pitchFamily="34" charset="0"/>
              <a:cs typeface="Tahoma" panose="020B0604030504040204" pitchFamily="34" charset="0"/>
            </a:endParaRPr>
          </a:p>
        </p:txBody>
      </p:sp>
      <p:pic>
        <p:nvPicPr>
          <p:cNvPr id="9" name="Picture 8" descr="A screenshot of a computer&#10;&#10;Description automatically generated">
            <a:extLst>
              <a:ext uri="{FF2B5EF4-FFF2-40B4-BE49-F238E27FC236}">
                <a16:creationId xmlns:a16="http://schemas.microsoft.com/office/drawing/2014/main" id="{E33C0388-C56D-8ECE-0140-D8B5899CBE8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138426" y="877639"/>
            <a:ext cx="4811712" cy="4079363"/>
          </a:xfrm>
          <a:prstGeom prst="rect">
            <a:avLst/>
          </a:prstGeom>
        </p:spPr>
      </p:pic>
      <p:sp>
        <p:nvSpPr>
          <p:cNvPr id="10" name="TextBox 9">
            <a:extLst>
              <a:ext uri="{FF2B5EF4-FFF2-40B4-BE49-F238E27FC236}">
                <a16:creationId xmlns:a16="http://schemas.microsoft.com/office/drawing/2014/main" id="{0C9B0289-930D-FA1A-6297-E4B56828F9FC}"/>
              </a:ext>
            </a:extLst>
          </p:cNvPr>
          <p:cNvSpPr txBox="1"/>
          <p:nvPr/>
        </p:nvSpPr>
        <p:spPr>
          <a:xfrm>
            <a:off x="80738" y="4053316"/>
            <a:ext cx="3383336" cy="523220"/>
          </a:xfrm>
          <a:prstGeom prst="rect">
            <a:avLst/>
          </a:prstGeom>
          <a:noFill/>
        </p:spPr>
        <p:txBody>
          <a:bodyPr wrap="square" rtlCol="0">
            <a:spAutoFit/>
          </a:bodyPr>
          <a:lstStyle/>
          <a:p>
            <a:r>
              <a:rPr lang="en-US" b="1" u="sng" dirty="0">
                <a:solidFill>
                  <a:srgbClr val="0076C0"/>
                </a:solidFill>
              </a:rPr>
              <a:t>https://</a:t>
            </a:r>
            <a:r>
              <a:rPr lang="en-US" b="1" u="sng" dirty="0" err="1">
                <a:solidFill>
                  <a:srgbClr val="0076C0"/>
                </a:solidFill>
              </a:rPr>
              <a:t>github.com</a:t>
            </a:r>
            <a:r>
              <a:rPr lang="en-US" b="1" u="sng" dirty="0">
                <a:solidFill>
                  <a:srgbClr val="0076C0"/>
                </a:solidFill>
              </a:rPr>
              <a:t>/</a:t>
            </a:r>
            <a:r>
              <a:rPr lang="en-US" b="1" u="sng" dirty="0" err="1">
                <a:solidFill>
                  <a:srgbClr val="0076C0"/>
                </a:solidFill>
              </a:rPr>
              <a:t>rossyndicate</a:t>
            </a:r>
            <a:r>
              <a:rPr lang="en-US" b="1" u="sng" dirty="0">
                <a:solidFill>
                  <a:srgbClr val="0076C0"/>
                </a:solidFill>
              </a:rPr>
              <a:t>/</a:t>
            </a:r>
            <a:r>
              <a:rPr lang="en-US" b="1" u="sng" dirty="0" err="1">
                <a:solidFill>
                  <a:srgbClr val="0076C0"/>
                </a:solidFill>
              </a:rPr>
              <a:t>CPF_reservoir_study_data</a:t>
            </a:r>
            <a:r>
              <a:rPr lang="en-US" b="1" u="sng" dirty="0">
                <a:solidFill>
                  <a:srgbClr val="0076C0"/>
                </a:solidFill>
              </a:rPr>
              <a:t>/tree/v10.18.23</a:t>
            </a:r>
          </a:p>
        </p:txBody>
      </p:sp>
      <p:sp>
        <p:nvSpPr>
          <p:cNvPr id="5" name="Slide Number Placeholder 2">
            <a:extLst>
              <a:ext uri="{FF2B5EF4-FFF2-40B4-BE49-F238E27FC236}">
                <a16:creationId xmlns:a16="http://schemas.microsoft.com/office/drawing/2014/main" id="{5C762869-3FFB-AFDD-AB4E-69FC4658532A}"/>
              </a:ext>
            </a:extLst>
          </p:cNvPr>
          <p:cNvSpPr>
            <a:spLocks noGrp="1"/>
          </p:cNvSpPr>
          <p:nvPr>
            <p:ph type="sldNum" idx="12"/>
          </p:nvPr>
        </p:nvSpPr>
        <p:spPr>
          <a:xfrm>
            <a:off x="8572888" y="4695476"/>
            <a:ext cx="548700" cy="393600"/>
          </a:xfrm>
        </p:spPr>
        <p:txBody>
          <a:bodyPr/>
          <a:lstStyle/>
          <a:p>
            <a:fld id="{00000000-1234-1234-1234-123412341234}" type="slidenum">
              <a:rPr lang="en" smtClean="0">
                <a:solidFill>
                  <a:schemeClr val="tx1"/>
                </a:solidFill>
                <a:latin typeface="Tahoma" panose="020B0604030504040204" pitchFamily="34" charset="0"/>
                <a:ea typeface="Tahoma" panose="020B0604030504040204" pitchFamily="34" charset="0"/>
                <a:cs typeface="Tahoma" panose="020B0604030504040204" pitchFamily="34" charset="0"/>
              </a:rPr>
              <a:pPr/>
              <a:t>35</a:t>
            </a:fld>
            <a:endParaRPr lang="en"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089039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3" name="Rectangle 2">
            <a:extLst>
              <a:ext uri="{FF2B5EF4-FFF2-40B4-BE49-F238E27FC236}">
                <a16:creationId xmlns:a16="http://schemas.microsoft.com/office/drawing/2014/main" id="{377AECEE-C10F-43FF-3A40-E68B9FB1D877}"/>
              </a:ext>
            </a:extLst>
          </p:cNvPr>
          <p:cNvSpPr/>
          <p:nvPr/>
        </p:nvSpPr>
        <p:spPr>
          <a:xfrm rot="5400000">
            <a:off x="4553688" y="-4599375"/>
            <a:ext cx="814388" cy="9998763"/>
          </a:xfrm>
          <a:prstGeom prst="rect">
            <a:avLst/>
          </a:prstGeom>
          <a:solidFill>
            <a:srgbClr val="8EC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ahoma" panose="020B0604030504040204" pitchFamily="34" charset="0"/>
              <a:ea typeface="Tahoma" panose="020B0604030504040204" pitchFamily="34" charset="0"/>
              <a:cs typeface="Tahoma" panose="020B0604030504040204" pitchFamily="34" charset="0"/>
            </a:endParaRPr>
          </a:p>
        </p:txBody>
      </p:sp>
      <p:sp>
        <p:nvSpPr>
          <p:cNvPr id="4" name="Google Shape;101;p25">
            <a:extLst>
              <a:ext uri="{FF2B5EF4-FFF2-40B4-BE49-F238E27FC236}">
                <a16:creationId xmlns:a16="http://schemas.microsoft.com/office/drawing/2014/main" id="{50027446-99FC-6792-8C15-30608B4CC5BD}"/>
              </a:ext>
            </a:extLst>
          </p:cNvPr>
          <p:cNvSpPr/>
          <p:nvPr/>
        </p:nvSpPr>
        <p:spPr>
          <a:xfrm>
            <a:off x="0" y="851031"/>
            <a:ext cx="9489383" cy="547584"/>
          </a:xfrm>
          <a:prstGeom prst="rect">
            <a:avLst/>
          </a:prstGeom>
          <a:no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2000" b="0" i="0" u="none" strike="noStrike" cap="none"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How to Download from GitHub</a:t>
            </a:r>
            <a:endParaRPr sz="2000" b="0" i="0" u="none" strike="noStrike" cap="none" dirty="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5" name="Slide Number Placeholder 2">
            <a:extLst>
              <a:ext uri="{FF2B5EF4-FFF2-40B4-BE49-F238E27FC236}">
                <a16:creationId xmlns:a16="http://schemas.microsoft.com/office/drawing/2014/main" id="{5C762869-3FFB-AFDD-AB4E-69FC4658532A}"/>
              </a:ext>
            </a:extLst>
          </p:cNvPr>
          <p:cNvSpPr>
            <a:spLocks noGrp="1"/>
          </p:cNvSpPr>
          <p:nvPr>
            <p:ph type="sldNum" idx="12"/>
          </p:nvPr>
        </p:nvSpPr>
        <p:spPr>
          <a:xfrm>
            <a:off x="8472458" y="4663217"/>
            <a:ext cx="548700" cy="393600"/>
          </a:xfrm>
        </p:spPr>
        <p:txBody>
          <a:bodyPr/>
          <a:lstStyle/>
          <a:p>
            <a:fld id="{00000000-1234-1234-1234-123412341234}" type="slidenum">
              <a:rPr lang="en" smtClean="0">
                <a:solidFill>
                  <a:schemeClr val="tx1"/>
                </a:solidFill>
                <a:latin typeface="Tahoma" panose="020B0604030504040204" pitchFamily="34" charset="0"/>
                <a:ea typeface="Tahoma" panose="020B0604030504040204" pitchFamily="34" charset="0"/>
                <a:cs typeface="Tahoma" panose="020B0604030504040204" pitchFamily="34" charset="0"/>
              </a:rPr>
              <a:pPr/>
              <a:t>36</a:t>
            </a:fld>
            <a:endParaRPr lang="en">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a:extLst>
              <a:ext uri="{FF2B5EF4-FFF2-40B4-BE49-F238E27FC236}">
                <a16:creationId xmlns:a16="http://schemas.microsoft.com/office/drawing/2014/main" id="{E80D28B8-B997-5C49-A380-F13B2E20234F}"/>
              </a:ext>
            </a:extLst>
          </p:cNvPr>
          <p:cNvSpPr txBox="1"/>
          <p:nvPr/>
        </p:nvSpPr>
        <p:spPr>
          <a:xfrm>
            <a:off x="6300788" y="-107156"/>
            <a:ext cx="184731" cy="253916"/>
          </a:xfrm>
          <a:prstGeom prst="rect">
            <a:avLst/>
          </a:prstGeom>
          <a:noFill/>
        </p:spPr>
        <p:txBody>
          <a:bodyPr wrap="none" rtlCol="0">
            <a:spAutoFit/>
          </a:bodyPr>
          <a:lstStyle/>
          <a:p>
            <a:endParaRPr lang="en-US" sz="105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18" name="Google Shape;291;p41">
            <a:extLst>
              <a:ext uri="{FF2B5EF4-FFF2-40B4-BE49-F238E27FC236}">
                <a16:creationId xmlns:a16="http://schemas.microsoft.com/office/drawing/2014/main" id="{614D4E35-80D7-7C4C-9F1D-84734F8162CC}"/>
              </a:ext>
            </a:extLst>
          </p:cNvPr>
          <p:cNvPicPr preferRelativeResize="0">
            <a:picLocks noChangeAspect="1"/>
          </p:cNvPicPr>
          <p:nvPr/>
        </p:nvPicPr>
        <p:blipFill rotWithShape="1">
          <a:blip r:embed="rId3" cstate="print">
            <a:alphaModFix/>
            <a:extLst>
              <a:ext uri="{28A0092B-C50C-407E-A947-70E740481C1C}">
                <a14:useLocalDpi xmlns:a14="http://schemas.microsoft.com/office/drawing/2010/main"/>
              </a:ext>
            </a:extLst>
          </a:blip>
          <a:srcRect/>
          <a:stretch/>
        </p:blipFill>
        <p:spPr>
          <a:xfrm>
            <a:off x="8411879" y="888977"/>
            <a:ext cx="669857" cy="310990"/>
          </a:xfrm>
          <a:prstGeom prst="rect">
            <a:avLst/>
          </a:prstGeom>
          <a:noFill/>
          <a:ln>
            <a:noFill/>
          </a:ln>
        </p:spPr>
      </p:pic>
      <p:sp>
        <p:nvSpPr>
          <p:cNvPr id="6" name="TextBox 5">
            <a:extLst>
              <a:ext uri="{FF2B5EF4-FFF2-40B4-BE49-F238E27FC236}">
                <a16:creationId xmlns:a16="http://schemas.microsoft.com/office/drawing/2014/main" id="{4E152D25-A6CD-1E3A-5888-AA0CF519E927}"/>
              </a:ext>
            </a:extLst>
          </p:cNvPr>
          <p:cNvSpPr txBox="1"/>
          <p:nvPr/>
        </p:nvSpPr>
        <p:spPr>
          <a:xfrm>
            <a:off x="57499" y="1345536"/>
            <a:ext cx="4104009" cy="584775"/>
          </a:xfrm>
          <a:prstGeom prst="rect">
            <a:avLst/>
          </a:prstGeom>
          <a:noFill/>
        </p:spPr>
        <p:txBody>
          <a:bodyPr wrap="none" rtlCol="0">
            <a:spAutoFit/>
          </a:bodyPr>
          <a:lstStyle/>
          <a:p>
            <a:r>
              <a:rPr lang="en-US" sz="1600" b="1" u="sng" dirty="0">
                <a:solidFill>
                  <a:srgbClr val="0076C0"/>
                </a:solidFill>
                <a:latin typeface="Tahoma" panose="020B0604030504040204" pitchFamily="34" charset="0"/>
                <a:ea typeface="Tahoma" panose="020B0604030504040204" pitchFamily="34" charset="0"/>
                <a:cs typeface="Tahoma" panose="020B0604030504040204" pitchFamily="34" charset="0"/>
                <a:hlinkClick r:id="rId4">
                  <a:extLst>
                    <a:ext uri="{A12FA001-AC4F-418D-AE19-62706E023703}">
                      <ahyp:hlinkClr xmlns:ahyp="http://schemas.microsoft.com/office/drawing/2018/hyperlinkcolor" val="tx"/>
                    </a:ext>
                  </a:extLst>
                </a:hlinkClick>
              </a:rPr>
              <a:t>https://github.com/LimnologyLauren</a:t>
            </a:r>
            <a:br>
              <a:rPr lang="en-US" sz="1600" b="1" u="sng" dirty="0">
                <a:solidFill>
                  <a:srgbClr val="0076C0"/>
                </a:solidFill>
                <a:latin typeface="Tahoma" panose="020B0604030504040204" pitchFamily="34" charset="0"/>
                <a:ea typeface="Tahoma" panose="020B0604030504040204" pitchFamily="34" charset="0"/>
                <a:cs typeface="Tahoma" panose="020B0604030504040204" pitchFamily="34" charset="0"/>
              </a:rPr>
            </a:br>
            <a:r>
              <a:rPr lang="en-US" sz="1600" b="1" u="sng" dirty="0">
                <a:solidFill>
                  <a:srgbClr val="0076C0"/>
                </a:solidFill>
                <a:latin typeface="Tahoma" panose="020B0604030504040204" pitchFamily="34" charset="0"/>
                <a:ea typeface="Tahoma" panose="020B0604030504040204" pitchFamily="34" charset="0"/>
                <a:cs typeface="Tahoma" panose="020B0604030504040204" pitchFamily="34" charset="0"/>
              </a:rPr>
              <a:t>/</a:t>
            </a:r>
            <a:r>
              <a:rPr lang="en-US" sz="1600" b="1" u="sng" dirty="0" err="1">
                <a:solidFill>
                  <a:srgbClr val="0076C0"/>
                </a:solidFill>
                <a:latin typeface="Tahoma" panose="020B0604030504040204" pitchFamily="34" charset="0"/>
                <a:ea typeface="Tahoma" panose="020B0604030504040204" pitchFamily="34" charset="0"/>
                <a:cs typeface="Tahoma" panose="020B0604030504040204" pitchFamily="34" charset="0"/>
              </a:rPr>
              <a:t>Data_Dashboard_Template</a:t>
            </a:r>
            <a:endParaRPr lang="en-US" sz="1600" b="1" u="sng" dirty="0">
              <a:solidFill>
                <a:srgbClr val="0076C0"/>
              </a:solidFill>
              <a:latin typeface="Tahoma" panose="020B0604030504040204" pitchFamily="34" charset="0"/>
              <a:ea typeface="Tahoma" panose="020B0604030504040204" pitchFamily="34" charset="0"/>
              <a:cs typeface="Tahoma" panose="020B0604030504040204" pitchFamily="34" charset="0"/>
            </a:endParaRPr>
          </a:p>
        </p:txBody>
      </p:sp>
      <p:pic>
        <p:nvPicPr>
          <p:cNvPr id="8" name="Picture 7" descr="A qr code on a white background&#10;&#10;Description automatically generated">
            <a:extLst>
              <a:ext uri="{FF2B5EF4-FFF2-40B4-BE49-F238E27FC236}">
                <a16:creationId xmlns:a16="http://schemas.microsoft.com/office/drawing/2014/main" id="{F4E2AFB8-9393-68FB-92E3-68832FA7851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22842" y="1941769"/>
            <a:ext cx="3115048" cy="3115048"/>
          </a:xfrm>
          <a:prstGeom prst="rect">
            <a:avLst/>
          </a:prstGeom>
        </p:spPr>
      </p:pic>
      <p:pic>
        <p:nvPicPr>
          <p:cNvPr id="13" name="Picture 12" descr="A blue circle with text and a leaf&#10;&#10;Description automatically generated">
            <a:extLst>
              <a:ext uri="{FF2B5EF4-FFF2-40B4-BE49-F238E27FC236}">
                <a16:creationId xmlns:a16="http://schemas.microsoft.com/office/drawing/2014/main" id="{2D101EC3-BD77-3207-7940-08F730467D9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284524" y="888977"/>
            <a:ext cx="1621588" cy="1617798"/>
          </a:xfrm>
          <a:prstGeom prst="rect">
            <a:avLst/>
          </a:prstGeom>
        </p:spPr>
      </p:pic>
      <p:pic>
        <p:nvPicPr>
          <p:cNvPr id="15" name="Picture 14" descr="A screenshot of a computer&#10;&#10;Description automatically generated">
            <a:extLst>
              <a:ext uri="{FF2B5EF4-FFF2-40B4-BE49-F238E27FC236}">
                <a16:creationId xmlns:a16="http://schemas.microsoft.com/office/drawing/2014/main" id="{10F6E2EE-A092-643F-2169-A769F17F6A2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356069" y="2636726"/>
            <a:ext cx="4481309" cy="2260334"/>
          </a:xfrm>
          <a:prstGeom prst="rect">
            <a:avLst/>
          </a:prstGeom>
        </p:spPr>
      </p:pic>
      <p:sp>
        <p:nvSpPr>
          <p:cNvPr id="2" name="Google Shape;196;p32">
            <a:extLst>
              <a:ext uri="{FF2B5EF4-FFF2-40B4-BE49-F238E27FC236}">
                <a16:creationId xmlns:a16="http://schemas.microsoft.com/office/drawing/2014/main" id="{C9C39E69-BC60-923D-CD62-4852894F6D2E}"/>
              </a:ext>
            </a:extLst>
          </p:cNvPr>
          <p:cNvSpPr txBox="1"/>
          <p:nvPr/>
        </p:nvSpPr>
        <p:spPr>
          <a:xfrm>
            <a:off x="-44456" y="158040"/>
            <a:ext cx="9766326" cy="609367"/>
          </a:xfrm>
          <a:prstGeom prst="rect">
            <a:avLst/>
          </a:prstGeom>
          <a:noFill/>
          <a:ln>
            <a:noFill/>
          </a:ln>
        </p:spPr>
        <p:txBody>
          <a:bodyPr spcFirstLastPara="1" wrap="square" lIns="91425" tIns="91425" rIns="91425" bIns="91425" anchor="t" anchorCtr="0">
            <a:spAutoFit/>
          </a:bodyPr>
          <a:lstStyle/>
          <a:p>
            <a:pPr>
              <a:lnSpc>
                <a:spcPct val="114999"/>
              </a:lnSpc>
            </a:pPr>
            <a:r>
              <a:rPr lang="en-US" sz="2400" dirty="0">
                <a:solidFill>
                  <a:schemeClr val="bg1"/>
                </a:solidFill>
                <a:effectLst>
                  <a:outerShdw blurRad="50800" dist="38100" algn="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Demo: </a:t>
            </a:r>
            <a:r>
              <a:rPr lang="en-US" sz="2400" b="1" dirty="0">
                <a:solidFill>
                  <a:schemeClr val="bg1"/>
                </a:solidFill>
                <a:effectLst>
                  <a:outerShdw blurRad="50800" dist="38100" algn="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Open-Source Template for Post-Fire Data Dashboard</a:t>
            </a:r>
          </a:p>
        </p:txBody>
      </p:sp>
    </p:spTree>
    <p:extLst>
      <p:ext uri="{BB962C8B-B14F-4D97-AF65-F5344CB8AC3E}">
        <p14:creationId xmlns:p14="http://schemas.microsoft.com/office/powerpoint/2010/main" val="34979009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3" name="Rectangle 2">
            <a:extLst>
              <a:ext uri="{FF2B5EF4-FFF2-40B4-BE49-F238E27FC236}">
                <a16:creationId xmlns:a16="http://schemas.microsoft.com/office/drawing/2014/main" id="{377AECEE-C10F-43FF-3A40-E68B9FB1D877}"/>
              </a:ext>
            </a:extLst>
          </p:cNvPr>
          <p:cNvSpPr/>
          <p:nvPr/>
        </p:nvSpPr>
        <p:spPr>
          <a:xfrm rot="5400000">
            <a:off x="4572939" y="-4601812"/>
            <a:ext cx="814388" cy="9998763"/>
          </a:xfrm>
          <a:prstGeom prst="rect">
            <a:avLst/>
          </a:prstGeom>
          <a:solidFill>
            <a:srgbClr val="8EC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ahoma" panose="020B0604030504040204" pitchFamily="34" charset="0"/>
              <a:ea typeface="Tahoma" panose="020B0604030504040204" pitchFamily="34" charset="0"/>
              <a:cs typeface="Tahoma" panose="020B0604030504040204" pitchFamily="34" charset="0"/>
            </a:endParaRPr>
          </a:p>
        </p:txBody>
      </p:sp>
      <p:sp>
        <p:nvSpPr>
          <p:cNvPr id="4" name="Google Shape;101;p25">
            <a:extLst>
              <a:ext uri="{FF2B5EF4-FFF2-40B4-BE49-F238E27FC236}">
                <a16:creationId xmlns:a16="http://schemas.microsoft.com/office/drawing/2014/main" id="{50027446-99FC-6792-8C15-30608B4CC5BD}"/>
              </a:ext>
            </a:extLst>
          </p:cNvPr>
          <p:cNvSpPr/>
          <p:nvPr/>
        </p:nvSpPr>
        <p:spPr>
          <a:xfrm>
            <a:off x="174252" y="1594455"/>
            <a:ext cx="5200649" cy="2566142"/>
          </a:xfrm>
          <a:prstGeom prst="rect">
            <a:avLst/>
          </a:prstGeom>
          <a:noFill/>
          <a:ln w="28575" cap="flat" cmpd="sng">
            <a:noFill/>
            <a:prstDash val="solid"/>
            <a:round/>
            <a:headEnd type="none" w="sm" len="sm"/>
            <a:tailEnd type="none" w="sm" len="sm"/>
          </a:ln>
        </p:spPr>
        <p:txBody>
          <a:bodyPr spcFirstLastPara="1" wrap="square" lIns="91425" tIns="91425" rIns="91425" bIns="91425" anchor="ctr" anchorCtr="0">
            <a:noAutofit/>
          </a:bodyPr>
          <a:lstStyle/>
          <a:p>
            <a:pPr marR="0" lvl="0" algn="l" rtl="0">
              <a:lnSpc>
                <a:spcPct val="100000"/>
              </a:lnSpc>
              <a:spcBef>
                <a:spcPts val="0"/>
              </a:spcBef>
              <a:spcAft>
                <a:spcPts val="0"/>
              </a:spcAft>
              <a:buClr>
                <a:srgbClr val="000000"/>
              </a:buClr>
              <a:buSzPts val="1400"/>
            </a:pPr>
            <a:r>
              <a:rPr lang="en-US" sz="2200" b="1" i="0" u="none" strike="noStrike" cap="none"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Data dashboard template</a:t>
            </a:r>
            <a:endParaRPr lang="en-US" sz="2200" dirty="0">
              <a:latin typeface="Tahoma" panose="020B0604030504040204" pitchFamily="34" charset="0"/>
              <a:ea typeface="Tahoma" panose="020B0604030504040204" pitchFamily="34" charset="0"/>
              <a:cs typeface="Tahoma" panose="020B0604030504040204" pitchFamily="34" charset="0"/>
            </a:endParaRPr>
          </a:p>
          <a:p>
            <a:pPr marL="342900" marR="0" lvl="0" indent="-342900" algn="l" rtl="0">
              <a:lnSpc>
                <a:spcPct val="100000"/>
              </a:lnSpc>
              <a:spcBef>
                <a:spcPts val="0"/>
              </a:spcBef>
              <a:spcAft>
                <a:spcPts val="0"/>
              </a:spcAft>
              <a:buClr>
                <a:srgbClr val="000000"/>
              </a:buClr>
              <a:buSzPts val="1400"/>
              <a:buFont typeface="Arial" panose="020B0604020202020204" pitchFamily="34" charset="0"/>
              <a:buChar char="•"/>
            </a:pPr>
            <a:r>
              <a:rPr lang="en-US" sz="2200" b="0" i="0" u="none" strike="noStrike" cap="none"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Meant to be a starting point</a:t>
            </a:r>
            <a:br>
              <a:rPr lang="en-US" sz="2200" b="0" i="0" u="none" strike="noStrike" cap="none"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br>
            <a:endParaRPr lang="en-US" sz="2200" b="0" i="0" u="none" strike="noStrike" cap="none" dirty="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a:p>
            <a:pPr marL="342900" indent="-342900">
              <a:buSzPts val="1400"/>
              <a:buFont typeface="Arial" panose="020B0604020202020204" pitchFamily="34" charset="0"/>
              <a:buChar char="•"/>
            </a:pPr>
            <a:r>
              <a:rPr lang="en-US" sz="2200" dirty="0">
                <a:latin typeface="Tahoma" panose="020B0604030504040204" pitchFamily="34" charset="0"/>
                <a:ea typeface="Tahoma" panose="020B0604030504040204" pitchFamily="34" charset="0"/>
                <a:cs typeface="Tahoma" panose="020B0604030504040204" pitchFamily="34" charset="0"/>
              </a:rPr>
              <a:t>Template will continue to be revised as time allows, including accessibility improvements, benthic invertebrate templates, and more</a:t>
            </a:r>
          </a:p>
          <a:p>
            <a:pPr marL="342900" indent="-342900">
              <a:buSzPts val="1400"/>
              <a:buFont typeface="Arial" panose="020B0604020202020204" pitchFamily="34" charset="0"/>
              <a:buChar char="•"/>
            </a:pPr>
            <a:r>
              <a:rPr lang="en-US" sz="2200" b="1" dirty="0">
                <a:latin typeface="Tahoma" panose="020B0604030504040204" pitchFamily="34" charset="0"/>
                <a:ea typeface="Tahoma" panose="020B0604030504040204" pitchFamily="34" charset="0"/>
                <a:cs typeface="Tahoma" panose="020B0604030504040204" pitchFamily="34" charset="0"/>
              </a:rPr>
              <a:t>Check back for updates</a:t>
            </a:r>
            <a:br>
              <a:rPr lang="en-US" sz="2200" dirty="0">
                <a:latin typeface="Tahoma" panose="020B0604030504040204" pitchFamily="34" charset="0"/>
                <a:ea typeface="Tahoma" panose="020B0604030504040204" pitchFamily="34" charset="0"/>
                <a:cs typeface="Tahoma" panose="020B0604030504040204" pitchFamily="34" charset="0"/>
              </a:rPr>
            </a:br>
            <a:endParaRPr lang="en-US" sz="2200" dirty="0">
              <a:latin typeface="Tahoma" panose="020B0604030504040204" pitchFamily="34" charset="0"/>
              <a:ea typeface="Tahoma" panose="020B0604030504040204" pitchFamily="34" charset="0"/>
              <a:cs typeface="Tahoma" panose="020B0604030504040204" pitchFamily="34" charset="0"/>
            </a:endParaRPr>
          </a:p>
          <a:p>
            <a:pPr marL="342900" indent="-342900">
              <a:buSzPts val="1400"/>
              <a:buFont typeface="Arial" panose="020B0604020202020204" pitchFamily="34" charset="0"/>
              <a:buChar char="•"/>
            </a:pPr>
            <a:r>
              <a:rPr lang="en-US" sz="2200" b="0" i="0" u="none" strike="noStrike" cap="none"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Suggestions, recommendations, features you want to see?</a:t>
            </a:r>
            <a:br>
              <a:rPr lang="en-US" sz="2200" b="0" i="0" u="none" strike="noStrike" cap="none"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br>
            <a:r>
              <a:rPr lang="en-US" sz="2200" b="1" i="0" u="none" strike="noStrike" cap="none"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Feel free to reach out!</a:t>
            </a:r>
          </a:p>
        </p:txBody>
      </p:sp>
      <p:sp>
        <p:nvSpPr>
          <p:cNvPr id="196" name="Google Shape;196;p32"/>
          <p:cNvSpPr txBox="1"/>
          <p:nvPr/>
        </p:nvSpPr>
        <p:spPr>
          <a:xfrm>
            <a:off x="164627" y="146760"/>
            <a:ext cx="7928348" cy="662459"/>
          </a:xfrm>
          <a:prstGeom prst="rect">
            <a:avLst/>
          </a:prstGeom>
          <a:noFill/>
          <a:ln>
            <a:noFill/>
          </a:ln>
        </p:spPr>
        <p:txBody>
          <a:bodyPr spcFirstLastPara="1" wrap="square" lIns="91425" tIns="91425" rIns="91425" bIns="91425" anchor="t" anchorCtr="0">
            <a:spAutoFit/>
          </a:bodyPr>
          <a:lstStyle/>
          <a:p>
            <a:pPr>
              <a:lnSpc>
                <a:spcPct val="114999"/>
              </a:lnSpc>
            </a:pPr>
            <a:r>
              <a:rPr lang="en-US" sz="2700" b="1" dirty="0">
                <a:solidFill>
                  <a:schemeClr val="bg1"/>
                </a:solidFill>
                <a:effectLst>
                  <a:outerShdw blurRad="50800" dist="38100" algn="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Final Thoughts</a:t>
            </a:r>
          </a:p>
        </p:txBody>
      </p:sp>
      <p:sp>
        <p:nvSpPr>
          <p:cNvPr id="5" name="Slide Number Placeholder 2">
            <a:extLst>
              <a:ext uri="{FF2B5EF4-FFF2-40B4-BE49-F238E27FC236}">
                <a16:creationId xmlns:a16="http://schemas.microsoft.com/office/drawing/2014/main" id="{5C762869-3FFB-AFDD-AB4E-69FC4658532A}"/>
              </a:ext>
            </a:extLst>
          </p:cNvPr>
          <p:cNvSpPr>
            <a:spLocks noGrp="1"/>
          </p:cNvSpPr>
          <p:nvPr>
            <p:ph type="sldNum" idx="12"/>
          </p:nvPr>
        </p:nvSpPr>
        <p:spPr>
          <a:xfrm>
            <a:off x="8472458" y="4663217"/>
            <a:ext cx="548700" cy="393600"/>
          </a:xfrm>
        </p:spPr>
        <p:txBody>
          <a:bodyPr/>
          <a:lstStyle/>
          <a:p>
            <a:fld id="{00000000-1234-1234-1234-123412341234}" type="slidenum">
              <a:rPr lang="en" smtClean="0">
                <a:solidFill>
                  <a:schemeClr val="tx1"/>
                </a:solidFill>
                <a:latin typeface="Tahoma" panose="020B0604030504040204" pitchFamily="34" charset="0"/>
                <a:ea typeface="Tahoma" panose="020B0604030504040204" pitchFamily="34" charset="0"/>
                <a:cs typeface="Tahoma" panose="020B0604030504040204" pitchFamily="34" charset="0"/>
              </a:rPr>
              <a:pPr/>
              <a:t>37</a:t>
            </a:fld>
            <a:endParaRPr lang="en">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a:extLst>
              <a:ext uri="{FF2B5EF4-FFF2-40B4-BE49-F238E27FC236}">
                <a16:creationId xmlns:a16="http://schemas.microsoft.com/office/drawing/2014/main" id="{E80D28B8-B997-5C49-A380-F13B2E20234F}"/>
              </a:ext>
            </a:extLst>
          </p:cNvPr>
          <p:cNvSpPr txBox="1"/>
          <p:nvPr/>
        </p:nvSpPr>
        <p:spPr>
          <a:xfrm>
            <a:off x="6300788" y="-107156"/>
            <a:ext cx="184731" cy="253916"/>
          </a:xfrm>
          <a:prstGeom prst="rect">
            <a:avLst/>
          </a:prstGeom>
          <a:noFill/>
        </p:spPr>
        <p:txBody>
          <a:bodyPr wrap="none" rtlCol="0">
            <a:spAutoFit/>
          </a:bodyPr>
          <a:lstStyle/>
          <a:p>
            <a:endParaRPr lang="en-US" sz="105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18" name="Google Shape;291;p41">
            <a:extLst>
              <a:ext uri="{FF2B5EF4-FFF2-40B4-BE49-F238E27FC236}">
                <a16:creationId xmlns:a16="http://schemas.microsoft.com/office/drawing/2014/main" id="{614D4E35-80D7-7C4C-9F1D-84734F8162CC}"/>
              </a:ext>
            </a:extLst>
          </p:cNvPr>
          <p:cNvPicPr preferRelativeResize="0">
            <a:picLocks noChangeAspect="1"/>
          </p:cNvPicPr>
          <p:nvPr/>
        </p:nvPicPr>
        <p:blipFill rotWithShape="1">
          <a:blip r:embed="rId3" cstate="print">
            <a:alphaModFix/>
            <a:extLst>
              <a:ext uri="{28A0092B-C50C-407E-A947-70E740481C1C}">
                <a14:useLocalDpi xmlns:a14="http://schemas.microsoft.com/office/drawing/2010/main"/>
              </a:ext>
            </a:extLst>
          </a:blip>
          <a:srcRect/>
          <a:stretch/>
        </p:blipFill>
        <p:spPr>
          <a:xfrm>
            <a:off x="8299891" y="269403"/>
            <a:ext cx="669857" cy="310990"/>
          </a:xfrm>
          <a:prstGeom prst="rect">
            <a:avLst/>
          </a:prstGeom>
          <a:noFill/>
          <a:ln>
            <a:noFill/>
          </a:ln>
        </p:spPr>
      </p:pic>
      <p:pic>
        <p:nvPicPr>
          <p:cNvPr id="2" name="Picture 1" descr="A qr code on a white background&#10;&#10;Description automatically generated">
            <a:extLst>
              <a:ext uri="{FF2B5EF4-FFF2-40B4-BE49-F238E27FC236}">
                <a16:creationId xmlns:a16="http://schemas.microsoft.com/office/drawing/2014/main" id="{075FB359-FF9B-AA78-4B07-95561C0343D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20448" y="849796"/>
            <a:ext cx="2149300" cy="2149300"/>
          </a:xfrm>
          <a:prstGeom prst="rect">
            <a:avLst/>
          </a:prstGeom>
        </p:spPr>
      </p:pic>
      <p:pic>
        <p:nvPicPr>
          <p:cNvPr id="7" name="Picture 6" descr="A blue circle with text and a leaf&#10;&#10;Description automatically generated">
            <a:extLst>
              <a:ext uri="{FF2B5EF4-FFF2-40B4-BE49-F238E27FC236}">
                <a16:creationId xmlns:a16="http://schemas.microsoft.com/office/drawing/2014/main" id="{F66850E0-B6E0-C843-3110-5D51C4ABAEC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327760" y="3645378"/>
            <a:ext cx="1414746" cy="1411439"/>
          </a:xfrm>
          <a:prstGeom prst="rect">
            <a:avLst/>
          </a:prstGeom>
        </p:spPr>
      </p:pic>
      <p:sp>
        <p:nvSpPr>
          <p:cNvPr id="10" name="TextBox 9">
            <a:extLst>
              <a:ext uri="{FF2B5EF4-FFF2-40B4-BE49-F238E27FC236}">
                <a16:creationId xmlns:a16="http://schemas.microsoft.com/office/drawing/2014/main" id="{94D3D7A4-3305-A4A0-D0A8-112F0DB8B8FA}"/>
              </a:ext>
            </a:extLst>
          </p:cNvPr>
          <p:cNvSpPr txBox="1"/>
          <p:nvPr/>
        </p:nvSpPr>
        <p:spPr>
          <a:xfrm>
            <a:off x="3956050" y="3014005"/>
            <a:ext cx="5200650" cy="523220"/>
          </a:xfrm>
          <a:prstGeom prst="rect">
            <a:avLst/>
          </a:prstGeom>
          <a:noFill/>
        </p:spPr>
        <p:txBody>
          <a:bodyPr wrap="square">
            <a:spAutoFit/>
          </a:bodyPr>
          <a:lstStyle/>
          <a:p>
            <a:pPr algn="r"/>
            <a:r>
              <a:rPr lang="en-US" sz="1400" b="1" u="sng" dirty="0">
                <a:solidFill>
                  <a:srgbClr val="0076C0"/>
                </a:solidFill>
                <a:latin typeface="Tahoma" panose="020B0604030504040204" pitchFamily="34" charset="0"/>
                <a:ea typeface="Tahoma" panose="020B0604030504040204" pitchFamily="34" charset="0"/>
                <a:cs typeface="Tahoma" panose="020B0604030504040204" pitchFamily="34" charset="0"/>
                <a:hlinkClick r:id="rId6">
                  <a:extLst>
                    <a:ext uri="{A12FA001-AC4F-418D-AE19-62706E023703}">
                      <ahyp:hlinkClr xmlns:ahyp="http://schemas.microsoft.com/office/drawing/2018/hyperlinkcolor" val="tx"/>
                    </a:ext>
                  </a:extLst>
                </a:hlinkClick>
              </a:rPr>
              <a:t>https://github.com/LimnologyLauren</a:t>
            </a:r>
            <a:br>
              <a:rPr lang="en-US" sz="1400" b="1" u="sng" dirty="0">
                <a:solidFill>
                  <a:srgbClr val="0076C0"/>
                </a:solidFill>
                <a:latin typeface="Tahoma" panose="020B0604030504040204" pitchFamily="34" charset="0"/>
                <a:ea typeface="Tahoma" panose="020B0604030504040204" pitchFamily="34" charset="0"/>
                <a:cs typeface="Tahoma" panose="020B0604030504040204" pitchFamily="34" charset="0"/>
              </a:rPr>
            </a:br>
            <a:r>
              <a:rPr lang="en-US" sz="1400" b="1" u="sng" dirty="0">
                <a:solidFill>
                  <a:srgbClr val="0076C0"/>
                </a:solidFill>
                <a:latin typeface="Tahoma" panose="020B0604030504040204" pitchFamily="34" charset="0"/>
                <a:ea typeface="Tahoma" panose="020B0604030504040204" pitchFamily="34" charset="0"/>
                <a:cs typeface="Tahoma" panose="020B0604030504040204" pitchFamily="34" charset="0"/>
              </a:rPr>
              <a:t>/</a:t>
            </a:r>
            <a:r>
              <a:rPr lang="en-US" sz="1400" b="1" u="sng" dirty="0" err="1">
                <a:solidFill>
                  <a:srgbClr val="0076C0"/>
                </a:solidFill>
                <a:latin typeface="Tahoma" panose="020B0604030504040204" pitchFamily="34" charset="0"/>
                <a:ea typeface="Tahoma" panose="020B0604030504040204" pitchFamily="34" charset="0"/>
                <a:cs typeface="Tahoma" panose="020B0604030504040204" pitchFamily="34" charset="0"/>
              </a:rPr>
              <a:t>Data_Dashboard_Template</a:t>
            </a:r>
            <a:endParaRPr lang="en-US" sz="1400" b="1" u="sng" dirty="0">
              <a:solidFill>
                <a:srgbClr val="0076C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16538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3" name="Rectangle 2">
            <a:extLst>
              <a:ext uri="{FF2B5EF4-FFF2-40B4-BE49-F238E27FC236}">
                <a16:creationId xmlns:a16="http://schemas.microsoft.com/office/drawing/2014/main" id="{377AECEE-C10F-43FF-3A40-E68B9FB1D877}"/>
              </a:ext>
            </a:extLst>
          </p:cNvPr>
          <p:cNvSpPr/>
          <p:nvPr/>
        </p:nvSpPr>
        <p:spPr>
          <a:xfrm rot="5400000">
            <a:off x="4572939" y="-4601812"/>
            <a:ext cx="814388" cy="9998763"/>
          </a:xfrm>
          <a:prstGeom prst="rect">
            <a:avLst/>
          </a:prstGeom>
          <a:solidFill>
            <a:srgbClr val="8EC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ahoma" panose="020B0604030504040204" pitchFamily="34" charset="0"/>
              <a:ea typeface="Tahoma" panose="020B0604030504040204" pitchFamily="34" charset="0"/>
              <a:cs typeface="Tahoma" panose="020B0604030504040204" pitchFamily="34" charset="0"/>
            </a:endParaRPr>
          </a:p>
        </p:txBody>
      </p:sp>
      <p:sp>
        <p:nvSpPr>
          <p:cNvPr id="4" name="Google Shape;101;p25">
            <a:extLst>
              <a:ext uri="{FF2B5EF4-FFF2-40B4-BE49-F238E27FC236}">
                <a16:creationId xmlns:a16="http://schemas.microsoft.com/office/drawing/2014/main" id="{50027446-99FC-6792-8C15-30608B4CC5BD}"/>
              </a:ext>
            </a:extLst>
          </p:cNvPr>
          <p:cNvSpPr/>
          <p:nvPr/>
        </p:nvSpPr>
        <p:spPr>
          <a:xfrm>
            <a:off x="288552" y="1472936"/>
            <a:ext cx="5200650" cy="2566142"/>
          </a:xfrm>
          <a:prstGeom prst="rect">
            <a:avLst/>
          </a:prstGeom>
          <a:no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US" sz="2500" b="0" i="0" u="none" strike="noStrike" cap="none" dirty="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a:p>
            <a:pPr marL="342900" lvl="0" indent="-342900">
              <a:buSzPts val="1400"/>
              <a:buFont typeface="Arial" panose="020B0604020202020204" pitchFamily="34" charset="0"/>
              <a:buChar char="•"/>
            </a:pPr>
            <a:r>
              <a:rPr lang="en-US" sz="2500" dirty="0">
                <a:latin typeface="Tahoma" panose="020B0604030504040204" pitchFamily="34" charset="0"/>
                <a:ea typeface="Tahoma" panose="020B0604030504040204" pitchFamily="34" charset="0"/>
                <a:cs typeface="Tahoma" panose="020B0604030504040204" pitchFamily="34" charset="0"/>
              </a:rPr>
              <a:t>Sharing data facilitates trust, reciprocity, and collective actions that </a:t>
            </a:r>
            <a:r>
              <a:rPr lang="en-US" sz="2500" b="1" dirty="0">
                <a:latin typeface="Tahoma" panose="020B0604030504040204" pitchFamily="34" charset="0"/>
                <a:ea typeface="Tahoma" panose="020B0604030504040204" pitchFamily="34" charset="0"/>
                <a:cs typeface="Tahoma" panose="020B0604030504040204" pitchFamily="34" charset="0"/>
              </a:rPr>
              <a:t>allow for informed decision making </a:t>
            </a:r>
            <a:r>
              <a:rPr lang="en-US" sz="2500" dirty="0">
                <a:latin typeface="Tahoma" panose="020B0604030504040204" pitchFamily="34" charset="0"/>
                <a:ea typeface="Tahoma" panose="020B0604030504040204" pitchFamily="34" charset="0"/>
                <a:cs typeface="Tahoma" panose="020B0604030504040204" pitchFamily="34" charset="0"/>
              </a:rPr>
              <a:t>and </a:t>
            </a:r>
            <a:r>
              <a:rPr lang="en-US" sz="2500" b="1" dirty="0">
                <a:latin typeface="Tahoma" panose="020B0604030504040204" pitchFamily="34" charset="0"/>
                <a:ea typeface="Tahoma" panose="020B0604030504040204" pitchFamily="34" charset="0"/>
                <a:cs typeface="Tahoma" panose="020B0604030504040204" pitchFamily="34" charset="0"/>
              </a:rPr>
              <a:t>move science forward</a:t>
            </a:r>
            <a:br>
              <a:rPr lang="en-US" sz="2500" b="1" dirty="0">
                <a:latin typeface="Tahoma" panose="020B0604030504040204" pitchFamily="34" charset="0"/>
                <a:ea typeface="Tahoma" panose="020B0604030504040204" pitchFamily="34" charset="0"/>
                <a:cs typeface="Tahoma" panose="020B0604030504040204" pitchFamily="34" charset="0"/>
              </a:rPr>
            </a:br>
            <a:endParaRPr lang="en-US" sz="2500" dirty="0">
              <a:latin typeface="Tahoma" panose="020B0604030504040204" pitchFamily="34" charset="0"/>
              <a:ea typeface="Tahoma" panose="020B0604030504040204" pitchFamily="34" charset="0"/>
              <a:cs typeface="Tahoma" panose="020B0604030504040204" pitchFamily="34" charset="0"/>
            </a:endParaRPr>
          </a:p>
          <a:p>
            <a:pPr marL="342900" marR="0" lvl="0" indent="-342900" algn="l" rtl="0">
              <a:lnSpc>
                <a:spcPct val="100000"/>
              </a:lnSpc>
              <a:spcBef>
                <a:spcPts val="0"/>
              </a:spcBef>
              <a:spcAft>
                <a:spcPts val="0"/>
              </a:spcAft>
              <a:buClr>
                <a:srgbClr val="000000"/>
              </a:buClr>
              <a:buSzPts val="1400"/>
              <a:buFont typeface="Arial" panose="020B0604020202020204" pitchFamily="34" charset="0"/>
              <a:buChar char="•"/>
            </a:pPr>
            <a:r>
              <a:rPr lang="en-US" sz="2500" b="0" i="0" u="none" strike="noStrike" cap="none"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Numbers and narratives are </a:t>
            </a:r>
            <a:r>
              <a:rPr lang="en-US" sz="2500" b="1" i="0" u="none" strike="noStrike" cap="none"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better together</a:t>
            </a:r>
            <a:r>
              <a:rPr lang="en-US" sz="2500" i="0" u="none" strike="noStrike" cap="none"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 to improve engagement and understanding</a:t>
            </a:r>
            <a:endParaRPr lang="en-US" sz="2500" b="1" i="0" u="none" strike="noStrike" cap="none" dirty="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a:p>
            <a:pPr marL="0" marR="0" lvl="0" indent="0" algn="l" rtl="0">
              <a:lnSpc>
                <a:spcPct val="100000"/>
              </a:lnSpc>
              <a:spcBef>
                <a:spcPts val="0"/>
              </a:spcBef>
              <a:spcAft>
                <a:spcPts val="0"/>
              </a:spcAft>
              <a:buClr>
                <a:srgbClr val="000000"/>
              </a:buClr>
              <a:buSzPts val="1400"/>
              <a:buFont typeface="Arial"/>
              <a:buNone/>
            </a:pPr>
            <a:endParaRPr lang="en-US" sz="2500" dirty="0">
              <a:latin typeface="Tahoma" panose="020B0604030504040204" pitchFamily="34" charset="0"/>
              <a:ea typeface="Tahoma" panose="020B0604030504040204" pitchFamily="34" charset="0"/>
              <a:cs typeface="Tahoma" panose="020B0604030504040204" pitchFamily="34" charset="0"/>
            </a:endParaRPr>
          </a:p>
        </p:txBody>
      </p:sp>
      <p:sp>
        <p:nvSpPr>
          <p:cNvPr id="5" name="Slide Number Placeholder 2">
            <a:extLst>
              <a:ext uri="{FF2B5EF4-FFF2-40B4-BE49-F238E27FC236}">
                <a16:creationId xmlns:a16="http://schemas.microsoft.com/office/drawing/2014/main" id="{5C762869-3FFB-AFDD-AB4E-69FC4658532A}"/>
              </a:ext>
            </a:extLst>
          </p:cNvPr>
          <p:cNvSpPr>
            <a:spLocks noGrp="1"/>
          </p:cNvSpPr>
          <p:nvPr>
            <p:ph type="sldNum" idx="12"/>
          </p:nvPr>
        </p:nvSpPr>
        <p:spPr>
          <a:xfrm>
            <a:off x="8472458" y="4663217"/>
            <a:ext cx="548700" cy="393600"/>
          </a:xfrm>
        </p:spPr>
        <p:txBody>
          <a:bodyPr/>
          <a:lstStyle/>
          <a:p>
            <a:fld id="{00000000-1234-1234-1234-123412341234}" type="slidenum">
              <a:rPr lang="en" smtClean="0">
                <a:solidFill>
                  <a:schemeClr val="tx1"/>
                </a:solidFill>
                <a:latin typeface="Tahoma" panose="020B0604030504040204" pitchFamily="34" charset="0"/>
                <a:ea typeface="Tahoma" panose="020B0604030504040204" pitchFamily="34" charset="0"/>
                <a:cs typeface="Tahoma" panose="020B0604030504040204" pitchFamily="34" charset="0"/>
              </a:rPr>
              <a:pPr/>
              <a:t>38</a:t>
            </a:fld>
            <a:endParaRPr lang="en">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a:extLst>
              <a:ext uri="{FF2B5EF4-FFF2-40B4-BE49-F238E27FC236}">
                <a16:creationId xmlns:a16="http://schemas.microsoft.com/office/drawing/2014/main" id="{E80D28B8-B997-5C49-A380-F13B2E20234F}"/>
              </a:ext>
            </a:extLst>
          </p:cNvPr>
          <p:cNvSpPr txBox="1"/>
          <p:nvPr/>
        </p:nvSpPr>
        <p:spPr>
          <a:xfrm>
            <a:off x="6300788" y="-107156"/>
            <a:ext cx="184731" cy="253916"/>
          </a:xfrm>
          <a:prstGeom prst="rect">
            <a:avLst/>
          </a:prstGeom>
          <a:noFill/>
        </p:spPr>
        <p:txBody>
          <a:bodyPr wrap="none" rtlCol="0">
            <a:spAutoFit/>
          </a:bodyPr>
          <a:lstStyle/>
          <a:p>
            <a:endParaRPr lang="en-US" sz="105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18" name="Google Shape;291;p41">
            <a:extLst>
              <a:ext uri="{FF2B5EF4-FFF2-40B4-BE49-F238E27FC236}">
                <a16:creationId xmlns:a16="http://schemas.microsoft.com/office/drawing/2014/main" id="{614D4E35-80D7-7C4C-9F1D-84734F8162CC}"/>
              </a:ext>
            </a:extLst>
          </p:cNvPr>
          <p:cNvPicPr preferRelativeResize="0">
            <a:picLocks noChangeAspect="1"/>
          </p:cNvPicPr>
          <p:nvPr/>
        </p:nvPicPr>
        <p:blipFill rotWithShape="1">
          <a:blip r:embed="rId3" cstate="print">
            <a:alphaModFix/>
            <a:extLst>
              <a:ext uri="{28A0092B-C50C-407E-A947-70E740481C1C}">
                <a14:useLocalDpi xmlns:a14="http://schemas.microsoft.com/office/drawing/2010/main"/>
              </a:ext>
            </a:extLst>
          </a:blip>
          <a:srcRect/>
          <a:stretch/>
        </p:blipFill>
        <p:spPr>
          <a:xfrm>
            <a:off x="8299891" y="269403"/>
            <a:ext cx="669857" cy="310990"/>
          </a:xfrm>
          <a:prstGeom prst="rect">
            <a:avLst/>
          </a:prstGeom>
          <a:noFill/>
          <a:ln>
            <a:noFill/>
          </a:ln>
        </p:spPr>
      </p:pic>
      <p:pic>
        <p:nvPicPr>
          <p:cNvPr id="2" name="Picture 1" descr="A qr code on a white background&#10;&#10;Description automatically generated">
            <a:extLst>
              <a:ext uri="{FF2B5EF4-FFF2-40B4-BE49-F238E27FC236}">
                <a16:creationId xmlns:a16="http://schemas.microsoft.com/office/drawing/2014/main" id="{075FB359-FF9B-AA78-4B07-95561C0343D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20448" y="849796"/>
            <a:ext cx="2149300" cy="2149300"/>
          </a:xfrm>
          <a:prstGeom prst="rect">
            <a:avLst/>
          </a:prstGeom>
        </p:spPr>
      </p:pic>
      <p:pic>
        <p:nvPicPr>
          <p:cNvPr id="7" name="Picture 6" descr="A blue circle with text and a leaf&#10;&#10;Description automatically generated">
            <a:extLst>
              <a:ext uri="{FF2B5EF4-FFF2-40B4-BE49-F238E27FC236}">
                <a16:creationId xmlns:a16="http://schemas.microsoft.com/office/drawing/2014/main" id="{F66850E0-B6E0-C843-3110-5D51C4ABAEC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057712" y="3645378"/>
            <a:ext cx="1414746" cy="1411439"/>
          </a:xfrm>
          <a:prstGeom prst="rect">
            <a:avLst/>
          </a:prstGeom>
        </p:spPr>
      </p:pic>
      <p:sp>
        <p:nvSpPr>
          <p:cNvPr id="10" name="TextBox 9">
            <a:extLst>
              <a:ext uri="{FF2B5EF4-FFF2-40B4-BE49-F238E27FC236}">
                <a16:creationId xmlns:a16="http://schemas.microsoft.com/office/drawing/2014/main" id="{94D3D7A4-3305-A4A0-D0A8-112F0DB8B8FA}"/>
              </a:ext>
            </a:extLst>
          </p:cNvPr>
          <p:cNvSpPr txBox="1"/>
          <p:nvPr/>
        </p:nvSpPr>
        <p:spPr>
          <a:xfrm>
            <a:off x="3956050" y="3014005"/>
            <a:ext cx="5200650" cy="523220"/>
          </a:xfrm>
          <a:prstGeom prst="rect">
            <a:avLst/>
          </a:prstGeom>
          <a:noFill/>
        </p:spPr>
        <p:txBody>
          <a:bodyPr wrap="square">
            <a:spAutoFit/>
          </a:bodyPr>
          <a:lstStyle/>
          <a:p>
            <a:pPr algn="r"/>
            <a:r>
              <a:rPr lang="en-US" sz="1400" b="1" u="sng" dirty="0">
                <a:solidFill>
                  <a:srgbClr val="0076C0"/>
                </a:solidFill>
                <a:latin typeface="Tahoma" panose="020B0604030504040204" pitchFamily="34" charset="0"/>
                <a:ea typeface="Tahoma" panose="020B0604030504040204" pitchFamily="34" charset="0"/>
                <a:cs typeface="Tahoma" panose="020B0604030504040204" pitchFamily="34" charset="0"/>
                <a:hlinkClick r:id="rId6">
                  <a:extLst>
                    <a:ext uri="{A12FA001-AC4F-418D-AE19-62706E023703}">
                      <ahyp:hlinkClr xmlns:ahyp="http://schemas.microsoft.com/office/drawing/2018/hyperlinkcolor" val="tx"/>
                    </a:ext>
                  </a:extLst>
                </a:hlinkClick>
              </a:rPr>
              <a:t>https://github.com/LimnologyLauren</a:t>
            </a:r>
            <a:br>
              <a:rPr lang="en-US" sz="1400" b="1" u="sng" dirty="0">
                <a:solidFill>
                  <a:srgbClr val="0076C0"/>
                </a:solidFill>
                <a:latin typeface="Tahoma" panose="020B0604030504040204" pitchFamily="34" charset="0"/>
                <a:ea typeface="Tahoma" panose="020B0604030504040204" pitchFamily="34" charset="0"/>
                <a:cs typeface="Tahoma" panose="020B0604030504040204" pitchFamily="34" charset="0"/>
              </a:rPr>
            </a:br>
            <a:r>
              <a:rPr lang="en-US" sz="1400" b="1" u="sng" dirty="0">
                <a:solidFill>
                  <a:srgbClr val="0076C0"/>
                </a:solidFill>
                <a:latin typeface="Tahoma" panose="020B0604030504040204" pitchFamily="34" charset="0"/>
                <a:ea typeface="Tahoma" panose="020B0604030504040204" pitchFamily="34" charset="0"/>
                <a:cs typeface="Tahoma" panose="020B0604030504040204" pitchFamily="34" charset="0"/>
              </a:rPr>
              <a:t>/</a:t>
            </a:r>
            <a:r>
              <a:rPr lang="en-US" sz="1400" b="1" u="sng" dirty="0" err="1">
                <a:solidFill>
                  <a:srgbClr val="0076C0"/>
                </a:solidFill>
                <a:latin typeface="Tahoma" panose="020B0604030504040204" pitchFamily="34" charset="0"/>
                <a:ea typeface="Tahoma" panose="020B0604030504040204" pitchFamily="34" charset="0"/>
                <a:cs typeface="Tahoma" panose="020B0604030504040204" pitchFamily="34" charset="0"/>
              </a:rPr>
              <a:t>Data_Dashboard_Template</a:t>
            </a:r>
            <a:endParaRPr lang="en-US" sz="1400" b="1" u="sng" dirty="0">
              <a:solidFill>
                <a:srgbClr val="0076C0"/>
              </a:solidFill>
              <a:latin typeface="Tahoma" panose="020B0604030504040204" pitchFamily="34" charset="0"/>
              <a:ea typeface="Tahoma" panose="020B0604030504040204" pitchFamily="34" charset="0"/>
              <a:cs typeface="Tahoma" panose="020B0604030504040204" pitchFamily="34" charset="0"/>
            </a:endParaRPr>
          </a:p>
        </p:txBody>
      </p:sp>
      <p:sp>
        <p:nvSpPr>
          <p:cNvPr id="6" name="Google Shape;196;p32">
            <a:extLst>
              <a:ext uri="{FF2B5EF4-FFF2-40B4-BE49-F238E27FC236}">
                <a16:creationId xmlns:a16="http://schemas.microsoft.com/office/drawing/2014/main" id="{4FE793F6-2A56-802C-1D1D-0E771CC41361}"/>
              </a:ext>
            </a:extLst>
          </p:cNvPr>
          <p:cNvSpPr txBox="1"/>
          <p:nvPr/>
        </p:nvSpPr>
        <p:spPr>
          <a:xfrm>
            <a:off x="164627" y="146760"/>
            <a:ext cx="7928348" cy="662459"/>
          </a:xfrm>
          <a:prstGeom prst="rect">
            <a:avLst/>
          </a:prstGeom>
          <a:noFill/>
          <a:ln>
            <a:noFill/>
          </a:ln>
        </p:spPr>
        <p:txBody>
          <a:bodyPr spcFirstLastPara="1" wrap="square" lIns="91425" tIns="91425" rIns="91425" bIns="91425" anchor="t" anchorCtr="0">
            <a:spAutoFit/>
          </a:bodyPr>
          <a:lstStyle/>
          <a:p>
            <a:pPr>
              <a:lnSpc>
                <a:spcPct val="114999"/>
              </a:lnSpc>
            </a:pPr>
            <a:r>
              <a:rPr lang="en-US" sz="2700" b="1" dirty="0">
                <a:solidFill>
                  <a:schemeClr val="bg1"/>
                </a:solidFill>
                <a:effectLst>
                  <a:outerShdw blurRad="50800" dist="38100" algn="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Final Thoughts</a:t>
            </a:r>
          </a:p>
        </p:txBody>
      </p:sp>
    </p:spTree>
    <p:extLst>
      <p:ext uri="{BB962C8B-B14F-4D97-AF65-F5344CB8AC3E}">
        <p14:creationId xmlns:p14="http://schemas.microsoft.com/office/powerpoint/2010/main" val="2838437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8EC6E8"/>
        </a:solidFill>
        <a:effectLst/>
      </p:bgPr>
    </p:bg>
    <p:spTree>
      <p:nvGrpSpPr>
        <p:cNvPr id="1" name="Shape 489"/>
        <p:cNvGrpSpPr/>
        <p:nvPr/>
      </p:nvGrpSpPr>
      <p:grpSpPr>
        <a:xfrm>
          <a:off x="0" y="0"/>
          <a:ext cx="0" cy="0"/>
          <a:chOff x="0" y="0"/>
          <a:chExt cx="0" cy="0"/>
        </a:xfrm>
      </p:grpSpPr>
      <p:sp>
        <p:nvSpPr>
          <p:cNvPr id="18" name="Google Shape;101;p25">
            <a:extLst>
              <a:ext uri="{FF2B5EF4-FFF2-40B4-BE49-F238E27FC236}">
                <a16:creationId xmlns:a16="http://schemas.microsoft.com/office/drawing/2014/main" id="{2B04AAC0-4989-F64A-8EFA-87B62695AEE1}"/>
              </a:ext>
            </a:extLst>
          </p:cNvPr>
          <p:cNvSpPr/>
          <p:nvPr/>
        </p:nvSpPr>
        <p:spPr>
          <a:xfrm>
            <a:off x="-266444" y="966004"/>
            <a:ext cx="9728791" cy="1296071"/>
          </a:xfrm>
          <a:prstGeom prst="rect">
            <a:avLst/>
          </a:prstGeom>
          <a:solidFill>
            <a:schemeClr val="lt1">
              <a:alpha val="31000"/>
            </a:schemeClr>
          </a:solid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4" name="Google Shape;101;p25">
            <a:extLst>
              <a:ext uri="{FF2B5EF4-FFF2-40B4-BE49-F238E27FC236}">
                <a16:creationId xmlns:a16="http://schemas.microsoft.com/office/drawing/2014/main" id="{23E7D28B-3A0E-5447-A5F5-6F624DFD3E4E}"/>
              </a:ext>
            </a:extLst>
          </p:cNvPr>
          <p:cNvSpPr/>
          <p:nvPr/>
        </p:nvSpPr>
        <p:spPr>
          <a:xfrm>
            <a:off x="-213281" y="2871139"/>
            <a:ext cx="9728791" cy="2436374"/>
          </a:xfrm>
          <a:prstGeom prst="rect">
            <a:avLst/>
          </a:prstGeom>
          <a:solidFill>
            <a:schemeClr val="lt1"/>
          </a:solid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490" name="Google Shape;490;p53"/>
          <p:cNvSpPr txBox="1">
            <a:spLocks noGrp="1"/>
          </p:cNvSpPr>
          <p:nvPr>
            <p:ph type="title"/>
          </p:nvPr>
        </p:nvSpPr>
        <p:spPr>
          <a:xfrm>
            <a:off x="311700" y="39532"/>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990"/>
              <a:buNone/>
            </a:pPr>
            <a:r>
              <a:rPr lang="en" sz="2720" b="1" dirty="0">
                <a:solidFill>
                  <a:schemeClr val="bg1"/>
                </a:solidFill>
                <a:effectLst>
                  <a:outerShdw blurRad="50800" dist="38100" algn="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Helvetica Neue Light"/>
              </a:rPr>
              <a:t>Acknowledgements</a:t>
            </a:r>
            <a:endParaRPr sz="2720" b="1" dirty="0">
              <a:solidFill>
                <a:schemeClr val="bg1"/>
              </a:solidFill>
              <a:effectLst>
                <a:outerShdw blurRad="50800" dist="38100" algn="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Helvetica Neue Light"/>
            </a:endParaRPr>
          </a:p>
        </p:txBody>
      </p:sp>
      <p:pic>
        <p:nvPicPr>
          <p:cNvPr id="492" name="Google Shape;492;p53"/>
          <p:cNvPicPr preferRelativeResize="0"/>
          <p:nvPr/>
        </p:nvPicPr>
        <p:blipFill rotWithShape="1">
          <a:blip r:embed="rId3">
            <a:alphaModFix/>
          </a:blip>
          <a:srcRect/>
          <a:stretch/>
        </p:blipFill>
        <p:spPr>
          <a:xfrm>
            <a:off x="918408" y="3844137"/>
            <a:ext cx="8597102" cy="1386784"/>
          </a:xfrm>
          <a:prstGeom prst="rect">
            <a:avLst/>
          </a:prstGeom>
          <a:noFill/>
          <a:ln>
            <a:noFill/>
          </a:ln>
        </p:spPr>
      </p:pic>
      <p:sp>
        <p:nvSpPr>
          <p:cNvPr id="6" name="TextBox 5">
            <a:extLst>
              <a:ext uri="{FF2B5EF4-FFF2-40B4-BE49-F238E27FC236}">
                <a16:creationId xmlns:a16="http://schemas.microsoft.com/office/drawing/2014/main" id="{C207E3BE-A491-1942-B4E1-A0AC2AEEA1D7}"/>
              </a:ext>
            </a:extLst>
          </p:cNvPr>
          <p:cNvSpPr txBox="1"/>
          <p:nvPr/>
        </p:nvSpPr>
        <p:spPr>
          <a:xfrm>
            <a:off x="25951" y="1071597"/>
            <a:ext cx="9144000" cy="1138773"/>
          </a:xfrm>
          <a:prstGeom prst="rect">
            <a:avLst/>
          </a:prstGeom>
          <a:noFill/>
        </p:spPr>
        <p:txBody>
          <a:bodyPr wrap="square">
            <a:spAutoFit/>
          </a:bodyPr>
          <a:lstStyle/>
          <a:p>
            <a:pPr rtl="0">
              <a:spcBef>
                <a:spcPts val="0"/>
              </a:spcBef>
              <a:spcAft>
                <a:spcPts val="0"/>
              </a:spcAft>
            </a:pPr>
            <a:r>
              <a:rPr lang="en-US" sz="2000" b="1" u="none" strike="noStrike" dirty="0">
                <a:solidFill>
                  <a:schemeClr val="bg1"/>
                </a:solidFill>
                <a:effectLst>
                  <a:outerShdw blurRad="50800" dist="38100" algn="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Dr. Julie Korak</a:t>
            </a:r>
            <a:r>
              <a:rPr lang="en-US" sz="2000" b="1" u="none" strike="noStrike" baseline="30000" dirty="0">
                <a:solidFill>
                  <a:schemeClr val="bg1"/>
                </a:solidFill>
                <a:effectLst>
                  <a:outerShdw blurRad="50800" dist="38100" algn="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1</a:t>
            </a:r>
            <a:r>
              <a:rPr lang="en-US" sz="2000" b="1" u="none" strike="noStrike" dirty="0">
                <a:solidFill>
                  <a:schemeClr val="bg1"/>
                </a:solidFill>
                <a:effectLst>
                  <a:outerShdw blurRad="50800" dist="38100" algn="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Dr. Cresten Mansfeldt</a:t>
            </a:r>
            <a:r>
              <a:rPr lang="en-US" sz="2000" b="1" u="none" strike="noStrike" baseline="30000" dirty="0">
                <a:solidFill>
                  <a:schemeClr val="bg1"/>
                </a:solidFill>
                <a:effectLst>
                  <a:outerShdw blurRad="50800" dist="38100" algn="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1</a:t>
            </a:r>
            <a:r>
              <a:rPr lang="en-US" sz="2000" b="1" u="none" strike="noStrike" dirty="0">
                <a:solidFill>
                  <a:schemeClr val="bg1"/>
                </a:solidFill>
                <a:effectLst>
                  <a:outerShdw blurRad="50800" dist="38100" algn="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Dr. Diane McKnight</a:t>
            </a:r>
            <a:r>
              <a:rPr lang="en-US" sz="2000" b="1" u="none" strike="noStrike" baseline="30000" dirty="0">
                <a:solidFill>
                  <a:schemeClr val="bg1"/>
                </a:solidFill>
                <a:effectLst>
                  <a:outerShdw blurRad="50800" dist="38100" algn="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1,2</a:t>
            </a:r>
            <a:r>
              <a:rPr lang="en-US" sz="2000" b="1" u="none" strike="noStrike" dirty="0">
                <a:solidFill>
                  <a:schemeClr val="bg1"/>
                </a:solidFill>
                <a:effectLst>
                  <a:outerShdw blurRad="50800" dist="38100" algn="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a:t>
            </a:r>
            <a:br>
              <a:rPr lang="en-US" sz="2000" b="1" u="none" strike="noStrike" dirty="0">
                <a:solidFill>
                  <a:schemeClr val="bg1"/>
                </a:solidFill>
                <a:effectLst>
                  <a:outerShdw blurRad="50800" dist="38100" algn="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br>
            <a:r>
              <a:rPr lang="en-US" sz="2000" b="1" u="none" strike="noStrike" dirty="0">
                <a:solidFill>
                  <a:schemeClr val="bg1"/>
                </a:solidFill>
                <a:effectLst>
                  <a:outerShdw blurRad="50800" dist="38100" algn="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Camryn Miller, B.S.</a:t>
            </a:r>
            <a:r>
              <a:rPr lang="en-US" sz="2000" b="1" u="none" strike="noStrike" baseline="30000" dirty="0">
                <a:solidFill>
                  <a:schemeClr val="bg1"/>
                </a:solidFill>
                <a:effectLst>
                  <a:outerShdw blurRad="50800" dist="38100" algn="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1,2</a:t>
            </a:r>
            <a:r>
              <a:rPr lang="en-US" sz="2000" b="1" u="none" strike="noStrike" dirty="0">
                <a:solidFill>
                  <a:schemeClr val="bg1"/>
                </a:solidFill>
                <a:effectLst>
                  <a:outerShdw blurRad="50800" dist="38100" algn="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&amp; Lane Allen, M.S.</a:t>
            </a:r>
            <a:r>
              <a:rPr lang="en-US" sz="2000" b="1" u="none" strike="noStrike" baseline="30000" dirty="0">
                <a:solidFill>
                  <a:schemeClr val="bg1"/>
                </a:solidFill>
                <a:effectLst>
                  <a:outerShdw blurRad="50800" dist="38100" algn="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1,2</a:t>
            </a:r>
            <a:br>
              <a:rPr lang="en-US" sz="1400" u="none" strike="noStrike" dirty="0">
                <a:solidFill>
                  <a:srgbClr val="FFD6C3"/>
                </a:solidFill>
                <a:effectLst/>
                <a:latin typeface="Tahoma" panose="020B0604030504040204" pitchFamily="34" charset="0"/>
                <a:ea typeface="Tahoma" panose="020B0604030504040204" pitchFamily="34" charset="0"/>
                <a:cs typeface="Tahoma" panose="020B0604030504040204" pitchFamily="34" charset="0"/>
              </a:rPr>
            </a:br>
            <a:r>
              <a:rPr lang="en-US" b="1" u="none" strike="noStrike" baseline="30000" dirty="0">
                <a:solidFill>
                  <a:schemeClr val="bg1"/>
                </a:solidFill>
                <a:effectLst>
                  <a:outerShdw blurRad="50800" dist="38100" algn="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1</a:t>
            </a:r>
            <a:r>
              <a:rPr lang="en-US" b="1" u="none" strike="noStrike" dirty="0">
                <a:solidFill>
                  <a:schemeClr val="bg1"/>
                </a:solidFill>
                <a:effectLst>
                  <a:outerShdw blurRad="50800" dist="38100" algn="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CU Boulder, Environmental Engineering Program</a:t>
            </a:r>
            <a:endParaRPr lang="en-US" b="1" dirty="0">
              <a:solidFill>
                <a:schemeClr val="bg1"/>
              </a:solidFill>
              <a:effectLst>
                <a:outerShdw blurRad="50800" dist="38100" algn="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r>
              <a:rPr lang="en-US" b="1" u="none" strike="noStrike" baseline="30000" dirty="0">
                <a:solidFill>
                  <a:schemeClr val="bg1"/>
                </a:solidFill>
                <a:effectLst>
                  <a:outerShdw blurRad="50800" dist="38100" algn="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2</a:t>
            </a:r>
            <a:r>
              <a:rPr lang="en-US" b="1" u="none" strike="noStrike" dirty="0">
                <a:solidFill>
                  <a:schemeClr val="bg1"/>
                </a:solidFill>
                <a:effectLst>
                  <a:outerShdw blurRad="50800" dist="38100" algn="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CU Boulder, INSTAAR</a:t>
            </a:r>
            <a:endParaRPr lang="en-US" b="1" dirty="0">
              <a:solidFill>
                <a:schemeClr val="bg1"/>
              </a:solidFill>
              <a:effectLst>
                <a:outerShdw blurRad="50800" dist="38100" algn="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Calibri"/>
            </a:endParaRPr>
          </a:p>
        </p:txBody>
      </p:sp>
      <p:pic>
        <p:nvPicPr>
          <p:cNvPr id="9" name="Google Shape;102;p25">
            <a:extLst>
              <a:ext uri="{FF2B5EF4-FFF2-40B4-BE49-F238E27FC236}">
                <a16:creationId xmlns:a16="http://schemas.microsoft.com/office/drawing/2014/main" id="{C0193865-961C-5D40-81A7-B513A9C203BA}"/>
              </a:ext>
            </a:extLst>
          </p:cNvPr>
          <p:cNvPicPr preferRelativeResize="0"/>
          <p:nvPr/>
        </p:nvPicPr>
        <p:blipFill>
          <a:blip r:embed="rId4">
            <a:alphaModFix/>
          </a:blip>
          <a:stretch>
            <a:fillRect/>
          </a:stretch>
        </p:blipFill>
        <p:spPr>
          <a:xfrm>
            <a:off x="703584" y="3104666"/>
            <a:ext cx="2672800" cy="652050"/>
          </a:xfrm>
          <a:prstGeom prst="rect">
            <a:avLst/>
          </a:prstGeom>
          <a:noFill/>
          <a:ln>
            <a:noFill/>
          </a:ln>
        </p:spPr>
      </p:pic>
      <p:pic>
        <p:nvPicPr>
          <p:cNvPr id="10" name="Google Shape;108;p25">
            <a:extLst>
              <a:ext uri="{FF2B5EF4-FFF2-40B4-BE49-F238E27FC236}">
                <a16:creationId xmlns:a16="http://schemas.microsoft.com/office/drawing/2014/main" id="{372149A3-CAAA-C640-B10D-B928549883DF}"/>
              </a:ext>
            </a:extLst>
          </p:cNvPr>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3645852" y="2984549"/>
            <a:ext cx="900198" cy="819425"/>
          </a:xfrm>
          <a:prstGeom prst="rect">
            <a:avLst/>
          </a:prstGeom>
          <a:noFill/>
          <a:ln>
            <a:noFill/>
          </a:ln>
        </p:spPr>
      </p:pic>
      <p:pic>
        <p:nvPicPr>
          <p:cNvPr id="11" name="Google Shape;103;p25">
            <a:extLst>
              <a:ext uri="{FF2B5EF4-FFF2-40B4-BE49-F238E27FC236}">
                <a16:creationId xmlns:a16="http://schemas.microsoft.com/office/drawing/2014/main" id="{14978ACC-6B27-5F4E-8469-792894225BB0}"/>
              </a:ext>
            </a:extLst>
          </p:cNvPr>
          <p:cNvPicPr preferRelativeResize="0"/>
          <p:nvPr/>
        </p:nvPicPr>
        <p:blipFill>
          <a:blip r:embed="rId6" cstate="print">
            <a:alphaModFix/>
            <a:extLst>
              <a:ext uri="{28A0092B-C50C-407E-A947-70E740481C1C}">
                <a14:useLocalDpi xmlns:a14="http://schemas.microsoft.com/office/drawing/2010/main"/>
              </a:ext>
            </a:extLst>
          </a:blip>
          <a:stretch>
            <a:fillRect/>
          </a:stretch>
        </p:blipFill>
        <p:spPr>
          <a:xfrm>
            <a:off x="4686301" y="3020978"/>
            <a:ext cx="819425" cy="819425"/>
          </a:xfrm>
          <a:prstGeom prst="rect">
            <a:avLst/>
          </a:prstGeom>
          <a:noFill/>
          <a:ln>
            <a:noFill/>
          </a:ln>
        </p:spPr>
      </p:pic>
      <p:pic>
        <p:nvPicPr>
          <p:cNvPr id="12" name="Google Shape;156;p29">
            <a:extLst>
              <a:ext uri="{FF2B5EF4-FFF2-40B4-BE49-F238E27FC236}">
                <a16:creationId xmlns:a16="http://schemas.microsoft.com/office/drawing/2014/main" id="{933A9164-B9B7-7E4D-8D7B-9573E6F76054}"/>
              </a:ext>
            </a:extLst>
          </p:cNvPr>
          <p:cNvPicPr preferRelativeResize="0"/>
          <p:nvPr/>
        </p:nvPicPr>
        <p:blipFill>
          <a:blip r:embed="rId7" cstate="print">
            <a:alphaModFix/>
            <a:extLst>
              <a:ext uri="{28A0092B-C50C-407E-A947-70E740481C1C}">
                <a14:useLocalDpi xmlns:a14="http://schemas.microsoft.com/office/drawing/2010/main"/>
              </a:ext>
            </a:extLst>
          </a:blip>
          <a:stretch>
            <a:fillRect/>
          </a:stretch>
        </p:blipFill>
        <p:spPr>
          <a:xfrm>
            <a:off x="7467146" y="3027584"/>
            <a:ext cx="1517706" cy="652050"/>
          </a:xfrm>
          <a:prstGeom prst="rect">
            <a:avLst/>
          </a:prstGeom>
          <a:noFill/>
          <a:ln>
            <a:noFill/>
          </a:ln>
        </p:spPr>
      </p:pic>
      <p:pic>
        <p:nvPicPr>
          <p:cNvPr id="13" name="Google Shape;158;p29">
            <a:extLst>
              <a:ext uri="{FF2B5EF4-FFF2-40B4-BE49-F238E27FC236}">
                <a16:creationId xmlns:a16="http://schemas.microsoft.com/office/drawing/2014/main" id="{05F96FFB-CE6D-3845-A6CE-36738C972F43}"/>
              </a:ext>
            </a:extLst>
          </p:cNvPr>
          <p:cNvPicPr preferRelativeResize="0"/>
          <p:nvPr/>
        </p:nvPicPr>
        <p:blipFill>
          <a:blip r:embed="rId8">
            <a:alphaModFix/>
          </a:blip>
          <a:stretch>
            <a:fillRect/>
          </a:stretch>
        </p:blipFill>
        <p:spPr>
          <a:xfrm>
            <a:off x="5654676" y="3031622"/>
            <a:ext cx="1517700" cy="571650"/>
          </a:xfrm>
          <a:prstGeom prst="rect">
            <a:avLst/>
          </a:prstGeom>
          <a:noFill/>
          <a:ln>
            <a:noFill/>
          </a:ln>
        </p:spPr>
      </p:pic>
      <p:sp>
        <p:nvSpPr>
          <p:cNvPr id="16" name="TextBox 15">
            <a:extLst>
              <a:ext uri="{FF2B5EF4-FFF2-40B4-BE49-F238E27FC236}">
                <a16:creationId xmlns:a16="http://schemas.microsoft.com/office/drawing/2014/main" id="{22B05B77-353C-3346-9563-B1F6858984C2}"/>
              </a:ext>
            </a:extLst>
          </p:cNvPr>
          <p:cNvSpPr txBox="1"/>
          <p:nvPr/>
        </p:nvSpPr>
        <p:spPr>
          <a:xfrm>
            <a:off x="25951" y="571747"/>
            <a:ext cx="4880344" cy="369332"/>
          </a:xfrm>
          <a:prstGeom prst="rect">
            <a:avLst/>
          </a:prstGeom>
          <a:noFill/>
        </p:spPr>
        <p:txBody>
          <a:bodyPr wrap="square">
            <a:spAutoFit/>
          </a:bodyPr>
          <a:lstStyle/>
          <a:p>
            <a:r>
              <a:rPr lang="en-US" sz="1800" dirty="0">
                <a:solidFill>
                  <a:schemeClr val="bg1"/>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PI’s and co-authors: </a:t>
            </a:r>
          </a:p>
        </p:txBody>
      </p:sp>
      <p:sp>
        <p:nvSpPr>
          <p:cNvPr id="17" name="TextBox 16">
            <a:extLst>
              <a:ext uri="{FF2B5EF4-FFF2-40B4-BE49-F238E27FC236}">
                <a16:creationId xmlns:a16="http://schemas.microsoft.com/office/drawing/2014/main" id="{1B60D9CA-1B45-3540-85FE-7B579B9353C8}"/>
              </a:ext>
            </a:extLst>
          </p:cNvPr>
          <p:cNvSpPr txBox="1"/>
          <p:nvPr/>
        </p:nvSpPr>
        <p:spPr>
          <a:xfrm>
            <a:off x="0" y="2465113"/>
            <a:ext cx="4880344" cy="369332"/>
          </a:xfrm>
          <a:prstGeom prst="rect">
            <a:avLst/>
          </a:prstGeom>
          <a:noFill/>
        </p:spPr>
        <p:txBody>
          <a:bodyPr wrap="square">
            <a:spAutoFit/>
          </a:bodyPr>
          <a:lstStyle/>
          <a:p>
            <a:r>
              <a:rPr lang="en-US" sz="1800" dirty="0">
                <a:solidFill>
                  <a:schemeClr val="bg1"/>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Funding Partners &amp; Stakeholders:</a:t>
            </a:r>
          </a:p>
        </p:txBody>
      </p:sp>
      <p:pic>
        <p:nvPicPr>
          <p:cNvPr id="2" name="Google Shape;291;p41">
            <a:extLst>
              <a:ext uri="{FF2B5EF4-FFF2-40B4-BE49-F238E27FC236}">
                <a16:creationId xmlns:a16="http://schemas.microsoft.com/office/drawing/2014/main" id="{3E3F0243-5321-FA04-E3BF-04ECFE4BF639}"/>
              </a:ext>
            </a:extLst>
          </p:cNvPr>
          <p:cNvPicPr preferRelativeResize="0">
            <a:picLocks noChangeAspect="1"/>
          </p:cNvPicPr>
          <p:nvPr/>
        </p:nvPicPr>
        <p:blipFill rotWithShape="1">
          <a:blip r:embed="rId9" cstate="print">
            <a:alphaModFix/>
            <a:extLst>
              <a:ext uri="{28A0092B-C50C-407E-A947-70E740481C1C}">
                <a14:useLocalDpi xmlns:a14="http://schemas.microsoft.com/office/drawing/2010/main"/>
              </a:ext>
            </a:extLst>
          </a:blip>
          <a:srcRect/>
          <a:stretch/>
        </p:blipFill>
        <p:spPr>
          <a:xfrm>
            <a:off x="-266444" y="44767"/>
            <a:ext cx="656300" cy="312173"/>
          </a:xfrm>
          <a:prstGeom prst="rect">
            <a:avLst/>
          </a:prstGeom>
          <a:noFill/>
          <a:ln>
            <a:noFill/>
          </a:ln>
        </p:spPr>
      </p:pic>
      <p:sp>
        <p:nvSpPr>
          <p:cNvPr id="3" name="Slide Number Placeholder 25">
            <a:extLst>
              <a:ext uri="{FF2B5EF4-FFF2-40B4-BE49-F238E27FC236}">
                <a16:creationId xmlns:a16="http://schemas.microsoft.com/office/drawing/2014/main" id="{DB6E7B63-B184-CAA7-DDAA-84DCF02934DB}"/>
              </a:ext>
            </a:extLst>
          </p:cNvPr>
          <p:cNvSpPr txBox="1">
            <a:spLocks/>
          </p:cNvSpPr>
          <p:nvPr/>
        </p:nvSpPr>
        <p:spPr>
          <a:xfrm>
            <a:off x="7083433" y="4896283"/>
            <a:ext cx="2057400" cy="273844"/>
          </a:xfrm>
          <a:prstGeom prst="rect">
            <a:avLst/>
          </a:prstGeom>
          <a:noFill/>
          <a:ln>
            <a:noFill/>
          </a:ln>
        </p:spPr>
        <p:txBody>
          <a:bodyPr spcFirstLastPara="1" wrap="square" lIns="91425" tIns="91425" rIns="91425" bIns="91425" anchor="ctr" anchorCtr="0">
            <a:normAutofit fontScale="70000" lnSpcReduction="20000"/>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D7FB11E1-A5A1-8244-ACF0-72AE469C49EC}" type="slidenum">
              <a:rPr lang="en-US" smtClean="0">
                <a:latin typeface="Tahoma" panose="020B0604030504040204" pitchFamily="34" charset="0"/>
                <a:ea typeface="Tahoma" panose="020B0604030504040204" pitchFamily="34" charset="0"/>
                <a:cs typeface="Tahoma" panose="020B0604030504040204" pitchFamily="34" charset="0"/>
              </a:rPr>
              <a:pPr/>
              <a:t>39</a:t>
            </a:fld>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descr="A logo for a fishing company&#10;&#10;Description automatically generated">
            <a:extLst>
              <a:ext uri="{FF2B5EF4-FFF2-40B4-BE49-F238E27FC236}">
                <a16:creationId xmlns:a16="http://schemas.microsoft.com/office/drawing/2014/main" id="{A0AB3DD1-FCE6-5F39-A033-3B9C8CC24256}"/>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10596" y="4031971"/>
            <a:ext cx="786138" cy="96458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 name="Google Shape;101;p25">
            <a:extLst>
              <a:ext uri="{FF2B5EF4-FFF2-40B4-BE49-F238E27FC236}">
                <a16:creationId xmlns:a16="http://schemas.microsoft.com/office/drawing/2014/main" id="{BC977102-E5CF-534A-A64C-EEFF871F1A68}"/>
              </a:ext>
            </a:extLst>
          </p:cNvPr>
          <p:cNvSpPr/>
          <p:nvPr/>
        </p:nvSpPr>
        <p:spPr>
          <a:xfrm>
            <a:off x="0" y="935025"/>
            <a:ext cx="10505181" cy="3442373"/>
          </a:xfrm>
          <a:prstGeom prst="rect">
            <a:avLst/>
          </a:prstGeom>
          <a:solidFill>
            <a:schemeClr val="lt1">
              <a:alpha val="31000"/>
            </a:schemeClr>
          </a:solid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pic>
        <p:nvPicPr>
          <p:cNvPr id="106" name="Google Shape;106;p26"/>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4147950" y="935027"/>
            <a:ext cx="4885676" cy="3442374"/>
          </a:xfrm>
          <a:prstGeom prst="rect">
            <a:avLst/>
          </a:prstGeom>
          <a:noFill/>
          <a:ln>
            <a:noFill/>
          </a:ln>
          <a:effectLst>
            <a:outerShdw blurRad="57150" dist="19050" dir="5400000" algn="bl" rotWithShape="0">
              <a:schemeClr val="lt1"/>
            </a:outerShdw>
          </a:effectLst>
        </p:spPr>
      </p:pic>
      <p:sp>
        <p:nvSpPr>
          <p:cNvPr id="108" name="Google Shape;108;p26"/>
          <p:cNvSpPr txBox="1">
            <a:spLocks noGrp="1"/>
          </p:cNvSpPr>
          <p:nvPr>
            <p:ph type="body" idx="1"/>
          </p:nvPr>
        </p:nvSpPr>
        <p:spPr>
          <a:xfrm>
            <a:off x="7741675" y="4377402"/>
            <a:ext cx="1155900" cy="469500"/>
          </a:xfrm>
          <a:prstGeom prst="rect">
            <a:avLst/>
          </a:prstGeom>
          <a:noFill/>
          <a:ln>
            <a:noFill/>
          </a:ln>
          <a:effectLst>
            <a:outerShdw blurRad="57150" dist="19050" dir="5400000" algn="bl" rotWithShape="0">
              <a:schemeClr val="lt1"/>
            </a:outerShdw>
          </a:effectLst>
        </p:spPr>
        <p:txBody>
          <a:bodyPr spcFirstLastPara="1" wrap="square" lIns="91425" tIns="91425" rIns="91425" bIns="91425" anchor="t" anchorCtr="0">
            <a:noAutofit/>
          </a:bodyPr>
          <a:lstStyle/>
          <a:p>
            <a:pPr marL="0" lvl="0" indent="0" algn="l" rtl="0">
              <a:lnSpc>
                <a:spcPct val="115000"/>
              </a:lnSpc>
              <a:spcBef>
                <a:spcPts val="0"/>
              </a:spcBef>
              <a:spcAft>
                <a:spcPts val="1200"/>
              </a:spcAft>
              <a:buSzPct val="193548"/>
              <a:buNone/>
            </a:pPr>
            <a:r>
              <a:rPr lang="en" sz="1200" dirty="0" err="1">
                <a:solidFill>
                  <a:srgbClr val="434343"/>
                </a:solidFill>
                <a:latin typeface="Tahoma" panose="020B0604030504040204" pitchFamily="34" charset="0"/>
                <a:ea typeface="Tahoma" panose="020B0604030504040204" pitchFamily="34" charset="0"/>
                <a:cs typeface="Tahoma" panose="020B0604030504040204" pitchFamily="34" charset="0"/>
              </a:rPr>
              <a:t>forbes.com</a:t>
            </a:r>
            <a:endParaRPr sz="1200" dirty="0">
              <a:solidFill>
                <a:srgbClr val="434343"/>
              </a:solidFill>
              <a:latin typeface="Tahoma" panose="020B0604030504040204" pitchFamily="34" charset="0"/>
              <a:ea typeface="Tahoma" panose="020B0604030504040204" pitchFamily="34" charset="0"/>
              <a:cs typeface="Tahoma" panose="020B0604030504040204" pitchFamily="34" charset="0"/>
            </a:endParaRPr>
          </a:p>
        </p:txBody>
      </p:sp>
      <p:sp>
        <p:nvSpPr>
          <p:cNvPr id="109" name="Google Shape;109;p26"/>
          <p:cNvSpPr txBox="1"/>
          <p:nvPr/>
        </p:nvSpPr>
        <p:spPr>
          <a:xfrm>
            <a:off x="509180" y="935025"/>
            <a:ext cx="3638769" cy="3893343"/>
          </a:xfrm>
          <a:prstGeom prst="rect">
            <a:avLst/>
          </a:prstGeom>
          <a:noFill/>
          <a:ln>
            <a:noFill/>
          </a:ln>
        </p:spPr>
        <p:txBody>
          <a:bodyPr spcFirstLastPara="1" wrap="square" lIns="91425" tIns="91425" rIns="91425" bIns="91425" anchor="t" anchorCtr="0">
            <a:spAutoFit/>
          </a:bodyPr>
          <a:lstStyle/>
          <a:p>
            <a:pPr marL="457200" lvl="0" indent="-317500">
              <a:buSzPts val="1400"/>
              <a:buFont typeface="Helvetica Neue Light"/>
              <a:buChar char="●"/>
            </a:pPr>
            <a:r>
              <a:rPr lang="en" sz="2000" u="none" strike="noStrike" cap="none" dirty="0">
                <a:solidFill>
                  <a:schemeClr val="tx2">
                    <a:lumMod val="10000"/>
                  </a:schemeClr>
                </a:solidFill>
                <a:latin typeface="Tahoma" panose="020B0604030504040204" pitchFamily="34" charset="0"/>
                <a:ea typeface="Tahoma" panose="020B0604030504040204" pitchFamily="34" charset="0"/>
                <a:cs typeface="Tahoma" panose="020B0604030504040204" pitchFamily="34" charset="0"/>
                <a:sym typeface="Helvetica Neue Light"/>
              </a:rPr>
              <a:t>Consumed 6,026 acres</a:t>
            </a:r>
            <a:br>
              <a:rPr lang="en" sz="2000" u="none" strike="noStrike" cap="none" dirty="0">
                <a:solidFill>
                  <a:schemeClr val="tx2">
                    <a:lumMod val="10000"/>
                  </a:schemeClr>
                </a:solidFill>
                <a:latin typeface="Tahoma" panose="020B0604030504040204" pitchFamily="34" charset="0"/>
                <a:ea typeface="Tahoma" panose="020B0604030504040204" pitchFamily="34" charset="0"/>
                <a:cs typeface="Tahoma" panose="020B0604030504040204" pitchFamily="34" charset="0"/>
                <a:sym typeface="Helvetica Neue Light"/>
              </a:rPr>
            </a:br>
            <a:r>
              <a:rPr lang="en" sz="2000" u="none" strike="noStrike" cap="none" dirty="0">
                <a:solidFill>
                  <a:schemeClr val="tx2">
                    <a:lumMod val="10000"/>
                  </a:schemeClr>
                </a:solidFill>
                <a:latin typeface="Tahoma" panose="020B0604030504040204" pitchFamily="34" charset="0"/>
                <a:ea typeface="Tahoma" panose="020B0604030504040204" pitchFamily="34" charset="0"/>
                <a:cs typeface="Tahoma" panose="020B0604030504040204" pitchFamily="34" charset="0"/>
                <a:sym typeface="Helvetica Neue Light"/>
              </a:rPr>
              <a:t>in &lt;24 hours on </a:t>
            </a:r>
            <a:r>
              <a:rPr lang="en-US" sz="2000" dirty="0">
                <a:solidFill>
                  <a:schemeClr val="tx2">
                    <a:lumMod val="10000"/>
                  </a:schemeClr>
                </a:solidFill>
                <a:latin typeface="Tahoma" panose="020B0604030504040204" pitchFamily="34" charset="0"/>
                <a:ea typeface="Tahoma" panose="020B0604030504040204" pitchFamily="34" charset="0"/>
                <a:cs typeface="Tahoma" panose="020B0604030504040204" pitchFamily="34" charset="0"/>
                <a:sym typeface="Helvetica Neue Light"/>
              </a:rPr>
              <a:t>December 30, 2021</a:t>
            </a:r>
            <a:br>
              <a:rPr lang="en-US" sz="500" dirty="0">
                <a:solidFill>
                  <a:schemeClr val="tx2">
                    <a:lumMod val="10000"/>
                  </a:schemeClr>
                </a:solidFill>
                <a:latin typeface="Tahoma" panose="020B0604030504040204" pitchFamily="34" charset="0"/>
                <a:ea typeface="Tahoma" panose="020B0604030504040204" pitchFamily="34" charset="0"/>
                <a:cs typeface="Tahoma" panose="020B0604030504040204" pitchFamily="34" charset="0"/>
                <a:sym typeface="Helvetica Neue Light"/>
              </a:rPr>
            </a:br>
            <a:endParaRPr lang="en-US" sz="500" dirty="0">
              <a:solidFill>
                <a:schemeClr val="tx2">
                  <a:lumMod val="10000"/>
                </a:schemeClr>
              </a:solidFill>
              <a:latin typeface="Tahoma" panose="020B0604030504040204" pitchFamily="34" charset="0"/>
              <a:ea typeface="Tahoma" panose="020B0604030504040204" pitchFamily="34" charset="0"/>
              <a:cs typeface="Tahoma" panose="020B0604030504040204" pitchFamily="34" charset="0"/>
              <a:sym typeface="Helvetica Neue Light"/>
            </a:endParaRPr>
          </a:p>
          <a:p>
            <a:pPr marL="457200" indent="-317500">
              <a:buSzPts val="1400"/>
              <a:buFont typeface="Helvetica Neue Light"/>
              <a:buChar char="●"/>
            </a:pPr>
            <a:r>
              <a:rPr lang="en-US" sz="2000" dirty="0">
                <a:solidFill>
                  <a:schemeClr val="tx2">
                    <a:lumMod val="10000"/>
                  </a:schemeClr>
                </a:solidFill>
                <a:latin typeface="Tahoma" panose="020B0604030504040204" pitchFamily="34" charset="0"/>
                <a:ea typeface="Tahoma" panose="020B0604030504040204" pitchFamily="34" charset="0"/>
                <a:cs typeface="Tahoma" panose="020B0604030504040204" pitchFamily="34" charset="0"/>
                <a:sym typeface="Helvetica Neue Light"/>
              </a:rPr>
              <a:t>Wind gusts up to 106 mph</a:t>
            </a:r>
            <a:br>
              <a:rPr lang="en-US" sz="100" dirty="0">
                <a:solidFill>
                  <a:schemeClr val="tx2">
                    <a:lumMod val="10000"/>
                  </a:schemeClr>
                </a:solidFill>
                <a:latin typeface="Tahoma" panose="020B0604030504040204" pitchFamily="34" charset="0"/>
                <a:ea typeface="Tahoma" panose="020B0604030504040204" pitchFamily="34" charset="0"/>
                <a:cs typeface="Tahoma" panose="020B0604030504040204" pitchFamily="34" charset="0"/>
                <a:sym typeface="Helvetica Neue Light"/>
              </a:rPr>
            </a:br>
            <a:endParaRPr lang="en-US" sz="100" dirty="0">
              <a:solidFill>
                <a:schemeClr val="tx2">
                  <a:lumMod val="10000"/>
                </a:schemeClr>
              </a:solidFill>
              <a:latin typeface="Tahoma" panose="020B0604030504040204" pitchFamily="34" charset="0"/>
              <a:ea typeface="Tahoma" panose="020B0604030504040204" pitchFamily="34" charset="0"/>
              <a:cs typeface="Tahoma" panose="020B0604030504040204" pitchFamily="34" charset="0"/>
              <a:sym typeface="Helvetica Neue Light"/>
            </a:endParaRPr>
          </a:p>
          <a:p>
            <a:pPr marL="457200" marR="0" lvl="0" indent="-317500" algn="l" rtl="0">
              <a:lnSpc>
                <a:spcPct val="100000"/>
              </a:lnSpc>
              <a:spcBef>
                <a:spcPts val="0"/>
              </a:spcBef>
              <a:spcAft>
                <a:spcPts val="0"/>
              </a:spcAft>
              <a:buClr>
                <a:srgbClr val="000000"/>
              </a:buClr>
              <a:buSzPts val="1400"/>
              <a:buFont typeface="Helvetica Neue Light"/>
              <a:buChar char="●"/>
            </a:pPr>
            <a:endParaRPr sz="500" u="none" strike="noStrike" cap="none" dirty="0">
              <a:solidFill>
                <a:schemeClr val="tx2">
                  <a:lumMod val="10000"/>
                </a:schemeClr>
              </a:solidFill>
              <a:latin typeface="Tahoma" panose="020B0604030504040204" pitchFamily="34" charset="0"/>
              <a:ea typeface="Tahoma" panose="020B0604030504040204" pitchFamily="34" charset="0"/>
              <a:cs typeface="Tahoma" panose="020B0604030504040204" pitchFamily="34" charset="0"/>
              <a:sym typeface="Helvetica Neue Light"/>
            </a:endParaRPr>
          </a:p>
          <a:p>
            <a:pPr marL="457200" marR="0" lvl="0" indent="-317500" algn="l" rtl="0">
              <a:lnSpc>
                <a:spcPct val="100000"/>
              </a:lnSpc>
              <a:spcBef>
                <a:spcPts val="0"/>
              </a:spcBef>
              <a:spcAft>
                <a:spcPts val="0"/>
              </a:spcAft>
              <a:buClr>
                <a:srgbClr val="000000"/>
              </a:buClr>
              <a:buSzPts val="1400"/>
              <a:buFont typeface="Helvetica Neue Light"/>
              <a:buChar char="●"/>
            </a:pPr>
            <a:r>
              <a:rPr lang="en" sz="2000" u="none" strike="noStrike" cap="none" dirty="0">
                <a:solidFill>
                  <a:schemeClr val="tx2">
                    <a:lumMod val="10000"/>
                  </a:schemeClr>
                </a:solidFill>
                <a:latin typeface="Tahoma" panose="020B0604030504040204" pitchFamily="34" charset="0"/>
                <a:ea typeface="Tahoma" panose="020B0604030504040204" pitchFamily="34" charset="0"/>
                <a:cs typeface="Tahoma" panose="020B0604030504040204" pitchFamily="34" charset="0"/>
                <a:sym typeface="Helvetica Neue Light"/>
              </a:rPr>
              <a:t>Destroyed 1,084 structures in the </a:t>
            </a:r>
            <a:r>
              <a:rPr lang="en-US" sz="2000" dirty="0">
                <a:solidFill>
                  <a:schemeClr val="tx2">
                    <a:lumMod val="10000"/>
                  </a:schemeClr>
                </a:solidFill>
                <a:latin typeface="Tahoma" panose="020B0604030504040204" pitchFamily="34" charset="0"/>
                <a:ea typeface="Tahoma" panose="020B0604030504040204" pitchFamily="34" charset="0"/>
                <a:cs typeface="Tahoma" panose="020B0604030504040204" pitchFamily="34" charset="0"/>
                <a:sym typeface="Helvetica Neue Light"/>
              </a:rPr>
              <a:t>wildland-urban interface fire (WUI)</a:t>
            </a:r>
            <a:br>
              <a:rPr lang="en-US" sz="500" dirty="0">
                <a:solidFill>
                  <a:schemeClr val="tx2">
                    <a:lumMod val="10000"/>
                  </a:schemeClr>
                </a:solidFill>
                <a:latin typeface="Tahoma" panose="020B0604030504040204" pitchFamily="34" charset="0"/>
                <a:ea typeface="Tahoma" panose="020B0604030504040204" pitchFamily="34" charset="0"/>
                <a:cs typeface="Tahoma" panose="020B0604030504040204" pitchFamily="34" charset="0"/>
                <a:sym typeface="Helvetica Neue Light"/>
              </a:rPr>
            </a:br>
            <a:endParaRPr sz="500" u="none" strike="noStrike" cap="none" dirty="0">
              <a:solidFill>
                <a:schemeClr val="tx2">
                  <a:lumMod val="10000"/>
                </a:schemeClr>
              </a:solidFill>
              <a:latin typeface="Tahoma" panose="020B0604030504040204" pitchFamily="34" charset="0"/>
              <a:ea typeface="Tahoma" panose="020B0604030504040204" pitchFamily="34" charset="0"/>
              <a:cs typeface="Tahoma" panose="020B0604030504040204" pitchFamily="34" charset="0"/>
              <a:sym typeface="Helvetica Neue Light"/>
            </a:endParaRPr>
          </a:p>
          <a:p>
            <a:pPr marL="457200" marR="0" lvl="0" indent="-317500" algn="l" rtl="0">
              <a:lnSpc>
                <a:spcPct val="100000"/>
              </a:lnSpc>
              <a:spcBef>
                <a:spcPts val="0"/>
              </a:spcBef>
              <a:spcAft>
                <a:spcPts val="0"/>
              </a:spcAft>
              <a:buClr>
                <a:srgbClr val="000000"/>
              </a:buClr>
              <a:buSzPts val="1400"/>
              <a:buFont typeface="Helvetica Neue Light"/>
              <a:buChar char="●"/>
            </a:pPr>
            <a:r>
              <a:rPr lang="en" sz="2000" u="none" strike="noStrike" cap="none" dirty="0">
                <a:solidFill>
                  <a:schemeClr val="tx2">
                    <a:lumMod val="10000"/>
                  </a:schemeClr>
                </a:solidFill>
                <a:latin typeface="Tahoma" panose="020B0604030504040204" pitchFamily="34" charset="0"/>
                <a:ea typeface="Tahoma" panose="020B0604030504040204" pitchFamily="34" charset="0"/>
                <a:cs typeface="Tahoma" panose="020B0604030504040204" pitchFamily="34" charset="0"/>
                <a:sym typeface="Helvetica Neue Light"/>
              </a:rPr>
              <a:t>Est.</a:t>
            </a:r>
            <a:r>
              <a:rPr lang="en" sz="2000" dirty="0">
                <a:solidFill>
                  <a:schemeClr val="tx2">
                    <a:lumMod val="10000"/>
                  </a:schemeClr>
                </a:solidFill>
                <a:latin typeface="Tahoma" panose="020B0604030504040204" pitchFamily="34" charset="0"/>
                <a:ea typeface="Tahoma" panose="020B0604030504040204" pitchFamily="34" charset="0"/>
                <a:cs typeface="Tahoma" panose="020B0604030504040204" pitchFamily="34" charset="0"/>
                <a:sym typeface="Helvetica Neue Light"/>
              </a:rPr>
              <a:t> </a:t>
            </a:r>
            <a:r>
              <a:rPr lang="en" sz="2000" u="none" strike="noStrike" cap="none" dirty="0">
                <a:solidFill>
                  <a:schemeClr val="tx2">
                    <a:lumMod val="10000"/>
                  </a:schemeClr>
                </a:solidFill>
                <a:latin typeface="Tahoma" panose="020B0604030504040204" pitchFamily="34" charset="0"/>
                <a:ea typeface="Tahoma" panose="020B0604030504040204" pitchFamily="34" charset="0"/>
                <a:cs typeface="Tahoma" panose="020B0604030504040204" pitchFamily="34" charset="0"/>
                <a:sym typeface="Helvetica Neue Light"/>
              </a:rPr>
              <a:t>$1B in destruction, costliest fire in CO history</a:t>
            </a:r>
            <a:br>
              <a:rPr lang="en" sz="500" u="none" strike="noStrike" cap="none" dirty="0">
                <a:solidFill>
                  <a:schemeClr val="tx2">
                    <a:lumMod val="10000"/>
                  </a:schemeClr>
                </a:solidFill>
                <a:latin typeface="Tahoma" panose="020B0604030504040204" pitchFamily="34" charset="0"/>
                <a:ea typeface="Tahoma" panose="020B0604030504040204" pitchFamily="34" charset="0"/>
                <a:cs typeface="Tahoma" panose="020B0604030504040204" pitchFamily="34" charset="0"/>
                <a:sym typeface="Helvetica Neue Light"/>
              </a:rPr>
            </a:br>
            <a:endParaRPr sz="500" u="none" strike="noStrike" cap="none" dirty="0">
              <a:solidFill>
                <a:schemeClr val="tx2">
                  <a:lumMod val="10000"/>
                </a:schemeClr>
              </a:solidFill>
              <a:latin typeface="Tahoma" panose="020B0604030504040204" pitchFamily="34" charset="0"/>
              <a:ea typeface="Tahoma" panose="020B0604030504040204" pitchFamily="34" charset="0"/>
              <a:cs typeface="Tahoma" panose="020B0604030504040204" pitchFamily="34" charset="0"/>
              <a:sym typeface="Helvetica Neue Light"/>
            </a:endParaRPr>
          </a:p>
          <a:p>
            <a:pPr marL="457200" marR="0" lvl="0" indent="-317500" algn="l" rtl="0">
              <a:lnSpc>
                <a:spcPct val="100000"/>
              </a:lnSpc>
              <a:spcBef>
                <a:spcPts val="0"/>
              </a:spcBef>
              <a:spcAft>
                <a:spcPts val="0"/>
              </a:spcAft>
              <a:buClr>
                <a:srgbClr val="000000"/>
              </a:buClr>
              <a:buSzPts val="1400"/>
              <a:buFont typeface="Helvetica Neue Light"/>
              <a:buChar char="●"/>
            </a:pPr>
            <a:r>
              <a:rPr lang="en" sz="2000" u="none" strike="noStrike" cap="none" dirty="0">
                <a:solidFill>
                  <a:schemeClr val="tx2">
                    <a:lumMod val="10000"/>
                  </a:schemeClr>
                </a:solidFill>
                <a:latin typeface="Tahoma" panose="020B0604030504040204" pitchFamily="34" charset="0"/>
                <a:ea typeface="Tahoma" panose="020B0604030504040204" pitchFamily="34" charset="0"/>
                <a:cs typeface="Tahoma" panose="020B0604030504040204" pitchFamily="34" charset="0"/>
                <a:sym typeface="Helvetica Neue Light"/>
              </a:rPr>
              <a:t>Est. </a:t>
            </a:r>
            <a:r>
              <a:rPr lang="en" sz="2000" b="1" u="none" strike="noStrike" cap="none" dirty="0">
                <a:solidFill>
                  <a:schemeClr val="tx2">
                    <a:lumMod val="10000"/>
                  </a:schemeClr>
                </a:solidFill>
                <a:latin typeface="Tahoma" panose="020B0604030504040204" pitchFamily="34" charset="0"/>
                <a:ea typeface="Tahoma" panose="020B0604030504040204" pitchFamily="34" charset="0"/>
                <a:cs typeface="Tahoma" panose="020B0604030504040204" pitchFamily="34" charset="0"/>
                <a:sym typeface="Helvetica Neue Light"/>
              </a:rPr>
              <a:t>10th costliest in USA history</a:t>
            </a:r>
            <a:endParaRPr sz="2000" b="1" u="none" strike="noStrike" cap="none" dirty="0">
              <a:solidFill>
                <a:schemeClr val="tx2">
                  <a:lumMod val="10000"/>
                </a:schemeClr>
              </a:solidFill>
              <a:latin typeface="Tahoma" panose="020B0604030504040204" pitchFamily="34" charset="0"/>
              <a:ea typeface="Tahoma" panose="020B0604030504040204" pitchFamily="34" charset="0"/>
              <a:cs typeface="Tahoma" panose="020B0604030504040204" pitchFamily="34" charset="0"/>
              <a:sym typeface="Helvetica Neue Light"/>
            </a:endParaRPr>
          </a:p>
        </p:txBody>
      </p:sp>
      <p:sp>
        <p:nvSpPr>
          <p:cNvPr id="3" name="Title 2">
            <a:extLst>
              <a:ext uri="{FF2B5EF4-FFF2-40B4-BE49-F238E27FC236}">
                <a16:creationId xmlns:a16="http://schemas.microsoft.com/office/drawing/2014/main" id="{64DE3351-FA47-454B-9DAC-D9CA7A918014}"/>
              </a:ext>
            </a:extLst>
          </p:cNvPr>
          <p:cNvSpPr>
            <a:spLocks noGrp="1"/>
          </p:cNvSpPr>
          <p:nvPr>
            <p:ph type="title"/>
          </p:nvPr>
        </p:nvSpPr>
        <p:spPr>
          <a:xfrm>
            <a:off x="896238" y="296598"/>
            <a:ext cx="9066909" cy="572700"/>
          </a:xfrm>
        </p:spPr>
        <p:txBody>
          <a:bodyPr>
            <a:noAutofit/>
          </a:bodyPr>
          <a:lstStyle/>
          <a:p>
            <a:r>
              <a:rPr lang="en" dirty="0">
                <a:latin typeface="Tahoma" panose="020B0604030504040204" pitchFamily="34" charset="0"/>
                <a:ea typeface="Tahoma" panose="020B0604030504040204" pitchFamily="34" charset="0"/>
                <a:cs typeface="Tahoma" panose="020B0604030504040204" pitchFamily="34" charset="0"/>
                <a:sym typeface="Helvetica Neue"/>
              </a:rPr>
              <a:t>The Marshall Fire  </a:t>
            </a:r>
            <a:r>
              <a:rPr lang="en" dirty="0">
                <a:latin typeface="Tahoma" panose="020B0604030504040204" pitchFamily="34" charset="0"/>
                <a:ea typeface="Tahoma" panose="020B0604030504040204" pitchFamily="34" charset="0"/>
                <a:cs typeface="Tahoma" panose="020B0604030504040204" pitchFamily="34" charset="0"/>
                <a:sym typeface="Calibri"/>
              </a:rPr>
              <a:t>   </a:t>
            </a:r>
            <a:r>
              <a:rPr lang="en" sz="1600" dirty="0">
                <a:latin typeface="Tahoma" panose="020B0604030504040204" pitchFamily="34" charset="0"/>
                <a:ea typeface="Tahoma" panose="020B0604030504040204" pitchFamily="34" charset="0"/>
                <a:cs typeface="Tahoma" panose="020B0604030504040204" pitchFamily="34" charset="0"/>
                <a:sym typeface="Calibri"/>
              </a:rPr>
              <a:t>Superior, Louisville, Unincorporated Boulder County</a:t>
            </a:r>
            <a:endParaRPr lang="en-US" sz="1600" dirty="0">
              <a:latin typeface="Tahoma" panose="020B060403050404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DA18966B-8BE9-B53C-FB51-E7BB96806623}"/>
              </a:ext>
            </a:extLst>
          </p:cNvPr>
          <p:cNvSpPr/>
          <p:nvPr/>
        </p:nvSpPr>
        <p:spPr>
          <a:xfrm>
            <a:off x="-160676" y="-186701"/>
            <a:ext cx="814388" cy="5743575"/>
          </a:xfrm>
          <a:prstGeom prst="rect">
            <a:avLst/>
          </a:prstGeom>
          <a:solidFill>
            <a:srgbClr val="8EC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ahoma" panose="020B0604030504040204" pitchFamily="34" charset="0"/>
              <a:ea typeface="Tahoma" panose="020B0604030504040204" pitchFamily="34" charset="0"/>
              <a:cs typeface="Tahoma" panose="020B0604030504040204" pitchFamily="34" charset="0"/>
            </a:endParaRPr>
          </a:p>
        </p:txBody>
      </p:sp>
      <p:pic>
        <p:nvPicPr>
          <p:cNvPr id="4" name="Google Shape;291;p41">
            <a:extLst>
              <a:ext uri="{FF2B5EF4-FFF2-40B4-BE49-F238E27FC236}">
                <a16:creationId xmlns:a16="http://schemas.microsoft.com/office/drawing/2014/main" id="{CE24598C-256E-80A6-9F7B-55D89090F660}"/>
              </a:ext>
            </a:extLst>
          </p:cNvPr>
          <p:cNvPicPr preferRelativeResize="0">
            <a:picLocks noChangeAspect="1"/>
          </p:cNvPicPr>
          <p:nvPr/>
        </p:nvPicPr>
        <p:blipFill rotWithShape="1">
          <a:blip r:embed="rId4" cstate="print">
            <a:alphaModFix/>
            <a:extLst>
              <a:ext uri="{28A0092B-C50C-407E-A947-70E740481C1C}">
                <a14:useLocalDpi xmlns:a14="http://schemas.microsoft.com/office/drawing/2010/main"/>
              </a:ext>
            </a:extLst>
          </a:blip>
          <a:srcRect/>
          <a:stretch/>
        </p:blipFill>
        <p:spPr>
          <a:xfrm>
            <a:off x="-160676" y="4723291"/>
            <a:ext cx="669857" cy="310990"/>
          </a:xfrm>
          <a:prstGeom prst="rect">
            <a:avLst/>
          </a:prstGeom>
          <a:noFill/>
          <a:ln>
            <a:noFill/>
          </a:ln>
        </p:spPr>
      </p:pic>
      <p:sp>
        <p:nvSpPr>
          <p:cNvPr id="5" name="Slide Number Placeholder 25">
            <a:extLst>
              <a:ext uri="{FF2B5EF4-FFF2-40B4-BE49-F238E27FC236}">
                <a16:creationId xmlns:a16="http://schemas.microsoft.com/office/drawing/2014/main" id="{0680D714-61FD-A1A9-B356-59976CDAEDF9}"/>
              </a:ext>
            </a:extLst>
          </p:cNvPr>
          <p:cNvSpPr>
            <a:spLocks noGrp="1"/>
          </p:cNvSpPr>
          <p:nvPr>
            <p:ph type="sldNum" sz="quarter" idx="12"/>
          </p:nvPr>
        </p:nvSpPr>
        <p:spPr>
          <a:xfrm>
            <a:off x="6975808" y="31772"/>
            <a:ext cx="2057400" cy="273844"/>
          </a:xfrm>
        </p:spPr>
        <p:txBody>
          <a:bodyPr>
            <a:normAutofit fontScale="70000" lnSpcReduction="20000"/>
          </a:bodyPr>
          <a:lstStyle/>
          <a:p>
            <a:fld id="{D7FB11E1-A5A1-8244-ACF0-72AE469C49EC}" type="slidenum">
              <a:rPr lang="en-US" smtClean="0">
                <a:latin typeface="Tahoma" panose="020B0604030504040204" pitchFamily="34" charset="0"/>
                <a:ea typeface="Tahoma" panose="020B0604030504040204" pitchFamily="34" charset="0"/>
                <a:cs typeface="Tahoma" panose="020B0604030504040204" pitchFamily="34" charset="0"/>
              </a:rPr>
              <a:t>4</a:t>
            </a:fld>
            <a:endParaRPr lang="en-US">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Shape 190"/>
        <p:cNvGrpSpPr/>
        <p:nvPr/>
      </p:nvGrpSpPr>
      <p:grpSpPr>
        <a:xfrm>
          <a:off x="0" y="0"/>
          <a:ext cx="0" cy="0"/>
          <a:chOff x="0" y="0"/>
          <a:chExt cx="0" cy="0"/>
        </a:xfrm>
      </p:grpSpPr>
      <p:sp>
        <p:nvSpPr>
          <p:cNvPr id="3" name="Rectangle 2">
            <a:extLst>
              <a:ext uri="{FF2B5EF4-FFF2-40B4-BE49-F238E27FC236}">
                <a16:creationId xmlns:a16="http://schemas.microsoft.com/office/drawing/2014/main" id="{377AECEE-C10F-43FF-3A40-E68B9FB1D877}"/>
              </a:ext>
            </a:extLst>
          </p:cNvPr>
          <p:cNvSpPr/>
          <p:nvPr/>
        </p:nvSpPr>
        <p:spPr>
          <a:xfrm rot="5400000">
            <a:off x="4664724" y="-4718809"/>
            <a:ext cx="580394" cy="9998763"/>
          </a:xfrm>
          <a:prstGeom prst="rect">
            <a:avLst/>
          </a:prstGeom>
          <a:solidFill>
            <a:srgbClr val="8EC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ahoma" panose="020B0604030504040204" pitchFamily="34" charset="0"/>
              <a:ea typeface="Tahoma" panose="020B0604030504040204" pitchFamily="34" charset="0"/>
              <a:cs typeface="Tahoma" panose="020B0604030504040204" pitchFamily="34" charset="0"/>
            </a:endParaRPr>
          </a:p>
        </p:txBody>
      </p:sp>
      <p:sp>
        <p:nvSpPr>
          <p:cNvPr id="4" name="Google Shape;101;p25">
            <a:extLst>
              <a:ext uri="{FF2B5EF4-FFF2-40B4-BE49-F238E27FC236}">
                <a16:creationId xmlns:a16="http://schemas.microsoft.com/office/drawing/2014/main" id="{50027446-99FC-6792-8C15-30608B4CC5BD}"/>
              </a:ext>
            </a:extLst>
          </p:cNvPr>
          <p:cNvSpPr/>
          <p:nvPr/>
        </p:nvSpPr>
        <p:spPr>
          <a:xfrm>
            <a:off x="4071129" y="290197"/>
            <a:ext cx="5072871" cy="2566142"/>
          </a:xfrm>
          <a:prstGeom prst="rect">
            <a:avLst/>
          </a:prstGeom>
          <a:no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2600" i="0" u="none" strike="noStrike" cap="none"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What are some of </a:t>
            </a:r>
            <a:r>
              <a:rPr lang="en-US" sz="2600" b="1" i="0" u="none" strike="noStrike" cap="none"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the most important considerations </a:t>
            </a:r>
            <a:r>
              <a:rPr lang="en-US" sz="2600" i="0" u="none" strike="noStrike" cap="none"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for the ethical collection and dissemination of post-fire data?</a:t>
            </a:r>
            <a:endParaRPr sz="2600" i="0" u="none" strike="noStrike" cap="none" dirty="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96" name="Google Shape;196;p32"/>
          <p:cNvSpPr txBox="1"/>
          <p:nvPr/>
        </p:nvSpPr>
        <p:spPr>
          <a:xfrm>
            <a:off x="174252" y="-7986"/>
            <a:ext cx="7928348" cy="556276"/>
          </a:xfrm>
          <a:prstGeom prst="rect">
            <a:avLst/>
          </a:prstGeom>
          <a:noFill/>
          <a:ln>
            <a:noFill/>
          </a:ln>
        </p:spPr>
        <p:txBody>
          <a:bodyPr spcFirstLastPara="1" wrap="square" lIns="91425" tIns="91425" rIns="91425" bIns="91425" anchor="t" anchorCtr="0">
            <a:spAutoFit/>
          </a:bodyPr>
          <a:lstStyle/>
          <a:p>
            <a:pPr>
              <a:lnSpc>
                <a:spcPct val="114999"/>
              </a:lnSpc>
            </a:pPr>
            <a:r>
              <a:rPr lang="en-US" sz="2100" b="1" dirty="0">
                <a:solidFill>
                  <a:schemeClr val="bg1"/>
                </a:solidFill>
                <a:latin typeface="Tahoma" panose="020B0604030504040204" pitchFamily="34" charset="0"/>
                <a:ea typeface="Tahoma" panose="020B0604030504040204" pitchFamily="34" charset="0"/>
                <a:cs typeface="Tahoma" panose="020B0604030504040204" pitchFamily="34" charset="0"/>
              </a:rPr>
              <a:t>Brainstorming Session (If Time Allows)</a:t>
            </a:r>
          </a:p>
        </p:txBody>
      </p:sp>
      <p:sp>
        <p:nvSpPr>
          <p:cNvPr id="5" name="Slide Number Placeholder 2">
            <a:extLst>
              <a:ext uri="{FF2B5EF4-FFF2-40B4-BE49-F238E27FC236}">
                <a16:creationId xmlns:a16="http://schemas.microsoft.com/office/drawing/2014/main" id="{5C762869-3FFB-AFDD-AB4E-69FC4658532A}"/>
              </a:ext>
            </a:extLst>
          </p:cNvPr>
          <p:cNvSpPr>
            <a:spLocks noGrp="1"/>
          </p:cNvSpPr>
          <p:nvPr>
            <p:ph type="sldNum" idx="12"/>
          </p:nvPr>
        </p:nvSpPr>
        <p:spPr>
          <a:xfrm>
            <a:off x="8472458" y="4663217"/>
            <a:ext cx="548700" cy="393600"/>
          </a:xfrm>
        </p:spPr>
        <p:txBody>
          <a:bodyPr/>
          <a:lstStyle/>
          <a:p>
            <a:fld id="{00000000-1234-1234-1234-123412341234}" type="slidenum">
              <a:rPr lang="en" smtClean="0">
                <a:solidFill>
                  <a:schemeClr val="tx1"/>
                </a:solidFill>
                <a:latin typeface="Tahoma" panose="020B0604030504040204" pitchFamily="34" charset="0"/>
                <a:ea typeface="Tahoma" panose="020B0604030504040204" pitchFamily="34" charset="0"/>
                <a:cs typeface="Tahoma" panose="020B0604030504040204" pitchFamily="34" charset="0"/>
              </a:rPr>
              <a:pPr/>
              <a:t>40</a:t>
            </a:fld>
            <a:endParaRPr lang="en">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a:extLst>
              <a:ext uri="{FF2B5EF4-FFF2-40B4-BE49-F238E27FC236}">
                <a16:creationId xmlns:a16="http://schemas.microsoft.com/office/drawing/2014/main" id="{E80D28B8-B997-5C49-A380-F13B2E20234F}"/>
              </a:ext>
            </a:extLst>
          </p:cNvPr>
          <p:cNvSpPr txBox="1"/>
          <p:nvPr/>
        </p:nvSpPr>
        <p:spPr>
          <a:xfrm>
            <a:off x="6300788" y="-107156"/>
            <a:ext cx="184731" cy="253916"/>
          </a:xfrm>
          <a:prstGeom prst="rect">
            <a:avLst/>
          </a:prstGeom>
          <a:noFill/>
        </p:spPr>
        <p:txBody>
          <a:bodyPr wrap="none" rtlCol="0">
            <a:spAutoFit/>
          </a:bodyPr>
          <a:lstStyle/>
          <a:p>
            <a:endParaRPr lang="en-US" sz="105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18" name="Google Shape;291;p41">
            <a:extLst>
              <a:ext uri="{FF2B5EF4-FFF2-40B4-BE49-F238E27FC236}">
                <a16:creationId xmlns:a16="http://schemas.microsoft.com/office/drawing/2014/main" id="{614D4E35-80D7-7C4C-9F1D-84734F8162CC}"/>
              </a:ext>
            </a:extLst>
          </p:cNvPr>
          <p:cNvPicPr preferRelativeResize="0">
            <a:picLocks noChangeAspect="1"/>
          </p:cNvPicPr>
          <p:nvPr/>
        </p:nvPicPr>
        <p:blipFill rotWithShape="1">
          <a:blip r:embed="rId3" cstate="print">
            <a:alphaModFix/>
            <a:extLst>
              <a:ext uri="{28A0092B-C50C-407E-A947-70E740481C1C}">
                <a14:useLocalDpi xmlns:a14="http://schemas.microsoft.com/office/drawing/2010/main"/>
              </a:ext>
            </a:extLst>
          </a:blip>
          <a:srcRect/>
          <a:stretch/>
        </p:blipFill>
        <p:spPr>
          <a:xfrm>
            <a:off x="8358594" y="207077"/>
            <a:ext cx="669857" cy="310990"/>
          </a:xfrm>
          <a:prstGeom prst="rect">
            <a:avLst/>
          </a:prstGeom>
          <a:noFill/>
          <a:ln>
            <a:noFill/>
          </a:ln>
        </p:spPr>
      </p:pic>
      <p:grpSp>
        <p:nvGrpSpPr>
          <p:cNvPr id="13" name="Group 12">
            <a:extLst>
              <a:ext uri="{FF2B5EF4-FFF2-40B4-BE49-F238E27FC236}">
                <a16:creationId xmlns:a16="http://schemas.microsoft.com/office/drawing/2014/main" id="{31DFED1D-357A-C2BE-50E7-3BE723F98C63}"/>
              </a:ext>
            </a:extLst>
          </p:cNvPr>
          <p:cNvGrpSpPr/>
          <p:nvPr/>
        </p:nvGrpSpPr>
        <p:grpSpPr>
          <a:xfrm>
            <a:off x="4572000" y="2530664"/>
            <a:ext cx="3638099" cy="2400657"/>
            <a:chOff x="4572000" y="2530664"/>
            <a:chExt cx="3638099" cy="2400657"/>
          </a:xfrm>
        </p:grpSpPr>
        <p:pic>
          <p:nvPicPr>
            <p:cNvPr id="6" name="Picture 5" descr="A qr code on a white background&#10;&#10;Description automatically generated">
              <a:extLst>
                <a:ext uri="{FF2B5EF4-FFF2-40B4-BE49-F238E27FC236}">
                  <a16:creationId xmlns:a16="http://schemas.microsoft.com/office/drawing/2014/main" id="{839A3DC3-E3D7-1F81-EADB-C147D6C4D66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572000" y="2601969"/>
              <a:ext cx="2319466" cy="2258048"/>
            </a:xfrm>
            <a:prstGeom prst="rect">
              <a:avLst/>
            </a:prstGeom>
          </p:spPr>
        </p:pic>
        <p:sp>
          <p:nvSpPr>
            <p:cNvPr id="9" name="TextBox 8">
              <a:extLst>
                <a:ext uri="{FF2B5EF4-FFF2-40B4-BE49-F238E27FC236}">
                  <a16:creationId xmlns:a16="http://schemas.microsoft.com/office/drawing/2014/main" id="{9D5D1B83-0DEC-53E1-F351-DEFFCD4338FD}"/>
                </a:ext>
              </a:extLst>
            </p:cNvPr>
            <p:cNvSpPr txBox="1"/>
            <p:nvPr/>
          </p:nvSpPr>
          <p:spPr>
            <a:xfrm>
              <a:off x="6930582" y="2530664"/>
              <a:ext cx="1279517" cy="2400657"/>
            </a:xfrm>
            <a:prstGeom prst="rect">
              <a:avLst/>
            </a:prstGeom>
            <a:noFill/>
          </p:spPr>
          <p:txBody>
            <a:bodyPr wrap="none" rtlCol="0">
              <a:spAutoFit/>
            </a:bodyPr>
            <a:lstStyle/>
            <a:p>
              <a:r>
                <a:rPr lang="en-US" sz="3000" b="1"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Menti</a:t>
              </a:r>
              <a:br>
                <a:rPr lang="en-US" sz="30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br>
              <a:r>
                <a:rPr lang="en-US" sz="30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.com</a:t>
              </a:r>
              <a:br>
                <a:rPr lang="en-US" sz="3000" dirty="0">
                  <a:latin typeface="Tahoma" panose="020B0604030504040204" pitchFamily="34" charset="0"/>
                  <a:ea typeface="Tahoma" panose="020B0604030504040204" pitchFamily="34" charset="0"/>
                  <a:cs typeface="Tahoma" panose="020B0604030504040204" pitchFamily="34" charset="0"/>
                </a:rPr>
              </a:br>
              <a:r>
                <a:rPr lang="en-US" sz="3000" dirty="0">
                  <a:latin typeface="Tahoma" panose="020B0604030504040204" pitchFamily="34" charset="0"/>
                  <a:ea typeface="Tahoma" panose="020B0604030504040204" pitchFamily="34" charset="0"/>
                  <a:cs typeface="Tahoma" panose="020B0604030504040204" pitchFamily="34" charset="0"/>
                </a:rPr>
                <a:t>Code:</a:t>
              </a:r>
            </a:p>
            <a:p>
              <a:r>
                <a:rPr lang="en-US" sz="3000" b="1" i="0" dirty="0">
                  <a:effectLst/>
                  <a:highlight>
                    <a:srgbClr val="FFFFFF"/>
                  </a:highlight>
                  <a:latin typeface="Tahoma" panose="020B0604030504040204" pitchFamily="34" charset="0"/>
                  <a:ea typeface="Tahoma" panose="020B0604030504040204" pitchFamily="34" charset="0"/>
                  <a:cs typeface="Tahoma" panose="020B0604030504040204" pitchFamily="34" charset="0"/>
                </a:rPr>
                <a:t>5279</a:t>
              </a:r>
            </a:p>
            <a:p>
              <a:r>
                <a:rPr lang="en-US" sz="3000" b="1" i="0" dirty="0">
                  <a:effectLst/>
                  <a:highlight>
                    <a:srgbClr val="FFFFFF"/>
                  </a:highlight>
                  <a:latin typeface="Tahoma" panose="020B0604030504040204" pitchFamily="34" charset="0"/>
                  <a:ea typeface="Tahoma" panose="020B0604030504040204" pitchFamily="34" charset="0"/>
                  <a:cs typeface="Tahoma" panose="020B0604030504040204" pitchFamily="34" charset="0"/>
                </a:rPr>
                <a:t>4496</a:t>
              </a:r>
              <a:endParaRPr lang="en-US" sz="3000" dirty="0">
                <a:latin typeface="Tahoma" panose="020B0604030504040204" pitchFamily="34" charset="0"/>
                <a:ea typeface="Tahoma" panose="020B0604030504040204" pitchFamily="34" charset="0"/>
                <a:cs typeface="Tahoma" panose="020B0604030504040204" pitchFamily="34" charset="0"/>
              </a:endParaRPr>
            </a:p>
          </p:txBody>
        </p:sp>
      </p:grpSp>
      <p:pic>
        <p:nvPicPr>
          <p:cNvPr id="12" name="Picture 11" descr="A colorful art with lines and flames&#10;&#10;Description automatically generated">
            <a:extLst>
              <a:ext uri="{FF2B5EF4-FFF2-40B4-BE49-F238E27FC236}">
                <a16:creationId xmlns:a16="http://schemas.microsoft.com/office/drawing/2014/main" id="{F2D95057-DE70-306D-A086-2E79B6B317F8}"/>
              </a:ext>
            </a:extLst>
          </p:cNvPr>
          <p:cNvPicPr>
            <a:picLocks noChangeAspect="1"/>
          </p:cNvPicPr>
          <p:nvPr/>
        </p:nvPicPr>
        <p:blipFill>
          <a:blip r:embed="rId5"/>
          <a:stretch>
            <a:fillRect/>
          </a:stretch>
        </p:blipFill>
        <p:spPr>
          <a:xfrm>
            <a:off x="-774700" y="570960"/>
            <a:ext cx="4722986" cy="4722986"/>
          </a:xfrm>
          <a:prstGeom prst="rect">
            <a:avLst/>
          </a:prstGeom>
        </p:spPr>
      </p:pic>
    </p:spTree>
    <p:extLst>
      <p:ext uri="{BB962C8B-B14F-4D97-AF65-F5344CB8AC3E}">
        <p14:creationId xmlns:p14="http://schemas.microsoft.com/office/powerpoint/2010/main" val="461413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8EC6E8"/>
        </a:solidFill>
        <a:effectLst/>
      </p:bgPr>
    </p:bg>
    <p:spTree>
      <p:nvGrpSpPr>
        <p:cNvPr id="1" name="Shape 496"/>
        <p:cNvGrpSpPr/>
        <p:nvPr/>
      </p:nvGrpSpPr>
      <p:grpSpPr>
        <a:xfrm>
          <a:off x="0" y="0"/>
          <a:ext cx="0" cy="0"/>
          <a:chOff x="0" y="0"/>
          <a:chExt cx="0" cy="0"/>
        </a:xfrm>
      </p:grpSpPr>
      <p:sp>
        <p:nvSpPr>
          <p:cNvPr id="9" name="Google Shape;101;p25">
            <a:extLst>
              <a:ext uri="{FF2B5EF4-FFF2-40B4-BE49-F238E27FC236}">
                <a16:creationId xmlns:a16="http://schemas.microsoft.com/office/drawing/2014/main" id="{006AB7C8-97DA-3FEA-CCD6-3AB84CB45BFB}"/>
              </a:ext>
            </a:extLst>
          </p:cNvPr>
          <p:cNvSpPr/>
          <p:nvPr/>
        </p:nvSpPr>
        <p:spPr>
          <a:xfrm>
            <a:off x="-162046" y="1106618"/>
            <a:ext cx="10667227" cy="3766713"/>
          </a:xfrm>
          <a:prstGeom prst="rect">
            <a:avLst/>
          </a:prstGeom>
          <a:solidFill>
            <a:schemeClr val="lt1">
              <a:alpha val="31000"/>
            </a:schemeClr>
          </a:solid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498" name="Google Shape;498;p54"/>
          <p:cNvSpPr txBox="1">
            <a:spLocks noGrp="1"/>
          </p:cNvSpPr>
          <p:nvPr>
            <p:ph type="body" idx="1"/>
          </p:nvPr>
        </p:nvSpPr>
        <p:spPr>
          <a:xfrm>
            <a:off x="140308" y="1106618"/>
            <a:ext cx="4529618" cy="3909928"/>
          </a:xfrm>
          <a:prstGeom prst="rect">
            <a:avLst/>
          </a:prstGeom>
        </p:spPr>
        <p:txBody>
          <a:bodyPr spcFirstLastPara="1" wrap="square" lIns="91425" tIns="91425" rIns="91425" bIns="91425" anchor="t" anchorCtr="0">
            <a:normAutofit/>
          </a:bodyPr>
          <a:lstStyle/>
          <a:p>
            <a:pPr marL="0" indent="0">
              <a:buNone/>
            </a:pPr>
            <a:r>
              <a:rPr lang="en-US" sz="2600" b="1" u="none" strike="noStrike" dirty="0">
                <a:solidFill>
                  <a:schemeClr val="tx1"/>
                </a:solidFill>
                <a:effectLst>
                  <a:outerShdw blurRad="50800" dist="38100" algn="l" rotWithShape="0">
                    <a:schemeClr val="bg1">
                      <a:alpha val="40000"/>
                    </a:schemeClr>
                  </a:outerShdw>
                </a:effectLst>
                <a:latin typeface="Tahoma" panose="020B0604030504040204" pitchFamily="34" charset="0"/>
                <a:ea typeface="Tahoma" panose="020B0604030504040204" pitchFamily="34" charset="0"/>
                <a:cs typeface="Tahoma" panose="020B0604030504040204" pitchFamily="34" charset="0"/>
              </a:rPr>
              <a:t>Lauren Magliozzi, M.S.</a:t>
            </a:r>
            <a:br>
              <a:rPr lang="en-US" sz="2000" i="1" u="none" strike="noStrike" dirty="0">
                <a:solidFill>
                  <a:srgbClr val="FFFFFF"/>
                </a:solidFill>
                <a:effectLst/>
                <a:latin typeface="Tahoma" panose="020B0604030504040204" pitchFamily="34" charset="0"/>
                <a:ea typeface="Tahoma" panose="020B0604030504040204" pitchFamily="34" charset="0"/>
                <a:cs typeface="Tahoma" panose="020B0604030504040204" pitchFamily="34" charset="0"/>
              </a:rPr>
            </a:br>
            <a:r>
              <a:rPr lang="en-US" sz="2400" u="none" strike="noStrike" dirty="0">
                <a:solidFill>
                  <a:schemeClr val="tx1"/>
                </a:solidFill>
                <a:effectLst>
                  <a:outerShdw blurRad="50800" dist="38100" dir="2700000" algn="tl" rotWithShape="0">
                    <a:schemeClr val="bg1">
                      <a:alpha val="40000"/>
                    </a:schemeClr>
                  </a:outerShdw>
                </a:effectLst>
                <a:latin typeface="Tahoma" panose="020B0604030504040204" pitchFamily="34" charset="0"/>
                <a:ea typeface="Tahoma" panose="020B0604030504040204" pitchFamily="34" charset="0"/>
                <a:cs typeface="Tahoma" panose="020B0604030504040204" pitchFamily="34" charset="0"/>
              </a:rPr>
              <a:t>PhD Candidate</a:t>
            </a:r>
            <a:br>
              <a:rPr lang="en-US" sz="2000" u="none" strike="noStrike" dirty="0">
                <a:solidFill>
                  <a:schemeClr val="tx1"/>
                </a:solidFill>
                <a:effectLst>
                  <a:outerShdw blurRad="50800" dist="38100" dir="2700000" algn="tl" rotWithShape="0">
                    <a:schemeClr val="bg1">
                      <a:alpha val="40000"/>
                    </a:schemeClr>
                  </a:outerShdw>
                </a:effectLst>
                <a:latin typeface="Tahoma" panose="020B0604030504040204" pitchFamily="34" charset="0"/>
                <a:ea typeface="Tahoma" panose="020B0604030504040204" pitchFamily="34" charset="0"/>
                <a:cs typeface="Tahoma" panose="020B0604030504040204" pitchFamily="34" charset="0"/>
              </a:rPr>
            </a:br>
            <a:r>
              <a:rPr lang="en-US" sz="1800" u="none" strike="noStrike" dirty="0">
                <a:solidFill>
                  <a:schemeClr val="tx1"/>
                </a:solidFill>
                <a:effectLst>
                  <a:outerShdw blurRad="50800" dist="38100" dir="2700000" algn="tl" rotWithShape="0">
                    <a:schemeClr val="bg1">
                      <a:alpha val="40000"/>
                    </a:schemeClr>
                  </a:outerShdw>
                </a:effectLst>
                <a:latin typeface="Tahoma" panose="020B0604030504040204" pitchFamily="34" charset="0"/>
                <a:ea typeface="Tahoma" panose="020B0604030504040204" pitchFamily="34" charset="0"/>
                <a:cs typeface="Tahoma" panose="020B0604030504040204" pitchFamily="34" charset="0"/>
              </a:rPr>
              <a:t>CU Boulder Environmental Engineering Program and Institute of Arctic &amp; Alpine Research (INSTAAR)</a:t>
            </a:r>
            <a:br>
              <a:rPr lang="en-US" sz="1800" u="none" strike="noStrike" dirty="0">
                <a:solidFill>
                  <a:schemeClr val="tx1"/>
                </a:solidFill>
                <a:effectLst>
                  <a:outerShdw blurRad="50800" dist="38100" dir="2700000" algn="tl" rotWithShape="0">
                    <a:schemeClr val="bg1">
                      <a:alpha val="40000"/>
                    </a:schemeClr>
                  </a:outerShdw>
                </a:effectLst>
                <a:latin typeface="Tahoma" panose="020B0604030504040204" pitchFamily="34" charset="0"/>
                <a:ea typeface="Tahoma" panose="020B0604030504040204" pitchFamily="34" charset="0"/>
                <a:cs typeface="Tahoma" panose="020B0604030504040204" pitchFamily="34" charset="0"/>
              </a:rPr>
            </a:br>
            <a:endParaRPr lang="en-US" sz="1800" u="none" strike="noStrike" dirty="0">
              <a:solidFill>
                <a:schemeClr val="tx1"/>
              </a:solidFill>
              <a:effectLst>
                <a:outerShdw blurRad="50800" dist="38100" dir="2700000" algn="tl" rotWithShape="0">
                  <a:schemeClr val="bg1">
                    <a:alpha val="40000"/>
                  </a:schemeClr>
                </a:outerShdw>
              </a:effectLst>
              <a:latin typeface="Tahoma" panose="020B0604030504040204" pitchFamily="34" charset="0"/>
              <a:ea typeface="Tahoma" panose="020B0604030504040204" pitchFamily="34" charset="0"/>
              <a:cs typeface="Tahoma" panose="020B0604030504040204" pitchFamily="34" charset="0"/>
            </a:endParaRPr>
          </a:p>
          <a:p>
            <a:pPr marL="0" indent="0">
              <a:buNone/>
            </a:pPr>
            <a:r>
              <a:rPr lang="en-US" sz="1800" b="1" dirty="0">
                <a:solidFill>
                  <a:schemeClr val="tx1"/>
                </a:solidFill>
                <a:effectLst>
                  <a:outerShdw blurRad="50800" dist="38100" dir="2700000" algn="tl" rotWithShape="0">
                    <a:schemeClr val="bg1">
                      <a:alpha val="40000"/>
                    </a:schemeClr>
                  </a:outerShdw>
                </a:effectLst>
                <a:latin typeface="Tahoma" panose="020B0604030504040204" pitchFamily="34" charset="0"/>
                <a:ea typeface="Tahoma" panose="020B0604030504040204" pitchFamily="34" charset="0"/>
                <a:cs typeface="Tahoma" panose="020B0604030504040204" pitchFamily="34" charset="0"/>
              </a:rPr>
              <a:t>Advisor: Dr. Diane McKnight</a:t>
            </a:r>
            <a:endParaRPr lang="en" b="1" dirty="0">
              <a:solidFill>
                <a:schemeClr val="tx1"/>
              </a:solidFill>
              <a:effectLst>
                <a:outerShdw blurRad="50800" dist="38100" dir="2700000" algn="tl" rotWithShape="0">
                  <a:schemeClr val="bg1">
                    <a:alpha val="40000"/>
                  </a:schemeClr>
                </a:outerShdw>
              </a:effectLst>
              <a:latin typeface="Tahoma" panose="020B0604030504040204" pitchFamily="34" charset="0"/>
              <a:ea typeface="Tahoma" panose="020B0604030504040204" pitchFamily="34" charset="0"/>
              <a:cs typeface="Tahoma" panose="020B0604030504040204" pitchFamily="34" charset="0"/>
              <a:sym typeface="Helvetica Neue Light"/>
            </a:endParaRPr>
          </a:p>
          <a:p>
            <a:pPr marL="0" lvl="0" indent="0" rtl="0">
              <a:spcBef>
                <a:spcPts val="0"/>
              </a:spcBef>
              <a:spcAft>
                <a:spcPts val="0"/>
              </a:spcAft>
              <a:buNone/>
            </a:pPr>
            <a:endParaRPr lang="en" dirty="0">
              <a:solidFill>
                <a:schemeClr val="tx1"/>
              </a:solidFill>
              <a:effectLst>
                <a:outerShdw blurRad="50800" dist="38100" dir="2700000" algn="tl" rotWithShape="0">
                  <a:schemeClr val="bg1">
                    <a:alpha val="40000"/>
                  </a:schemeClr>
                </a:outerShdw>
              </a:effectLst>
              <a:latin typeface="Tahoma" panose="020B0604030504040204" pitchFamily="34" charset="0"/>
              <a:ea typeface="Tahoma" panose="020B0604030504040204" pitchFamily="34" charset="0"/>
              <a:cs typeface="Tahoma" panose="020B0604030504040204" pitchFamily="34" charset="0"/>
              <a:sym typeface="Helvetica Neue Light"/>
            </a:endParaRPr>
          </a:p>
          <a:p>
            <a:pPr marL="0" lvl="0" indent="0" rtl="0">
              <a:spcBef>
                <a:spcPts val="0"/>
              </a:spcBef>
              <a:spcAft>
                <a:spcPts val="0"/>
              </a:spcAft>
              <a:buNone/>
            </a:pPr>
            <a:r>
              <a:rPr lang="en-US" dirty="0">
                <a:solidFill>
                  <a:schemeClr val="tx1"/>
                </a:solidFill>
                <a:effectLst>
                  <a:outerShdw blurRad="50800" dist="38100" dir="2700000" algn="tl" rotWithShape="0">
                    <a:schemeClr val="bg1">
                      <a:alpha val="40000"/>
                    </a:schemeClr>
                  </a:outerShdw>
                </a:effectLst>
                <a:latin typeface="Tahoma" panose="020B0604030504040204" pitchFamily="34" charset="0"/>
                <a:ea typeface="Tahoma" panose="020B0604030504040204" pitchFamily="34" charset="0"/>
                <a:cs typeface="Tahoma" panose="020B0604030504040204" pitchFamily="34" charset="0"/>
                <a:sym typeface="Helvetica Neue Light"/>
              </a:rPr>
              <a:t>Contact</a:t>
            </a:r>
            <a:r>
              <a:rPr lang="en" dirty="0">
                <a:solidFill>
                  <a:schemeClr val="tx1"/>
                </a:solidFill>
                <a:effectLst>
                  <a:outerShdw blurRad="50800" dist="38100" dir="2700000" algn="tl" rotWithShape="0">
                    <a:schemeClr val="bg1">
                      <a:alpha val="40000"/>
                    </a:schemeClr>
                  </a:outerShdw>
                </a:effectLst>
                <a:latin typeface="Tahoma" panose="020B0604030504040204" pitchFamily="34" charset="0"/>
                <a:ea typeface="Tahoma" panose="020B0604030504040204" pitchFamily="34" charset="0"/>
                <a:cs typeface="Tahoma" panose="020B0604030504040204" pitchFamily="34" charset="0"/>
                <a:sym typeface="Helvetica Neue Light"/>
              </a:rPr>
              <a:t> Lauren:</a:t>
            </a:r>
            <a:endParaRPr b="1" dirty="0">
              <a:solidFill>
                <a:schemeClr val="tx1"/>
              </a:solidFill>
              <a:effectLst>
                <a:outerShdw blurRad="50800" dist="38100" dir="2700000" algn="tl" rotWithShape="0">
                  <a:schemeClr val="bg1">
                    <a:alpha val="40000"/>
                  </a:schemeClr>
                </a:outerShdw>
              </a:effectLst>
              <a:latin typeface="Tahoma" panose="020B0604030504040204" pitchFamily="34" charset="0"/>
              <a:ea typeface="Tahoma" panose="020B0604030504040204" pitchFamily="34" charset="0"/>
              <a:cs typeface="Tahoma" panose="020B0604030504040204" pitchFamily="34" charset="0"/>
              <a:sym typeface="Helvetica Neue Light"/>
            </a:endParaRPr>
          </a:p>
          <a:p>
            <a:pPr marL="0" lvl="0" indent="0" rtl="0">
              <a:spcBef>
                <a:spcPts val="0"/>
              </a:spcBef>
              <a:spcAft>
                <a:spcPts val="0"/>
              </a:spcAft>
              <a:buNone/>
            </a:pPr>
            <a:r>
              <a:rPr lang="en" u="sng" dirty="0">
                <a:solidFill>
                  <a:schemeClr val="accent1">
                    <a:lumMod val="75000"/>
                  </a:schemeClr>
                </a:solidFill>
                <a:effectLst>
                  <a:outerShdw blurRad="50800" dist="38100" dir="2700000" algn="tl" rotWithShape="0">
                    <a:schemeClr val="accent1">
                      <a:lumMod val="60000"/>
                      <a:lumOff val="40000"/>
                      <a:alpha val="40000"/>
                    </a:schemeClr>
                  </a:outerShdw>
                </a:effectLst>
                <a:latin typeface="Tahoma" panose="020B0604030504040204" pitchFamily="34" charset="0"/>
                <a:ea typeface="Tahoma" panose="020B0604030504040204" pitchFamily="34" charset="0"/>
                <a:cs typeface="Tahoma" panose="020B0604030504040204" pitchFamily="34" charset="0"/>
                <a:sym typeface="Helvetica Neue Light"/>
                <a:hlinkClick r:id="rId3">
                  <a:extLst>
                    <a:ext uri="{A12FA001-AC4F-418D-AE19-62706E023703}">
                      <ahyp:hlinkClr xmlns:ahyp="http://schemas.microsoft.com/office/drawing/2018/hyperlinkcolor" val="tx"/>
                    </a:ext>
                  </a:extLst>
                </a:hlinkClick>
              </a:rPr>
              <a:t>Lauren.Magliozzi@colorado.edu</a:t>
            </a:r>
            <a:endParaRPr dirty="0">
              <a:solidFill>
                <a:schemeClr val="accent1">
                  <a:lumMod val="75000"/>
                </a:schemeClr>
              </a:solidFill>
              <a:effectLst>
                <a:outerShdw blurRad="50800" dist="38100" dir="2700000" algn="tl" rotWithShape="0">
                  <a:schemeClr val="accent1">
                    <a:lumMod val="60000"/>
                    <a:lumOff val="40000"/>
                    <a:alpha val="40000"/>
                  </a:schemeClr>
                </a:outerShdw>
              </a:effectLst>
              <a:latin typeface="Tahoma" panose="020B0604030504040204" pitchFamily="34" charset="0"/>
              <a:ea typeface="Tahoma" panose="020B0604030504040204" pitchFamily="34" charset="0"/>
              <a:cs typeface="Tahoma" panose="020B0604030504040204" pitchFamily="34" charset="0"/>
              <a:sym typeface="Helvetica Neue Light"/>
            </a:endParaRPr>
          </a:p>
        </p:txBody>
      </p:sp>
      <p:sp>
        <p:nvSpPr>
          <p:cNvPr id="2" name="TextBox 1">
            <a:extLst>
              <a:ext uri="{FF2B5EF4-FFF2-40B4-BE49-F238E27FC236}">
                <a16:creationId xmlns:a16="http://schemas.microsoft.com/office/drawing/2014/main" id="{64AAD40D-57FF-8C49-95A5-1BF63F3B2A39}"/>
              </a:ext>
            </a:extLst>
          </p:cNvPr>
          <p:cNvSpPr txBox="1"/>
          <p:nvPr/>
        </p:nvSpPr>
        <p:spPr>
          <a:xfrm>
            <a:off x="175033" y="237031"/>
            <a:ext cx="3751348" cy="553998"/>
          </a:xfrm>
          <a:prstGeom prst="rect">
            <a:avLst/>
          </a:prstGeom>
          <a:noFill/>
        </p:spPr>
        <p:txBody>
          <a:bodyPr wrap="none" rtlCol="0">
            <a:spAutoFit/>
          </a:bodyPr>
          <a:lstStyle/>
          <a:p>
            <a:r>
              <a:rPr lang="en-US" sz="3000" b="1" dirty="0">
                <a:solidFill>
                  <a:schemeClr val="bg1"/>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Open to Questions</a:t>
            </a:r>
          </a:p>
        </p:txBody>
      </p:sp>
      <p:pic>
        <p:nvPicPr>
          <p:cNvPr id="3" name="Picture 2" descr="A person holding a bottle&#10;&#10;Description automatically generated">
            <a:extLst>
              <a:ext uri="{FF2B5EF4-FFF2-40B4-BE49-F238E27FC236}">
                <a16:creationId xmlns:a16="http://schemas.microsoft.com/office/drawing/2014/main" id="{0BF8E6E0-EDDE-043C-FF9C-DB90A34AA97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72000" y="0"/>
            <a:ext cx="3974523" cy="5143500"/>
          </a:xfrm>
          <a:prstGeom prst="rect">
            <a:avLst/>
          </a:prstGeom>
        </p:spPr>
      </p:pic>
    </p:spTree>
    <p:extLst>
      <p:ext uri="{BB962C8B-B14F-4D97-AF65-F5344CB8AC3E}">
        <p14:creationId xmlns:p14="http://schemas.microsoft.com/office/powerpoint/2010/main" val="5464496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8EC6E8"/>
        </a:solidFill>
        <a:effectLst/>
      </p:bgPr>
    </p:bg>
    <p:spTree>
      <p:nvGrpSpPr>
        <p:cNvPr id="1" name="Shape 496"/>
        <p:cNvGrpSpPr/>
        <p:nvPr/>
      </p:nvGrpSpPr>
      <p:grpSpPr>
        <a:xfrm>
          <a:off x="0" y="0"/>
          <a:ext cx="0" cy="0"/>
          <a:chOff x="0" y="0"/>
          <a:chExt cx="0" cy="0"/>
        </a:xfrm>
      </p:grpSpPr>
      <p:sp>
        <p:nvSpPr>
          <p:cNvPr id="9" name="Google Shape;101;p25">
            <a:extLst>
              <a:ext uri="{FF2B5EF4-FFF2-40B4-BE49-F238E27FC236}">
                <a16:creationId xmlns:a16="http://schemas.microsoft.com/office/drawing/2014/main" id="{006AB7C8-97DA-3FEA-CCD6-3AB84CB45BFB}"/>
              </a:ext>
            </a:extLst>
          </p:cNvPr>
          <p:cNvSpPr/>
          <p:nvPr/>
        </p:nvSpPr>
        <p:spPr>
          <a:xfrm>
            <a:off x="-162046" y="1106618"/>
            <a:ext cx="10667227" cy="3766713"/>
          </a:xfrm>
          <a:prstGeom prst="rect">
            <a:avLst/>
          </a:prstGeom>
          <a:solidFill>
            <a:schemeClr val="lt1">
              <a:alpha val="31000"/>
            </a:schemeClr>
          </a:solid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pic>
        <p:nvPicPr>
          <p:cNvPr id="6" name="Picture 5" descr="A person kneeling in a dirt path with a black canister&#10;&#10;Description automatically generated">
            <a:extLst>
              <a:ext uri="{FF2B5EF4-FFF2-40B4-BE49-F238E27FC236}">
                <a16:creationId xmlns:a16="http://schemas.microsoft.com/office/drawing/2014/main" id="{5B2FB5CE-781D-0FA3-8C79-6FC333429FC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37863" y="1111767"/>
            <a:ext cx="8060134" cy="3761565"/>
          </a:xfrm>
          <a:prstGeom prst="rect">
            <a:avLst/>
          </a:prstGeom>
        </p:spPr>
      </p:pic>
      <p:sp>
        <p:nvSpPr>
          <p:cNvPr id="498" name="Google Shape;498;p54"/>
          <p:cNvSpPr txBox="1">
            <a:spLocks noGrp="1"/>
          </p:cNvSpPr>
          <p:nvPr>
            <p:ph type="body" idx="1"/>
          </p:nvPr>
        </p:nvSpPr>
        <p:spPr>
          <a:xfrm>
            <a:off x="140308" y="1106618"/>
            <a:ext cx="4529618" cy="3909928"/>
          </a:xfrm>
          <a:prstGeom prst="rect">
            <a:avLst/>
          </a:prstGeom>
        </p:spPr>
        <p:txBody>
          <a:bodyPr spcFirstLastPara="1" wrap="square" lIns="91425" tIns="91425" rIns="91425" bIns="91425" anchor="t" anchorCtr="0">
            <a:normAutofit/>
          </a:bodyPr>
          <a:lstStyle/>
          <a:p>
            <a:pPr marL="0" indent="0">
              <a:buNone/>
            </a:pPr>
            <a:r>
              <a:rPr lang="en-US" sz="2600" b="1" u="none" strike="noStrike" dirty="0">
                <a:solidFill>
                  <a:schemeClr val="tx1"/>
                </a:solidFill>
                <a:effectLst>
                  <a:outerShdw blurRad="50800" dist="38100" algn="l" rotWithShape="0">
                    <a:schemeClr val="bg1">
                      <a:alpha val="40000"/>
                    </a:schemeClr>
                  </a:outerShdw>
                </a:effectLst>
                <a:latin typeface="Tahoma" panose="020B0604030504040204" pitchFamily="34" charset="0"/>
                <a:ea typeface="Tahoma" panose="020B0604030504040204" pitchFamily="34" charset="0"/>
                <a:cs typeface="Tahoma" panose="020B0604030504040204" pitchFamily="34" charset="0"/>
              </a:rPr>
              <a:t>Lauren Magliozzi, M.S.</a:t>
            </a:r>
            <a:br>
              <a:rPr lang="en-US" sz="2000" i="1" u="none" strike="noStrike" dirty="0">
                <a:solidFill>
                  <a:srgbClr val="FFFFFF"/>
                </a:solidFill>
                <a:effectLst/>
                <a:latin typeface="Tahoma" panose="020B0604030504040204" pitchFamily="34" charset="0"/>
                <a:ea typeface="Tahoma" panose="020B0604030504040204" pitchFamily="34" charset="0"/>
                <a:cs typeface="Tahoma" panose="020B0604030504040204" pitchFamily="34" charset="0"/>
              </a:rPr>
            </a:br>
            <a:r>
              <a:rPr lang="en-US" sz="2400" u="none" strike="noStrike" dirty="0">
                <a:solidFill>
                  <a:schemeClr val="tx1"/>
                </a:solidFill>
                <a:effectLst>
                  <a:outerShdw blurRad="50800" dist="38100" dir="2700000" algn="tl" rotWithShape="0">
                    <a:schemeClr val="bg1">
                      <a:alpha val="40000"/>
                    </a:schemeClr>
                  </a:outerShdw>
                </a:effectLst>
                <a:latin typeface="Tahoma" panose="020B0604030504040204" pitchFamily="34" charset="0"/>
                <a:ea typeface="Tahoma" panose="020B0604030504040204" pitchFamily="34" charset="0"/>
                <a:cs typeface="Tahoma" panose="020B0604030504040204" pitchFamily="34" charset="0"/>
              </a:rPr>
              <a:t>PhD Candidate</a:t>
            </a:r>
            <a:br>
              <a:rPr lang="en-US" sz="2000" u="none" strike="noStrike" dirty="0">
                <a:solidFill>
                  <a:schemeClr val="tx1"/>
                </a:solidFill>
                <a:effectLst>
                  <a:outerShdw blurRad="50800" dist="38100" dir="2700000" algn="tl" rotWithShape="0">
                    <a:schemeClr val="bg1">
                      <a:alpha val="40000"/>
                    </a:schemeClr>
                  </a:outerShdw>
                </a:effectLst>
                <a:latin typeface="Tahoma" panose="020B0604030504040204" pitchFamily="34" charset="0"/>
                <a:ea typeface="Tahoma" panose="020B0604030504040204" pitchFamily="34" charset="0"/>
                <a:cs typeface="Tahoma" panose="020B0604030504040204" pitchFamily="34" charset="0"/>
              </a:rPr>
            </a:br>
            <a:r>
              <a:rPr lang="en-US" sz="1800" u="none" strike="noStrike" dirty="0">
                <a:solidFill>
                  <a:schemeClr val="tx1"/>
                </a:solidFill>
                <a:effectLst>
                  <a:outerShdw blurRad="50800" dist="38100" dir="2700000" algn="tl" rotWithShape="0">
                    <a:schemeClr val="bg1">
                      <a:alpha val="40000"/>
                    </a:schemeClr>
                  </a:outerShdw>
                </a:effectLst>
                <a:latin typeface="Tahoma" panose="020B0604030504040204" pitchFamily="34" charset="0"/>
                <a:ea typeface="Tahoma" panose="020B0604030504040204" pitchFamily="34" charset="0"/>
                <a:cs typeface="Tahoma" panose="020B0604030504040204" pitchFamily="34" charset="0"/>
              </a:rPr>
              <a:t>CU Boulder Environmental Engineering Program and Institute of Arctic &amp; Alpine Research (INSTAAR)</a:t>
            </a:r>
            <a:br>
              <a:rPr lang="en-US" sz="1800" u="none" strike="noStrike" dirty="0">
                <a:solidFill>
                  <a:schemeClr val="tx1"/>
                </a:solidFill>
                <a:effectLst>
                  <a:outerShdw blurRad="50800" dist="38100" dir="2700000" algn="tl" rotWithShape="0">
                    <a:schemeClr val="bg1">
                      <a:alpha val="40000"/>
                    </a:schemeClr>
                  </a:outerShdw>
                </a:effectLst>
                <a:latin typeface="Tahoma" panose="020B0604030504040204" pitchFamily="34" charset="0"/>
                <a:ea typeface="Tahoma" panose="020B0604030504040204" pitchFamily="34" charset="0"/>
                <a:cs typeface="Tahoma" panose="020B0604030504040204" pitchFamily="34" charset="0"/>
              </a:rPr>
            </a:br>
            <a:endParaRPr lang="en-US" sz="1800" u="none" strike="noStrike" dirty="0">
              <a:solidFill>
                <a:schemeClr val="tx1"/>
              </a:solidFill>
              <a:effectLst>
                <a:outerShdw blurRad="50800" dist="38100" dir="2700000" algn="tl" rotWithShape="0">
                  <a:schemeClr val="bg1">
                    <a:alpha val="40000"/>
                  </a:schemeClr>
                </a:outerShdw>
              </a:effectLst>
              <a:latin typeface="Tahoma" panose="020B0604030504040204" pitchFamily="34" charset="0"/>
              <a:ea typeface="Tahoma" panose="020B0604030504040204" pitchFamily="34" charset="0"/>
              <a:cs typeface="Tahoma" panose="020B0604030504040204" pitchFamily="34" charset="0"/>
            </a:endParaRPr>
          </a:p>
          <a:p>
            <a:pPr marL="0" indent="0">
              <a:buNone/>
            </a:pPr>
            <a:r>
              <a:rPr lang="en-US" sz="1800" b="1" dirty="0">
                <a:solidFill>
                  <a:schemeClr val="tx1"/>
                </a:solidFill>
                <a:effectLst>
                  <a:outerShdw blurRad="50800" dist="38100" dir="2700000" algn="tl" rotWithShape="0">
                    <a:schemeClr val="bg1">
                      <a:alpha val="40000"/>
                    </a:schemeClr>
                  </a:outerShdw>
                </a:effectLst>
                <a:latin typeface="Tahoma" panose="020B0604030504040204" pitchFamily="34" charset="0"/>
                <a:ea typeface="Tahoma" panose="020B0604030504040204" pitchFamily="34" charset="0"/>
                <a:cs typeface="Tahoma" panose="020B0604030504040204" pitchFamily="34" charset="0"/>
              </a:rPr>
              <a:t>Advisor: Dr. Diane McKnight</a:t>
            </a:r>
            <a:endParaRPr lang="en" b="1" dirty="0">
              <a:solidFill>
                <a:schemeClr val="tx1"/>
              </a:solidFill>
              <a:effectLst>
                <a:outerShdw blurRad="50800" dist="38100" dir="2700000" algn="tl" rotWithShape="0">
                  <a:schemeClr val="bg1">
                    <a:alpha val="40000"/>
                  </a:schemeClr>
                </a:outerShdw>
              </a:effectLst>
              <a:latin typeface="Tahoma" panose="020B0604030504040204" pitchFamily="34" charset="0"/>
              <a:ea typeface="Tahoma" panose="020B0604030504040204" pitchFamily="34" charset="0"/>
              <a:cs typeface="Tahoma" panose="020B0604030504040204" pitchFamily="34" charset="0"/>
              <a:sym typeface="Helvetica Neue Light"/>
            </a:endParaRPr>
          </a:p>
          <a:p>
            <a:pPr marL="0" lvl="0" indent="0" rtl="0">
              <a:spcBef>
                <a:spcPts val="0"/>
              </a:spcBef>
              <a:spcAft>
                <a:spcPts val="0"/>
              </a:spcAft>
              <a:buNone/>
            </a:pPr>
            <a:endParaRPr lang="en" dirty="0">
              <a:solidFill>
                <a:schemeClr val="tx1"/>
              </a:solidFill>
              <a:effectLst>
                <a:outerShdw blurRad="50800" dist="38100" dir="2700000" algn="tl" rotWithShape="0">
                  <a:schemeClr val="bg1">
                    <a:alpha val="40000"/>
                  </a:schemeClr>
                </a:outerShdw>
              </a:effectLst>
              <a:latin typeface="Tahoma" panose="020B0604030504040204" pitchFamily="34" charset="0"/>
              <a:ea typeface="Tahoma" panose="020B0604030504040204" pitchFamily="34" charset="0"/>
              <a:cs typeface="Tahoma" panose="020B0604030504040204" pitchFamily="34" charset="0"/>
              <a:sym typeface="Helvetica Neue Light"/>
            </a:endParaRPr>
          </a:p>
          <a:p>
            <a:pPr marL="0" lvl="0" indent="0" rtl="0">
              <a:spcBef>
                <a:spcPts val="0"/>
              </a:spcBef>
              <a:spcAft>
                <a:spcPts val="0"/>
              </a:spcAft>
              <a:buNone/>
            </a:pPr>
            <a:r>
              <a:rPr lang="en-US" dirty="0">
                <a:solidFill>
                  <a:schemeClr val="tx1"/>
                </a:solidFill>
                <a:effectLst>
                  <a:outerShdw blurRad="50800" dist="38100" dir="2700000" algn="tl" rotWithShape="0">
                    <a:schemeClr val="bg1">
                      <a:alpha val="40000"/>
                    </a:schemeClr>
                  </a:outerShdw>
                </a:effectLst>
                <a:latin typeface="Tahoma" panose="020B0604030504040204" pitchFamily="34" charset="0"/>
                <a:ea typeface="Tahoma" panose="020B0604030504040204" pitchFamily="34" charset="0"/>
                <a:cs typeface="Tahoma" panose="020B0604030504040204" pitchFamily="34" charset="0"/>
                <a:sym typeface="Helvetica Neue Light"/>
              </a:rPr>
              <a:t>Contact</a:t>
            </a:r>
            <a:r>
              <a:rPr lang="en" dirty="0">
                <a:solidFill>
                  <a:schemeClr val="tx1"/>
                </a:solidFill>
                <a:effectLst>
                  <a:outerShdw blurRad="50800" dist="38100" dir="2700000" algn="tl" rotWithShape="0">
                    <a:schemeClr val="bg1">
                      <a:alpha val="40000"/>
                    </a:schemeClr>
                  </a:outerShdw>
                </a:effectLst>
                <a:latin typeface="Tahoma" panose="020B0604030504040204" pitchFamily="34" charset="0"/>
                <a:ea typeface="Tahoma" panose="020B0604030504040204" pitchFamily="34" charset="0"/>
                <a:cs typeface="Tahoma" panose="020B0604030504040204" pitchFamily="34" charset="0"/>
                <a:sym typeface="Helvetica Neue Light"/>
              </a:rPr>
              <a:t> Lauren:</a:t>
            </a:r>
            <a:endParaRPr b="1" dirty="0">
              <a:solidFill>
                <a:schemeClr val="tx1"/>
              </a:solidFill>
              <a:effectLst>
                <a:outerShdw blurRad="50800" dist="38100" dir="2700000" algn="tl" rotWithShape="0">
                  <a:schemeClr val="bg1">
                    <a:alpha val="40000"/>
                  </a:schemeClr>
                </a:outerShdw>
              </a:effectLst>
              <a:latin typeface="Tahoma" panose="020B0604030504040204" pitchFamily="34" charset="0"/>
              <a:ea typeface="Tahoma" panose="020B0604030504040204" pitchFamily="34" charset="0"/>
              <a:cs typeface="Tahoma" panose="020B0604030504040204" pitchFamily="34" charset="0"/>
              <a:sym typeface="Helvetica Neue Light"/>
            </a:endParaRPr>
          </a:p>
          <a:p>
            <a:pPr marL="0" lvl="0" indent="0" rtl="0">
              <a:spcBef>
                <a:spcPts val="0"/>
              </a:spcBef>
              <a:spcAft>
                <a:spcPts val="0"/>
              </a:spcAft>
              <a:buNone/>
            </a:pPr>
            <a:r>
              <a:rPr lang="en" u="sng" dirty="0">
                <a:solidFill>
                  <a:schemeClr val="accent1">
                    <a:lumMod val="75000"/>
                  </a:schemeClr>
                </a:solidFill>
                <a:effectLst>
                  <a:outerShdw blurRad="50800" dist="38100" dir="2700000" algn="tl" rotWithShape="0">
                    <a:schemeClr val="accent1">
                      <a:lumMod val="60000"/>
                      <a:lumOff val="40000"/>
                      <a:alpha val="40000"/>
                    </a:schemeClr>
                  </a:outerShdw>
                </a:effectLst>
                <a:latin typeface="Tahoma" panose="020B0604030504040204" pitchFamily="34" charset="0"/>
                <a:ea typeface="Tahoma" panose="020B0604030504040204" pitchFamily="34" charset="0"/>
                <a:cs typeface="Tahoma" panose="020B0604030504040204" pitchFamily="34" charset="0"/>
                <a:sym typeface="Helvetica Neue Light"/>
                <a:hlinkClick r:id="rId4">
                  <a:extLst>
                    <a:ext uri="{A12FA001-AC4F-418D-AE19-62706E023703}">
                      <ahyp:hlinkClr xmlns:ahyp="http://schemas.microsoft.com/office/drawing/2018/hyperlinkcolor" val="tx"/>
                    </a:ext>
                  </a:extLst>
                </a:hlinkClick>
              </a:rPr>
              <a:t>Lauren.Magliozzi@colorado.edu</a:t>
            </a:r>
            <a:endParaRPr dirty="0">
              <a:solidFill>
                <a:schemeClr val="accent1">
                  <a:lumMod val="75000"/>
                </a:schemeClr>
              </a:solidFill>
              <a:effectLst>
                <a:outerShdw blurRad="50800" dist="38100" dir="2700000" algn="tl" rotWithShape="0">
                  <a:schemeClr val="accent1">
                    <a:lumMod val="60000"/>
                    <a:lumOff val="40000"/>
                    <a:alpha val="40000"/>
                  </a:schemeClr>
                </a:outerShdw>
              </a:effectLst>
              <a:latin typeface="Tahoma" panose="020B0604030504040204" pitchFamily="34" charset="0"/>
              <a:ea typeface="Tahoma" panose="020B0604030504040204" pitchFamily="34" charset="0"/>
              <a:cs typeface="Tahoma" panose="020B0604030504040204" pitchFamily="34" charset="0"/>
              <a:sym typeface="Helvetica Neue Light"/>
            </a:endParaRPr>
          </a:p>
        </p:txBody>
      </p:sp>
      <p:sp>
        <p:nvSpPr>
          <p:cNvPr id="2" name="TextBox 1">
            <a:extLst>
              <a:ext uri="{FF2B5EF4-FFF2-40B4-BE49-F238E27FC236}">
                <a16:creationId xmlns:a16="http://schemas.microsoft.com/office/drawing/2014/main" id="{64AAD40D-57FF-8C49-95A5-1BF63F3B2A39}"/>
              </a:ext>
            </a:extLst>
          </p:cNvPr>
          <p:cNvSpPr txBox="1"/>
          <p:nvPr/>
        </p:nvSpPr>
        <p:spPr>
          <a:xfrm>
            <a:off x="175033" y="237031"/>
            <a:ext cx="3751348" cy="553998"/>
          </a:xfrm>
          <a:prstGeom prst="rect">
            <a:avLst/>
          </a:prstGeom>
          <a:noFill/>
        </p:spPr>
        <p:txBody>
          <a:bodyPr wrap="none" rtlCol="0">
            <a:spAutoFit/>
          </a:bodyPr>
          <a:lstStyle/>
          <a:p>
            <a:r>
              <a:rPr lang="en-US" sz="3000" b="1" dirty="0">
                <a:solidFill>
                  <a:schemeClr val="bg1"/>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Open to Questions</a:t>
            </a:r>
          </a:p>
        </p:txBody>
      </p:sp>
      <p:pic>
        <p:nvPicPr>
          <p:cNvPr id="4" name="Picture 3" descr="A qr code with a few squares&#10;&#10;Description automatically generated">
            <a:extLst>
              <a:ext uri="{FF2B5EF4-FFF2-40B4-BE49-F238E27FC236}">
                <a16:creationId xmlns:a16="http://schemas.microsoft.com/office/drawing/2014/main" id="{03776454-D4C0-BCD6-4A89-666A8E908B4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618869" y="3411549"/>
            <a:ext cx="1382649" cy="1382649"/>
          </a:xfrm>
          <a:prstGeom prst="rect">
            <a:avLst/>
          </a:prstGeom>
        </p:spPr>
      </p:pic>
      <p:pic>
        <p:nvPicPr>
          <p:cNvPr id="7" name="Google Shape;107;p25">
            <a:extLst>
              <a:ext uri="{FF2B5EF4-FFF2-40B4-BE49-F238E27FC236}">
                <a16:creationId xmlns:a16="http://schemas.microsoft.com/office/drawing/2014/main" id="{0A7AFA8F-F019-32FC-38B8-A9267E8B3FE8}"/>
              </a:ext>
            </a:extLst>
          </p:cNvPr>
          <p:cNvPicPr preferRelativeResize="0">
            <a:picLocks/>
          </p:cNvPicPr>
          <p:nvPr/>
        </p:nvPicPr>
        <p:blipFill>
          <a:blip r:embed="rId6" cstate="print">
            <a:alphaModFix/>
            <a:extLst>
              <a:ext uri="{28A0092B-C50C-407E-A947-70E740481C1C}">
                <a14:useLocalDpi xmlns:a14="http://schemas.microsoft.com/office/drawing/2010/main"/>
              </a:ext>
            </a:extLst>
          </a:blip>
          <a:stretch>
            <a:fillRect/>
          </a:stretch>
        </p:blipFill>
        <p:spPr>
          <a:xfrm>
            <a:off x="7880877" y="621139"/>
            <a:ext cx="554838" cy="455528"/>
          </a:xfrm>
          <a:prstGeom prst="rect">
            <a:avLst/>
          </a:prstGeom>
          <a:noFill/>
          <a:ln>
            <a:noFill/>
          </a:ln>
        </p:spPr>
      </p:pic>
      <p:pic>
        <p:nvPicPr>
          <p:cNvPr id="8" name="Google Shape;291;p41">
            <a:extLst>
              <a:ext uri="{FF2B5EF4-FFF2-40B4-BE49-F238E27FC236}">
                <a16:creationId xmlns:a16="http://schemas.microsoft.com/office/drawing/2014/main" id="{985519A0-6342-EBB6-E17F-4C27EE916079}"/>
              </a:ext>
            </a:extLst>
          </p:cNvPr>
          <p:cNvPicPr preferRelativeResize="0">
            <a:picLocks noChangeAspect="1"/>
          </p:cNvPicPr>
          <p:nvPr/>
        </p:nvPicPr>
        <p:blipFill rotWithShape="1">
          <a:blip r:embed="rId7" cstate="print">
            <a:alphaModFix/>
            <a:extLst>
              <a:ext uri="{28A0092B-C50C-407E-A947-70E740481C1C}">
                <a14:useLocalDpi xmlns:a14="http://schemas.microsoft.com/office/drawing/2010/main"/>
              </a:ext>
            </a:extLst>
          </a:blip>
          <a:srcRect t="-1" b="-19085"/>
          <a:stretch/>
        </p:blipFill>
        <p:spPr>
          <a:xfrm>
            <a:off x="8131444" y="616379"/>
            <a:ext cx="837523" cy="533492"/>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490B0-9833-7FEB-88D4-41F81E186874}"/>
            </a:ext>
          </a:extLst>
        </p:cNvPr>
        <p:cNvGrpSpPr/>
        <p:nvPr/>
      </p:nvGrpSpPr>
      <p:grpSpPr>
        <a:xfrm>
          <a:off x="0" y="0"/>
          <a:ext cx="0" cy="0"/>
          <a:chOff x="0" y="0"/>
          <a:chExt cx="0" cy="0"/>
        </a:xfrm>
      </p:grpSpPr>
      <p:sp>
        <p:nvSpPr>
          <p:cNvPr id="66" name="Rectangle 65">
            <a:extLst>
              <a:ext uri="{FF2B5EF4-FFF2-40B4-BE49-F238E27FC236}">
                <a16:creationId xmlns:a16="http://schemas.microsoft.com/office/drawing/2014/main" id="{3D852F70-7247-F0B7-F58A-3D75A3A04902}"/>
              </a:ext>
            </a:extLst>
          </p:cNvPr>
          <p:cNvSpPr/>
          <p:nvPr/>
        </p:nvSpPr>
        <p:spPr>
          <a:xfrm>
            <a:off x="-76683" y="-107156"/>
            <a:ext cx="723588" cy="5250656"/>
          </a:xfrm>
          <a:prstGeom prst="rect">
            <a:avLst/>
          </a:prstGeom>
          <a:solidFill>
            <a:srgbClr val="8EC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33" name="Table 32">
            <a:extLst>
              <a:ext uri="{FF2B5EF4-FFF2-40B4-BE49-F238E27FC236}">
                <a16:creationId xmlns:a16="http://schemas.microsoft.com/office/drawing/2014/main" id="{DF2A06F7-D98A-2AAC-4358-772FA1C7CE04}"/>
              </a:ext>
            </a:extLst>
          </p:cNvPr>
          <p:cNvGraphicFramePr>
            <a:graphicFrameLocks noGrp="1"/>
          </p:cNvGraphicFramePr>
          <p:nvPr>
            <p:extLst>
              <p:ext uri="{D42A27DB-BD31-4B8C-83A1-F6EECF244321}">
                <p14:modId xmlns:p14="http://schemas.microsoft.com/office/powerpoint/2010/main" val="986254768"/>
              </p:ext>
            </p:extLst>
          </p:nvPr>
        </p:nvGraphicFramePr>
        <p:xfrm>
          <a:off x="798654" y="192405"/>
          <a:ext cx="7546692" cy="4263848"/>
        </p:xfrm>
        <a:graphic>
          <a:graphicData uri="http://schemas.openxmlformats.org/drawingml/2006/table">
            <a:tbl>
              <a:tblPr firstRow="1" bandRow="1">
                <a:tableStyleId>{5C22544A-7EE6-4342-B048-85BDC9FD1C3A}</a:tableStyleId>
              </a:tblPr>
              <a:tblGrid>
                <a:gridCol w="1886673">
                  <a:extLst>
                    <a:ext uri="{9D8B030D-6E8A-4147-A177-3AD203B41FA5}">
                      <a16:colId xmlns:a16="http://schemas.microsoft.com/office/drawing/2014/main" val="4155808337"/>
                    </a:ext>
                  </a:extLst>
                </a:gridCol>
                <a:gridCol w="1886673">
                  <a:extLst>
                    <a:ext uri="{9D8B030D-6E8A-4147-A177-3AD203B41FA5}">
                      <a16:colId xmlns:a16="http://schemas.microsoft.com/office/drawing/2014/main" val="3664484868"/>
                    </a:ext>
                  </a:extLst>
                </a:gridCol>
                <a:gridCol w="1886673">
                  <a:extLst>
                    <a:ext uri="{9D8B030D-6E8A-4147-A177-3AD203B41FA5}">
                      <a16:colId xmlns:a16="http://schemas.microsoft.com/office/drawing/2014/main" val="695319953"/>
                    </a:ext>
                  </a:extLst>
                </a:gridCol>
                <a:gridCol w="1886673">
                  <a:extLst>
                    <a:ext uri="{9D8B030D-6E8A-4147-A177-3AD203B41FA5}">
                      <a16:colId xmlns:a16="http://schemas.microsoft.com/office/drawing/2014/main" val="1555019588"/>
                    </a:ext>
                  </a:extLst>
                </a:gridCol>
              </a:tblGrid>
              <a:tr h="1385151">
                <a:tc>
                  <a:txBody>
                    <a:bodyPr/>
                    <a:lstStyle/>
                    <a:p>
                      <a:endParaRPr lang="en-US"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6051890"/>
                  </a:ext>
                </a:extLst>
              </a:tr>
              <a:tr h="517462">
                <a:tc>
                  <a:txBody>
                    <a:bodyPr/>
                    <a:lstStyle/>
                    <a:p>
                      <a:endParaRPr lang="en-US">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68550585"/>
                  </a:ext>
                </a:extLst>
              </a:tr>
              <a:tr h="2361235">
                <a:tc>
                  <a:txBody>
                    <a:bodyPr/>
                    <a:lstStyle/>
                    <a:p>
                      <a:endParaRPr lang="en-US">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02608657"/>
                  </a:ext>
                </a:extLst>
              </a:tr>
            </a:tbl>
          </a:graphicData>
        </a:graphic>
      </p:graphicFrame>
      <p:sp>
        <p:nvSpPr>
          <p:cNvPr id="16" name="Slide Number Placeholder 2">
            <a:extLst>
              <a:ext uri="{FF2B5EF4-FFF2-40B4-BE49-F238E27FC236}">
                <a16:creationId xmlns:a16="http://schemas.microsoft.com/office/drawing/2014/main" id="{DF797379-CB52-373F-8B57-9179A1E3EAA2}"/>
              </a:ext>
            </a:extLst>
          </p:cNvPr>
          <p:cNvSpPr>
            <a:spLocks noGrp="1"/>
          </p:cNvSpPr>
          <p:nvPr>
            <p:ph type="sldNum" sz="quarter" idx="12"/>
          </p:nvPr>
        </p:nvSpPr>
        <p:spPr>
          <a:xfrm>
            <a:off x="8542393" y="4683241"/>
            <a:ext cx="548700" cy="393600"/>
          </a:xfrm>
        </p:spPr>
        <p:txBody>
          <a:bodyPr/>
          <a:lstStyle/>
          <a:p>
            <a:fld id="{00000000-1234-1234-1234-123412341234}" type="slidenum">
              <a:rPr lang="en" smtClean="0">
                <a:latin typeface="Tahoma" panose="020B0604030504040204" pitchFamily="34" charset="0"/>
                <a:ea typeface="Tahoma" panose="020B0604030504040204" pitchFamily="34" charset="0"/>
                <a:cs typeface="Tahoma" panose="020B0604030504040204" pitchFamily="34" charset="0"/>
              </a:rPr>
              <a:pPr/>
              <a:t>43</a:t>
            </a:fld>
            <a:endParaRPr lang="en" dirty="0">
              <a:latin typeface="Tahoma" panose="020B0604030504040204" pitchFamily="34" charset="0"/>
              <a:ea typeface="Tahoma" panose="020B0604030504040204" pitchFamily="34" charset="0"/>
              <a:cs typeface="Tahoma" panose="020B0604030504040204" pitchFamily="34" charset="0"/>
            </a:endParaRPr>
          </a:p>
        </p:txBody>
      </p:sp>
      <p:cxnSp>
        <p:nvCxnSpPr>
          <p:cNvPr id="79" name="Straight Arrow Connector 78">
            <a:extLst>
              <a:ext uri="{FF2B5EF4-FFF2-40B4-BE49-F238E27FC236}">
                <a16:creationId xmlns:a16="http://schemas.microsoft.com/office/drawing/2014/main" id="{3C82AE1F-71BF-3F0F-5E90-C073E14DD2DA}"/>
              </a:ext>
            </a:extLst>
          </p:cNvPr>
          <p:cNvCxnSpPr>
            <a:cxnSpLocks/>
          </p:cNvCxnSpPr>
          <p:nvPr/>
        </p:nvCxnSpPr>
        <p:spPr>
          <a:xfrm>
            <a:off x="559677" y="4695204"/>
            <a:ext cx="6640416" cy="15349"/>
          </a:xfrm>
          <a:prstGeom prst="straightConnector1">
            <a:avLst/>
          </a:prstGeom>
          <a:ln w="12700">
            <a:noFill/>
            <a:prstDash val="dash"/>
            <a:tailEnd type="none"/>
          </a:ln>
        </p:spPr>
        <p:style>
          <a:lnRef idx="1">
            <a:schemeClr val="accent1"/>
          </a:lnRef>
          <a:fillRef idx="0">
            <a:schemeClr val="accent1"/>
          </a:fillRef>
          <a:effectRef idx="0">
            <a:schemeClr val="accent1"/>
          </a:effectRef>
          <a:fontRef idx="minor">
            <a:schemeClr val="tx1"/>
          </a:fontRef>
        </p:style>
      </p:cxnSp>
      <p:pic>
        <p:nvPicPr>
          <p:cNvPr id="67" name="Google Shape;291;p41">
            <a:extLst>
              <a:ext uri="{FF2B5EF4-FFF2-40B4-BE49-F238E27FC236}">
                <a16:creationId xmlns:a16="http://schemas.microsoft.com/office/drawing/2014/main" id="{9703C0D2-CDFC-69FA-0CD8-B6ECE0F55F45}"/>
              </a:ext>
            </a:extLst>
          </p:cNvPr>
          <p:cNvPicPr preferRelativeResize="0">
            <a:picLocks noChangeAspect="1"/>
          </p:cNvPicPr>
          <p:nvPr/>
        </p:nvPicPr>
        <p:blipFill rotWithShape="1">
          <a:blip r:embed="rId3" cstate="print">
            <a:alphaModFix/>
            <a:extLst>
              <a:ext uri="{28A0092B-C50C-407E-A947-70E740481C1C}">
                <a14:useLocalDpi xmlns:a14="http://schemas.microsoft.com/office/drawing/2010/main"/>
              </a:ext>
            </a:extLst>
          </a:blip>
          <a:srcRect/>
          <a:stretch/>
        </p:blipFill>
        <p:spPr>
          <a:xfrm>
            <a:off x="-160676" y="4723291"/>
            <a:ext cx="669857" cy="310990"/>
          </a:xfrm>
          <a:prstGeom prst="rect">
            <a:avLst/>
          </a:prstGeom>
          <a:noFill/>
          <a:ln>
            <a:noFill/>
          </a:ln>
        </p:spPr>
      </p:pic>
      <p:sp>
        <p:nvSpPr>
          <p:cNvPr id="2" name="TextBox 1">
            <a:extLst>
              <a:ext uri="{FF2B5EF4-FFF2-40B4-BE49-F238E27FC236}">
                <a16:creationId xmlns:a16="http://schemas.microsoft.com/office/drawing/2014/main" id="{6D4A13DA-2BB2-FE1C-8AE8-1B24A7991560}"/>
              </a:ext>
            </a:extLst>
          </p:cNvPr>
          <p:cNvSpPr txBox="1"/>
          <p:nvPr/>
        </p:nvSpPr>
        <p:spPr>
          <a:xfrm>
            <a:off x="892325" y="2179358"/>
            <a:ext cx="7642463" cy="469359"/>
          </a:xfrm>
          <a:prstGeom prst="rect">
            <a:avLst/>
          </a:prstGeom>
          <a:noFill/>
        </p:spPr>
        <p:txBody>
          <a:bodyPr wrap="square" lIns="68580" tIns="34290" rIns="68580" bIns="34290" rtlCol="0" anchor="t">
            <a:spAutoFit/>
          </a:bodyPr>
          <a:lstStyle/>
          <a:p>
            <a:pPr algn="ctr"/>
            <a:r>
              <a:rPr lang="en-US" sz="2600" dirty="0">
                <a:latin typeface="Tahoma" panose="020B0604030504040204" pitchFamily="34" charset="0"/>
                <a:ea typeface="Tahoma" panose="020B0604030504040204" pitchFamily="34" charset="0"/>
                <a:cs typeface="Tahoma" panose="020B0604030504040204" pitchFamily="34" charset="0"/>
              </a:rPr>
              <a:t>Supplemental Slides</a:t>
            </a:r>
          </a:p>
        </p:txBody>
      </p:sp>
    </p:spTree>
    <p:extLst>
      <p:ext uri="{BB962C8B-B14F-4D97-AF65-F5344CB8AC3E}">
        <p14:creationId xmlns:p14="http://schemas.microsoft.com/office/powerpoint/2010/main" val="13312175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332EB-D5A1-B9EF-2106-5372293F0A9D}"/>
            </a:ext>
          </a:extLst>
        </p:cNvPr>
        <p:cNvGrpSpPr/>
        <p:nvPr/>
      </p:nvGrpSpPr>
      <p:grpSpPr>
        <a:xfrm>
          <a:off x="0" y="0"/>
          <a:ext cx="0" cy="0"/>
          <a:chOff x="0" y="0"/>
          <a:chExt cx="0" cy="0"/>
        </a:xfrm>
      </p:grpSpPr>
      <p:sp>
        <p:nvSpPr>
          <p:cNvPr id="66" name="Rectangle 65">
            <a:extLst>
              <a:ext uri="{FF2B5EF4-FFF2-40B4-BE49-F238E27FC236}">
                <a16:creationId xmlns:a16="http://schemas.microsoft.com/office/drawing/2014/main" id="{C1DC2FD5-6EFC-BD3E-64EB-8C3E7F98CFDC}"/>
              </a:ext>
            </a:extLst>
          </p:cNvPr>
          <p:cNvSpPr/>
          <p:nvPr/>
        </p:nvSpPr>
        <p:spPr>
          <a:xfrm>
            <a:off x="-114376" y="-107155"/>
            <a:ext cx="723588" cy="5250656"/>
          </a:xfrm>
          <a:prstGeom prst="rect">
            <a:avLst/>
          </a:prstGeom>
          <a:solidFill>
            <a:srgbClr val="8EC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65" name="Oval 64">
            <a:extLst>
              <a:ext uri="{FF2B5EF4-FFF2-40B4-BE49-F238E27FC236}">
                <a16:creationId xmlns:a16="http://schemas.microsoft.com/office/drawing/2014/main" id="{B78F8C1F-268F-70F8-667B-ACDC2FE89FFA}"/>
              </a:ext>
            </a:extLst>
          </p:cNvPr>
          <p:cNvSpPr/>
          <p:nvPr/>
        </p:nvSpPr>
        <p:spPr>
          <a:xfrm>
            <a:off x="7203895" y="1412267"/>
            <a:ext cx="914400" cy="9144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0BF04EB3-ACBF-E0B4-FABA-41468E977BA6}"/>
              </a:ext>
            </a:extLst>
          </p:cNvPr>
          <p:cNvSpPr/>
          <p:nvPr/>
        </p:nvSpPr>
        <p:spPr>
          <a:xfrm>
            <a:off x="5340284" y="1412267"/>
            <a:ext cx="914400" cy="9144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2AE61397-2820-1277-755C-A39821BD0249}"/>
              </a:ext>
            </a:extLst>
          </p:cNvPr>
          <p:cNvSpPr/>
          <p:nvPr/>
        </p:nvSpPr>
        <p:spPr>
          <a:xfrm>
            <a:off x="3465863" y="1414513"/>
            <a:ext cx="914400" cy="9144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9FD0AE9E-113F-50A5-6009-3603AC076547}"/>
              </a:ext>
            </a:extLst>
          </p:cNvPr>
          <p:cNvSpPr/>
          <p:nvPr/>
        </p:nvSpPr>
        <p:spPr>
          <a:xfrm>
            <a:off x="1554336" y="1412267"/>
            <a:ext cx="914400" cy="9144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3" name="Table 32">
            <a:extLst>
              <a:ext uri="{FF2B5EF4-FFF2-40B4-BE49-F238E27FC236}">
                <a16:creationId xmlns:a16="http://schemas.microsoft.com/office/drawing/2014/main" id="{4CC86760-15DB-AB88-41D7-1E68AE77C8A7}"/>
              </a:ext>
            </a:extLst>
          </p:cNvPr>
          <p:cNvGraphicFramePr>
            <a:graphicFrameLocks noGrp="1"/>
          </p:cNvGraphicFramePr>
          <p:nvPr>
            <p:extLst>
              <p:ext uri="{D42A27DB-BD31-4B8C-83A1-F6EECF244321}">
                <p14:modId xmlns:p14="http://schemas.microsoft.com/office/powerpoint/2010/main" val="1437980276"/>
              </p:ext>
            </p:extLst>
          </p:nvPr>
        </p:nvGraphicFramePr>
        <p:xfrm>
          <a:off x="798654" y="192405"/>
          <a:ext cx="7546692" cy="4263848"/>
        </p:xfrm>
        <a:graphic>
          <a:graphicData uri="http://schemas.openxmlformats.org/drawingml/2006/table">
            <a:tbl>
              <a:tblPr firstRow="1" bandRow="1">
                <a:tableStyleId>{5C22544A-7EE6-4342-B048-85BDC9FD1C3A}</a:tableStyleId>
              </a:tblPr>
              <a:tblGrid>
                <a:gridCol w="1886673">
                  <a:extLst>
                    <a:ext uri="{9D8B030D-6E8A-4147-A177-3AD203B41FA5}">
                      <a16:colId xmlns:a16="http://schemas.microsoft.com/office/drawing/2014/main" val="4155808337"/>
                    </a:ext>
                  </a:extLst>
                </a:gridCol>
                <a:gridCol w="1886673">
                  <a:extLst>
                    <a:ext uri="{9D8B030D-6E8A-4147-A177-3AD203B41FA5}">
                      <a16:colId xmlns:a16="http://schemas.microsoft.com/office/drawing/2014/main" val="3664484868"/>
                    </a:ext>
                  </a:extLst>
                </a:gridCol>
                <a:gridCol w="1886673">
                  <a:extLst>
                    <a:ext uri="{9D8B030D-6E8A-4147-A177-3AD203B41FA5}">
                      <a16:colId xmlns:a16="http://schemas.microsoft.com/office/drawing/2014/main" val="695319953"/>
                    </a:ext>
                  </a:extLst>
                </a:gridCol>
                <a:gridCol w="1886673">
                  <a:extLst>
                    <a:ext uri="{9D8B030D-6E8A-4147-A177-3AD203B41FA5}">
                      <a16:colId xmlns:a16="http://schemas.microsoft.com/office/drawing/2014/main" val="1555019588"/>
                    </a:ext>
                  </a:extLst>
                </a:gridCol>
              </a:tblGrid>
              <a:tr h="1385151">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6051890"/>
                  </a:ext>
                </a:extLst>
              </a:tr>
              <a:tr h="517462">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68550585"/>
                  </a:ext>
                </a:extLst>
              </a:tr>
              <a:tr h="2361235">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02608657"/>
                  </a:ext>
                </a:extLst>
              </a:tr>
            </a:tbl>
          </a:graphicData>
        </a:graphic>
      </p:graphicFrame>
      <p:grpSp>
        <p:nvGrpSpPr>
          <p:cNvPr id="48" name="Group 47">
            <a:extLst>
              <a:ext uri="{FF2B5EF4-FFF2-40B4-BE49-F238E27FC236}">
                <a16:creationId xmlns:a16="http://schemas.microsoft.com/office/drawing/2014/main" id="{C095F972-C20A-803D-E753-C691274EB1F0}"/>
              </a:ext>
            </a:extLst>
          </p:cNvPr>
          <p:cNvGrpSpPr/>
          <p:nvPr/>
        </p:nvGrpSpPr>
        <p:grpSpPr>
          <a:xfrm>
            <a:off x="1477541" y="1450634"/>
            <a:ext cx="1017685" cy="970942"/>
            <a:chOff x="1130300" y="675129"/>
            <a:chExt cx="1017685" cy="970942"/>
          </a:xfrm>
        </p:grpSpPr>
        <p:pic>
          <p:nvPicPr>
            <p:cNvPr id="4" name="Graphic 3" descr="Deciduous tree with solid fill">
              <a:extLst>
                <a:ext uri="{FF2B5EF4-FFF2-40B4-BE49-F238E27FC236}">
                  <a16:creationId xmlns:a16="http://schemas.microsoft.com/office/drawing/2014/main" id="{6E04D152-E64D-5A62-A8DA-46585BD6B7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16937" y="675129"/>
              <a:ext cx="658653" cy="662331"/>
            </a:xfrm>
            <a:prstGeom prst="rect">
              <a:avLst/>
            </a:prstGeom>
          </p:spPr>
        </p:pic>
        <p:pic>
          <p:nvPicPr>
            <p:cNvPr id="35" name="Graphic 34" descr="Crystals with solid fill">
              <a:extLst>
                <a:ext uri="{FF2B5EF4-FFF2-40B4-BE49-F238E27FC236}">
                  <a16:creationId xmlns:a16="http://schemas.microsoft.com/office/drawing/2014/main" id="{86D12978-0B1C-723C-4CE3-391F4D8209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0300" y="868057"/>
              <a:ext cx="658653" cy="662331"/>
            </a:xfrm>
            <a:prstGeom prst="rect">
              <a:avLst/>
            </a:prstGeom>
          </p:spPr>
        </p:pic>
        <p:pic>
          <p:nvPicPr>
            <p:cNvPr id="37" name="Graphic 36" descr="Fish with solid fill">
              <a:extLst>
                <a:ext uri="{FF2B5EF4-FFF2-40B4-BE49-F238E27FC236}">
                  <a16:creationId xmlns:a16="http://schemas.microsoft.com/office/drawing/2014/main" id="{7B34EE94-3108-262A-7C1D-09465CF62BE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34191" y="1028850"/>
              <a:ext cx="613794" cy="617221"/>
            </a:xfrm>
            <a:prstGeom prst="rect">
              <a:avLst/>
            </a:prstGeom>
          </p:spPr>
        </p:pic>
      </p:grpSp>
      <p:grpSp>
        <p:nvGrpSpPr>
          <p:cNvPr id="45" name="Group 44">
            <a:extLst>
              <a:ext uri="{FF2B5EF4-FFF2-40B4-BE49-F238E27FC236}">
                <a16:creationId xmlns:a16="http://schemas.microsoft.com/office/drawing/2014/main" id="{FEC131D5-5A7F-CE3C-A88A-DDE8B22231D6}"/>
              </a:ext>
            </a:extLst>
          </p:cNvPr>
          <p:cNvGrpSpPr/>
          <p:nvPr/>
        </p:nvGrpSpPr>
        <p:grpSpPr>
          <a:xfrm>
            <a:off x="3489064" y="1521520"/>
            <a:ext cx="775021" cy="666338"/>
            <a:chOff x="3253515" y="178305"/>
            <a:chExt cx="775021" cy="666338"/>
          </a:xfrm>
        </p:grpSpPr>
        <p:pic>
          <p:nvPicPr>
            <p:cNvPr id="42" name="Graphic 41" descr="Fire with solid fill">
              <a:extLst>
                <a:ext uri="{FF2B5EF4-FFF2-40B4-BE49-F238E27FC236}">
                  <a16:creationId xmlns:a16="http://schemas.microsoft.com/office/drawing/2014/main" id="{3B9538DC-E210-0C3D-EDFD-1B32DF1C6AF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253515" y="178305"/>
              <a:ext cx="666338" cy="666338"/>
            </a:xfrm>
            <a:prstGeom prst="rect">
              <a:avLst/>
            </a:prstGeom>
          </p:spPr>
        </p:pic>
        <p:pic>
          <p:nvPicPr>
            <p:cNvPr id="40" name="Graphic 39" descr="Tree Stump with solid fill">
              <a:extLst>
                <a:ext uri="{FF2B5EF4-FFF2-40B4-BE49-F238E27FC236}">
                  <a16:creationId xmlns:a16="http://schemas.microsoft.com/office/drawing/2014/main" id="{EB36ABE1-7F6F-EC0D-817D-943E7DE3875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510335" y="313184"/>
              <a:ext cx="518201" cy="518201"/>
            </a:xfrm>
            <a:prstGeom prst="rect">
              <a:avLst/>
            </a:prstGeom>
          </p:spPr>
        </p:pic>
      </p:grpSp>
      <p:pic>
        <p:nvPicPr>
          <p:cNvPr id="55" name="Graphic 54" descr="City with solid fill">
            <a:extLst>
              <a:ext uri="{FF2B5EF4-FFF2-40B4-BE49-F238E27FC236}">
                <a16:creationId xmlns:a16="http://schemas.microsoft.com/office/drawing/2014/main" id="{90666468-4376-7368-F828-3D9229A052C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214705" y="1495728"/>
            <a:ext cx="896502" cy="896502"/>
          </a:xfrm>
          <a:prstGeom prst="rect">
            <a:avLst/>
          </a:prstGeom>
        </p:spPr>
      </p:pic>
      <p:grpSp>
        <p:nvGrpSpPr>
          <p:cNvPr id="38" name="Group 37">
            <a:extLst>
              <a:ext uri="{FF2B5EF4-FFF2-40B4-BE49-F238E27FC236}">
                <a16:creationId xmlns:a16="http://schemas.microsoft.com/office/drawing/2014/main" id="{F884EE36-6A6F-3C21-DCD3-64F5FD01CC1B}"/>
              </a:ext>
            </a:extLst>
          </p:cNvPr>
          <p:cNvGrpSpPr/>
          <p:nvPr/>
        </p:nvGrpSpPr>
        <p:grpSpPr>
          <a:xfrm>
            <a:off x="5313261" y="1502624"/>
            <a:ext cx="922769" cy="731443"/>
            <a:chOff x="4878462" y="165045"/>
            <a:chExt cx="922769" cy="731443"/>
          </a:xfrm>
        </p:grpSpPr>
        <p:pic>
          <p:nvPicPr>
            <p:cNvPr id="46" name="Graphic 45" descr="Fire with solid fill">
              <a:extLst>
                <a:ext uri="{FF2B5EF4-FFF2-40B4-BE49-F238E27FC236}">
                  <a16:creationId xmlns:a16="http://schemas.microsoft.com/office/drawing/2014/main" id="{674EAB3C-4BB3-EAE9-3514-303875379C4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78462" y="165045"/>
              <a:ext cx="666338" cy="666340"/>
            </a:xfrm>
            <a:prstGeom prst="rect">
              <a:avLst/>
            </a:prstGeom>
          </p:spPr>
        </p:pic>
        <p:pic>
          <p:nvPicPr>
            <p:cNvPr id="41" name="Graphic 42" descr="Car with solid fill">
              <a:extLst>
                <a:ext uri="{FF2B5EF4-FFF2-40B4-BE49-F238E27FC236}">
                  <a16:creationId xmlns:a16="http://schemas.microsoft.com/office/drawing/2014/main" id="{32C242F6-64AA-3EE9-CE57-3710087D610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118007" y="213264"/>
              <a:ext cx="683224" cy="683224"/>
            </a:xfrm>
            <a:prstGeom prst="rect">
              <a:avLst/>
            </a:prstGeom>
          </p:spPr>
        </p:pic>
      </p:grpSp>
      <p:sp>
        <p:nvSpPr>
          <p:cNvPr id="16" name="Slide Number Placeholder 2">
            <a:extLst>
              <a:ext uri="{FF2B5EF4-FFF2-40B4-BE49-F238E27FC236}">
                <a16:creationId xmlns:a16="http://schemas.microsoft.com/office/drawing/2014/main" id="{A71F8365-654E-5150-C62A-890F37271DF4}"/>
              </a:ext>
            </a:extLst>
          </p:cNvPr>
          <p:cNvSpPr>
            <a:spLocks noGrp="1"/>
          </p:cNvSpPr>
          <p:nvPr>
            <p:ph type="sldNum" sz="quarter" idx="12"/>
          </p:nvPr>
        </p:nvSpPr>
        <p:spPr>
          <a:xfrm>
            <a:off x="8542393" y="4683241"/>
            <a:ext cx="548700" cy="393600"/>
          </a:xfrm>
        </p:spPr>
        <p:txBody>
          <a:bodyPr/>
          <a:lstStyle/>
          <a:p>
            <a:fld id="{00000000-1234-1234-1234-123412341234}" type="slidenum">
              <a:rPr lang="en" smtClean="0">
                <a:latin typeface="Tahoma" panose="020B0604030504040204" pitchFamily="34" charset="0"/>
                <a:ea typeface="Tahoma" panose="020B0604030504040204" pitchFamily="34" charset="0"/>
                <a:cs typeface="Tahoma" panose="020B0604030504040204" pitchFamily="34" charset="0"/>
              </a:rPr>
              <a:pPr/>
              <a:t>44</a:t>
            </a:fld>
            <a:endParaRPr lang="en" dirty="0">
              <a:latin typeface="Tahoma" panose="020B0604030504040204" pitchFamily="34" charset="0"/>
              <a:ea typeface="Tahoma" panose="020B0604030504040204" pitchFamily="34" charset="0"/>
              <a:cs typeface="Tahoma" panose="020B0604030504040204" pitchFamily="34" charset="0"/>
            </a:endParaRPr>
          </a:p>
        </p:txBody>
      </p:sp>
      <p:cxnSp>
        <p:nvCxnSpPr>
          <p:cNvPr id="79" name="Straight Arrow Connector 78">
            <a:extLst>
              <a:ext uri="{FF2B5EF4-FFF2-40B4-BE49-F238E27FC236}">
                <a16:creationId xmlns:a16="http://schemas.microsoft.com/office/drawing/2014/main" id="{050E4635-8320-BC33-1B3F-E51B215E5B4E}"/>
              </a:ext>
            </a:extLst>
          </p:cNvPr>
          <p:cNvCxnSpPr>
            <a:cxnSpLocks/>
          </p:cNvCxnSpPr>
          <p:nvPr/>
        </p:nvCxnSpPr>
        <p:spPr>
          <a:xfrm>
            <a:off x="559677" y="4695204"/>
            <a:ext cx="6640416" cy="15349"/>
          </a:xfrm>
          <a:prstGeom prst="straightConnector1">
            <a:avLst/>
          </a:prstGeom>
          <a:ln w="12700">
            <a:noFill/>
            <a:prstDash val="dash"/>
            <a:tailEnd type="non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3F28BE4-4FC4-2E15-9AA5-AF949DB06CD6}"/>
              </a:ext>
            </a:extLst>
          </p:cNvPr>
          <p:cNvSpPr txBox="1"/>
          <p:nvPr/>
        </p:nvSpPr>
        <p:spPr>
          <a:xfrm>
            <a:off x="1145896" y="2394088"/>
            <a:ext cx="1882696" cy="530915"/>
          </a:xfrm>
          <a:prstGeom prst="rect">
            <a:avLst/>
          </a:prstGeom>
          <a:noFill/>
          <a:ln>
            <a:noFill/>
          </a:ln>
        </p:spPr>
        <p:txBody>
          <a:bodyPr wrap="square" lIns="68580" tIns="34290" rIns="68580" bIns="34290" rtlCol="0" anchor="t">
            <a:spAutoFit/>
          </a:bodyPr>
          <a:lstStyle/>
          <a:p>
            <a:pPr algn="ctr"/>
            <a:r>
              <a:rPr lang="en-US" sz="15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Unburned wildland</a:t>
            </a:r>
            <a:br>
              <a:rPr lang="en-US" sz="15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br>
            <a:r>
              <a:rPr lang="en-US" sz="15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sources</a:t>
            </a:r>
          </a:p>
        </p:txBody>
      </p:sp>
      <p:sp>
        <p:nvSpPr>
          <p:cNvPr id="20" name="TextBox 19">
            <a:extLst>
              <a:ext uri="{FF2B5EF4-FFF2-40B4-BE49-F238E27FC236}">
                <a16:creationId xmlns:a16="http://schemas.microsoft.com/office/drawing/2014/main" id="{0429758B-DB2B-47A5-2638-324FFF9ED8FA}"/>
              </a:ext>
            </a:extLst>
          </p:cNvPr>
          <p:cNvSpPr txBox="1"/>
          <p:nvPr/>
        </p:nvSpPr>
        <p:spPr>
          <a:xfrm>
            <a:off x="3138108" y="2399118"/>
            <a:ext cx="1639493" cy="530915"/>
          </a:xfrm>
          <a:prstGeom prst="rect">
            <a:avLst/>
          </a:prstGeom>
          <a:noFill/>
          <a:ln>
            <a:noFill/>
          </a:ln>
        </p:spPr>
        <p:txBody>
          <a:bodyPr wrap="square" lIns="68580" tIns="34290" rIns="68580" bIns="34290" rtlCol="0" anchor="t">
            <a:spAutoFit/>
          </a:bodyPr>
          <a:lstStyle/>
          <a:p>
            <a:pPr algn="ctr"/>
            <a:r>
              <a:rPr lang="en-US" sz="1500" dirty="0">
                <a:solidFill>
                  <a:srgbClr val="00B050"/>
                </a:solidFill>
                <a:latin typeface="Tahoma" panose="020B0604030504040204" pitchFamily="34" charset="0"/>
                <a:ea typeface="Tahoma" panose="020B0604030504040204" pitchFamily="34" charset="0"/>
                <a:cs typeface="Tahoma" panose="020B0604030504040204" pitchFamily="34" charset="0"/>
              </a:rPr>
              <a:t>Wildland</a:t>
            </a:r>
            <a:br>
              <a:rPr lang="en-US" sz="1500" dirty="0">
                <a:solidFill>
                  <a:srgbClr val="00B050"/>
                </a:solidFill>
                <a:latin typeface="Tahoma" panose="020B0604030504040204" pitchFamily="34" charset="0"/>
                <a:ea typeface="Tahoma" panose="020B0604030504040204" pitchFamily="34" charset="0"/>
                <a:cs typeface="Tahoma" panose="020B0604030504040204" pitchFamily="34" charset="0"/>
              </a:rPr>
            </a:br>
            <a:r>
              <a:rPr lang="en-US" sz="1500" dirty="0">
                <a:solidFill>
                  <a:srgbClr val="00B050"/>
                </a:solidFill>
                <a:latin typeface="Tahoma" panose="020B0604030504040204" pitchFamily="34" charset="0"/>
                <a:ea typeface="Tahoma" panose="020B0604030504040204" pitchFamily="34" charset="0"/>
                <a:cs typeface="Tahoma" panose="020B0604030504040204" pitchFamily="34" charset="0"/>
              </a:rPr>
              <a:t>fire sources</a:t>
            </a:r>
          </a:p>
        </p:txBody>
      </p:sp>
      <p:sp>
        <p:nvSpPr>
          <p:cNvPr id="26" name="TextBox 25">
            <a:extLst>
              <a:ext uri="{FF2B5EF4-FFF2-40B4-BE49-F238E27FC236}">
                <a16:creationId xmlns:a16="http://schemas.microsoft.com/office/drawing/2014/main" id="{08FE564A-5C0D-709A-6409-47FFB3206C7A}"/>
              </a:ext>
            </a:extLst>
          </p:cNvPr>
          <p:cNvSpPr txBox="1"/>
          <p:nvPr/>
        </p:nvSpPr>
        <p:spPr>
          <a:xfrm>
            <a:off x="6607406" y="2386849"/>
            <a:ext cx="2296302" cy="530915"/>
          </a:xfrm>
          <a:prstGeom prst="rect">
            <a:avLst/>
          </a:prstGeom>
          <a:noFill/>
          <a:ln>
            <a:noFill/>
          </a:ln>
        </p:spPr>
        <p:txBody>
          <a:bodyPr wrap="square" lIns="68580" tIns="34290" rIns="68580" bIns="34290" rtlCol="0" anchor="t">
            <a:spAutoFit/>
          </a:bodyPr>
          <a:lstStyle/>
          <a:p>
            <a:pPr algn="ctr"/>
            <a:r>
              <a:rPr lang="en-US" sz="1500" dirty="0">
                <a:solidFill>
                  <a:srgbClr val="005493"/>
                </a:solidFill>
                <a:latin typeface="Tahoma" panose="020B0604030504040204" pitchFamily="34" charset="0"/>
                <a:ea typeface="Tahoma" panose="020B0604030504040204" pitchFamily="34" charset="0"/>
                <a:cs typeface="Tahoma" panose="020B0604030504040204" pitchFamily="34" charset="0"/>
              </a:rPr>
              <a:t>Downstream</a:t>
            </a:r>
          </a:p>
          <a:p>
            <a:pPr algn="ctr"/>
            <a:r>
              <a:rPr lang="en-US" sz="1500" dirty="0">
                <a:solidFill>
                  <a:srgbClr val="005493"/>
                </a:solidFill>
                <a:latin typeface="Tahoma" panose="020B0604030504040204" pitchFamily="34" charset="0"/>
                <a:ea typeface="Tahoma" panose="020B0604030504040204" pitchFamily="34" charset="0"/>
                <a:cs typeface="Tahoma" panose="020B0604030504040204" pitchFamily="34" charset="0"/>
              </a:rPr>
              <a:t>urban sources</a:t>
            </a:r>
          </a:p>
        </p:txBody>
      </p:sp>
      <p:sp>
        <p:nvSpPr>
          <p:cNvPr id="29" name="TextBox 28">
            <a:extLst>
              <a:ext uri="{FF2B5EF4-FFF2-40B4-BE49-F238E27FC236}">
                <a16:creationId xmlns:a16="http://schemas.microsoft.com/office/drawing/2014/main" id="{DC9B2C9A-90D2-3F8F-656B-7186C94D6126}"/>
              </a:ext>
            </a:extLst>
          </p:cNvPr>
          <p:cNvSpPr txBox="1"/>
          <p:nvPr/>
        </p:nvSpPr>
        <p:spPr>
          <a:xfrm>
            <a:off x="4744715" y="2391828"/>
            <a:ext cx="2294652" cy="530915"/>
          </a:xfrm>
          <a:prstGeom prst="rect">
            <a:avLst/>
          </a:prstGeom>
          <a:noFill/>
        </p:spPr>
        <p:txBody>
          <a:bodyPr wrap="square" lIns="68580" tIns="34290" rIns="68580" bIns="34290" rtlCol="0" anchor="t">
            <a:spAutoFit/>
          </a:bodyPr>
          <a:lstStyle/>
          <a:p>
            <a:pPr algn="ctr"/>
            <a:r>
              <a:rPr lang="en-US" sz="1500" dirty="0">
                <a:solidFill>
                  <a:srgbClr val="00B0F0"/>
                </a:solidFill>
                <a:latin typeface="Tahoma" panose="020B0604030504040204" pitchFamily="34" charset="0"/>
                <a:ea typeface="Tahoma" panose="020B0604030504040204" pitchFamily="34" charset="0"/>
                <a:cs typeface="Tahoma" panose="020B0604030504040204" pitchFamily="34" charset="0"/>
              </a:rPr>
              <a:t>Urban</a:t>
            </a:r>
            <a:br>
              <a:rPr lang="en-US" sz="1500" dirty="0">
                <a:solidFill>
                  <a:srgbClr val="00B0F0"/>
                </a:solidFill>
                <a:latin typeface="Tahoma" panose="020B0604030504040204" pitchFamily="34" charset="0"/>
                <a:ea typeface="Tahoma" panose="020B0604030504040204" pitchFamily="34" charset="0"/>
                <a:cs typeface="Tahoma" panose="020B0604030504040204" pitchFamily="34" charset="0"/>
              </a:rPr>
            </a:br>
            <a:r>
              <a:rPr lang="en-US" sz="1500" dirty="0">
                <a:solidFill>
                  <a:srgbClr val="00B0F0"/>
                </a:solidFill>
                <a:latin typeface="Tahoma" panose="020B0604030504040204" pitchFamily="34" charset="0"/>
                <a:ea typeface="Tahoma" panose="020B0604030504040204" pitchFamily="34" charset="0"/>
                <a:cs typeface="Tahoma" panose="020B0604030504040204" pitchFamily="34" charset="0"/>
              </a:rPr>
              <a:t>fire sources</a:t>
            </a:r>
          </a:p>
        </p:txBody>
      </p:sp>
      <p:sp>
        <p:nvSpPr>
          <p:cNvPr id="30" name="TextBox 29">
            <a:extLst>
              <a:ext uri="{FF2B5EF4-FFF2-40B4-BE49-F238E27FC236}">
                <a16:creationId xmlns:a16="http://schemas.microsoft.com/office/drawing/2014/main" id="{2701637E-1631-6293-4FED-4F7DD3257106}"/>
              </a:ext>
            </a:extLst>
          </p:cNvPr>
          <p:cNvSpPr txBox="1"/>
          <p:nvPr/>
        </p:nvSpPr>
        <p:spPr>
          <a:xfrm>
            <a:off x="1158400" y="2911839"/>
            <a:ext cx="1862593" cy="1169551"/>
          </a:xfrm>
          <a:prstGeom prst="rect">
            <a:avLst/>
          </a:prstGeom>
          <a:noFill/>
        </p:spPr>
        <p:txBody>
          <a:bodyPr wrap="square" rtlCol="0">
            <a:spAutoFit/>
          </a:bodyPr>
          <a:lstStyle/>
          <a:p>
            <a:pPr marL="285750" indent="-285750">
              <a:buSzPct val="110000"/>
              <a:buFont typeface="System Font Regular"/>
              <a:buChar char="-"/>
            </a:pPr>
            <a:r>
              <a:rPr lang="en-US" dirty="0"/>
              <a:t>“Background”</a:t>
            </a:r>
          </a:p>
          <a:p>
            <a:pPr marL="285750" indent="-285750">
              <a:buSzPct val="110000"/>
              <a:buFont typeface="System Font Regular"/>
              <a:buChar char="-"/>
            </a:pPr>
            <a:r>
              <a:rPr lang="en-US" dirty="0"/>
              <a:t>Geogenic</a:t>
            </a:r>
          </a:p>
          <a:p>
            <a:pPr marL="285750" indent="-285750">
              <a:buSzPct val="110000"/>
              <a:buFont typeface="System Font Regular"/>
              <a:buChar char="-"/>
            </a:pPr>
            <a:r>
              <a:rPr lang="en-US" dirty="0"/>
              <a:t>Limited highway impacts</a:t>
            </a:r>
          </a:p>
          <a:p>
            <a:pPr marL="285750" indent="-285750">
              <a:buSzPct val="110000"/>
              <a:buFont typeface="System Font Regular"/>
              <a:buChar char="-"/>
            </a:pPr>
            <a:r>
              <a:rPr lang="en-US" dirty="0"/>
              <a:t>Legacy mines</a:t>
            </a:r>
          </a:p>
        </p:txBody>
      </p:sp>
      <p:sp>
        <p:nvSpPr>
          <p:cNvPr id="52" name="TextBox 51">
            <a:extLst>
              <a:ext uri="{FF2B5EF4-FFF2-40B4-BE49-F238E27FC236}">
                <a16:creationId xmlns:a16="http://schemas.microsoft.com/office/drawing/2014/main" id="{07BC33F6-A7D8-1F50-CAF6-5A7D329F09A7}"/>
              </a:ext>
            </a:extLst>
          </p:cNvPr>
          <p:cNvSpPr txBox="1"/>
          <p:nvPr/>
        </p:nvSpPr>
        <p:spPr>
          <a:xfrm>
            <a:off x="3028592" y="2900267"/>
            <a:ext cx="1862593" cy="738664"/>
          </a:xfrm>
          <a:prstGeom prst="rect">
            <a:avLst/>
          </a:prstGeom>
          <a:noFill/>
        </p:spPr>
        <p:txBody>
          <a:bodyPr wrap="square" rtlCol="0">
            <a:spAutoFit/>
          </a:bodyPr>
          <a:lstStyle/>
          <a:p>
            <a:pPr marL="285750" indent="-285750">
              <a:buSzPct val="110000"/>
              <a:buFont typeface="System Font Regular"/>
              <a:buChar char="-"/>
            </a:pPr>
            <a:r>
              <a:rPr lang="en-US" dirty="0"/>
              <a:t>Combusted vegetation</a:t>
            </a:r>
          </a:p>
          <a:p>
            <a:pPr marL="285750" indent="-285750">
              <a:buSzPct val="110000"/>
              <a:buFont typeface="System Font Regular"/>
              <a:buChar char="-"/>
            </a:pPr>
            <a:r>
              <a:rPr lang="en-US" dirty="0"/>
              <a:t>Combusted soil</a:t>
            </a:r>
          </a:p>
        </p:txBody>
      </p:sp>
      <p:sp>
        <p:nvSpPr>
          <p:cNvPr id="57" name="TextBox 56">
            <a:extLst>
              <a:ext uri="{FF2B5EF4-FFF2-40B4-BE49-F238E27FC236}">
                <a16:creationId xmlns:a16="http://schemas.microsoft.com/office/drawing/2014/main" id="{DD095F72-309F-EB1A-F1E3-530814B5CF6A}"/>
              </a:ext>
            </a:extLst>
          </p:cNvPr>
          <p:cNvSpPr txBox="1"/>
          <p:nvPr/>
        </p:nvSpPr>
        <p:spPr>
          <a:xfrm>
            <a:off x="4925910" y="2915276"/>
            <a:ext cx="1862593" cy="738664"/>
          </a:xfrm>
          <a:prstGeom prst="rect">
            <a:avLst/>
          </a:prstGeom>
          <a:noFill/>
        </p:spPr>
        <p:txBody>
          <a:bodyPr wrap="square" rtlCol="0">
            <a:spAutoFit/>
          </a:bodyPr>
          <a:lstStyle/>
          <a:p>
            <a:pPr marL="285750" indent="-285750">
              <a:buSzPct val="110000"/>
              <a:buFont typeface="System Font Regular"/>
              <a:buChar char="-"/>
            </a:pPr>
            <a:r>
              <a:rPr lang="en-US" dirty="0"/>
              <a:t>Combusted infrastructure and vehicles</a:t>
            </a:r>
          </a:p>
        </p:txBody>
      </p:sp>
      <p:sp>
        <p:nvSpPr>
          <p:cNvPr id="60" name="TextBox 59">
            <a:extLst>
              <a:ext uri="{FF2B5EF4-FFF2-40B4-BE49-F238E27FC236}">
                <a16:creationId xmlns:a16="http://schemas.microsoft.com/office/drawing/2014/main" id="{7287EEE5-493D-ED5F-5149-C41D1A7DBF96}"/>
              </a:ext>
            </a:extLst>
          </p:cNvPr>
          <p:cNvSpPr txBox="1"/>
          <p:nvPr/>
        </p:nvSpPr>
        <p:spPr>
          <a:xfrm>
            <a:off x="6813590" y="2919010"/>
            <a:ext cx="1862593" cy="738664"/>
          </a:xfrm>
          <a:prstGeom prst="rect">
            <a:avLst/>
          </a:prstGeom>
          <a:noFill/>
        </p:spPr>
        <p:txBody>
          <a:bodyPr wrap="square" rtlCol="0">
            <a:spAutoFit/>
          </a:bodyPr>
          <a:lstStyle/>
          <a:p>
            <a:pPr marL="285750" indent="-285750">
              <a:buSzPct val="110000"/>
              <a:buFont typeface="System Font Regular"/>
              <a:buChar char="-"/>
            </a:pPr>
            <a:r>
              <a:rPr lang="en-US" dirty="0"/>
              <a:t>Road salt/dust</a:t>
            </a:r>
          </a:p>
          <a:p>
            <a:pPr marL="285750" indent="-285750">
              <a:buSzPct val="110000"/>
              <a:buFont typeface="System Font Regular"/>
              <a:buChar char="-"/>
            </a:pPr>
            <a:r>
              <a:rPr lang="en-US" dirty="0"/>
              <a:t>Extensive highway runoff</a:t>
            </a:r>
          </a:p>
        </p:txBody>
      </p:sp>
      <p:pic>
        <p:nvPicPr>
          <p:cNvPr id="67" name="Google Shape;291;p41">
            <a:extLst>
              <a:ext uri="{FF2B5EF4-FFF2-40B4-BE49-F238E27FC236}">
                <a16:creationId xmlns:a16="http://schemas.microsoft.com/office/drawing/2014/main" id="{EF922B3D-FC7F-509B-46AC-5A110D4F9201}"/>
              </a:ext>
            </a:extLst>
          </p:cNvPr>
          <p:cNvPicPr preferRelativeResize="0">
            <a:picLocks noChangeAspect="1"/>
          </p:cNvPicPr>
          <p:nvPr/>
        </p:nvPicPr>
        <p:blipFill rotWithShape="1">
          <a:blip r:embed="rId17" cstate="print">
            <a:alphaModFix/>
            <a:extLst>
              <a:ext uri="{28A0092B-C50C-407E-A947-70E740481C1C}">
                <a14:useLocalDpi xmlns:a14="http://schemas.microsoft.com/office/drawing/2010/main"/>
              </a:ext>
            </a:extLst>
          </a:blip>
          <a:srcRect/>
          <a:stretch/>
        </p:blipFill>
        <p:spPr>
          <a:xfrm>
            <a:off x="-160676" y="4723291"/>
            <a:ext cx="669857" cy="310990"/>
          </a:xfrm>
          <a:prstGeom prst="rect">
            <a:avLst/>
          </a:prstGeom>
          <a:noFill/>
          <a:ln>
            <a:noFill/>
          </a:ln>
        </p:spPr>
      </p:pic>
      <p:sp>
        <p:nvSpPr>
          <p:cNvPr id="2" name="TextBox 1">
            <a:extLst>
              <a:ext uri="{FF2B5EF4-FFF2-40B4-BE49-F238E27FC236}">
                <a16:creationId xmlns:a16="http://schemas.microsoft.com/office/drawing/2014/main" id="{D023203F-08DA-9550-C5D4-ACD6D1FE87A6}"/>
              </a:ext>
            </a:extLst>
          </p:cNvPr>
          <p:cNvSpPr txBox="1"/>
          <p:nvPr/>
        </p:nvSpPr>
        <p:spPr>
          <a:xfrm>
            <a:off x="1104678" y="228093"/>
            <a:ext cx="7642463" cy="869469"/>
          </a:xfrm>
          <a:prstGeom prst="rect">
            <a:avLst/>
          </a:prstGeom>
          <a:noFill/>
        </p:spPr>
        <p:txBody>
          <a:bodyPr wrap="square" lIns="68580" tIns="34290" rIns="68580" bIns="34290" rtlCol="0" anchor="t">
            <a:spAutoFit/>
          </a:bodyPr>
          <a:lstStyle/>
          <a:p>
            <a:pPr algn="ctr"/>
            <a:r>
              <a:rPr lang="en-US" sz="2600" dirty="0">
                <a:latin typeface="Tahoma" panose="020B0604030504040204" pitchFamily="34" charset="0"/>
                <a:ea typeface="Tahoma" panose="020B0604030504040204" pitchFamily="34" charset="0"/>
                <a:cs typeface="Tahoma" panose="020B0604030504040204" pitchFamily="34" charset="0"/>
              </a:rPr>
              <a:t>Potential Origins of Altered Water Chemistry Signatures in Post-Fire WUI Watersheds</a:t>
            </a:r>
          </a:p>
        </p:txBody>
      </p:sp>
    </p:spTree>
    <p:extLst>
      <p:ext uri="{BB962C8B-B14F-4D97-AF65-F5344CB8AC3E}">
        <p14:creationId xmlns:p14="http://schemas.microsoft.com/office/powerpoint/2010/main" val="22308196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0" name="Picture 9" descr="A diagram of different structures&#10;&#10;Description automatically generated">
            <a:extLst>
              <a:ext uri="{FF2B5EF4-FFF2-40B4-BE49-F238E27FC236}">
                <a16:creationId xmlns:a16="http://schemas.microsoft.com/office/drawing/2014/main" id="{246044C5-6907-24DF-3337-4669D713A0C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630171" y="0"/>
            <a:ext cx="6642396" cy="5143500"/>
          </a:xfrm>
          <a:prstGeom prst="rect">
            <a:avLst/>
          </a:prstGeom>
        </p:spPr>
      </p:pic>
      <p:sp>
        <p:nvSpPr>
          <p:cNvPr id="196" name="Google Shape;196;p32"/>
          <p:cNvSpPr txBox="1"/>
          <p:nvPr/>
        </p:nvSpPr>
        <p:spPr>
          <a:xfrm>
            <a:off x="655512" y="135973"/>
            <a:ext cx="2756470" cy="1299556"/>
          </a:xfrm>
          <a:prstGeom prst="rect">
            <a:avLst/>
          </a:prstGeom>
          <a:noFill/>
          <a:ln>
            <a:noFill/>
          </a:ln>
        </p:spPr>
        <p:txBody>
          <a:bodyPr spcFirstLastPara="1" wrap="square" lIns="91425" tIns="91425" rIns="91425" bIns="91425" anchor="t" anchorCtr="0">
            <a:spAutoFit/>
          </a:bodyPr>
          <a:lstStyle/>
          <a:p>
            <a:pPr>
              <a:lnSpc>
                <a:spcPct val="114999"/>
              </a:lnSpc>
            </a:pPr>
            <a:r>
              <a:rPr lang="en" sz="2100" dirty="0">
                <a:solidFill>
                  <a:schemeClr val="tx1"/>
                </a:solidFill>
                <a:latin typeface="Tahoma" panose="020B0604030504040204" pitchFamily="34" charset="0"/>
                <a:ea typeface="Tahoma" panose="020B0604030504040204" pitchFamily="34" charset="0"/>
                <a:cs typeface="Tahoma" panose="020B0604030504040204" pitchFamily="34" charset="0"/>
                <a:sym typeface="Helvetica Neue"/>
              </a:rPr>
              <a:t>Visualizing Causal Relationships:</a:t>
            </a:r>
          </a:p>
          <a:p>
            <a:pPr>
              <a:lnSpc>
                <a:spcPct val="114999"/>
              </a:lnSpc>
            </a:pPr>
            <a:r>
              <a:rPr lang="en" sz="2100" dirty="0">
                <a:solidFill>
                  <a:schemeClr val="tx1"/>
                </a:solidFill>
                <a:latin typeface="Tahoma" panose="020B0604030504040204" pitchFamily="34" charset="0"/>
                <a:ea typeface="Tahoma" panose="020B0604030504040204" pitchFamily="34" charset="0"/>
                <a:cs typeface="Tahoma" panose="020B0604030504040204" pitchFamily="34" charset="0"/>
                <a:sym typeface="Helvetica Neue"/>
              </a:rPr>
              <a:t>RDA</a:t>
            </a:r>
            <a:endParaRPr lang="en-US" sz="21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5" name="Slide Number Placeholder 2">
            <a:extLst>
              <a:ext uri="{FF2B5EF4-FFF2-40B4-BE49-F238E27FC236}">
                <a16:creationId xmlns:a16="http://schemas.microsoft.com/office/drawing/2014/main" id="{5C762869-3FFB-AFDD-AB4E-69FC4658532A}"/>
              </a:ext>
            </a:extLst>
          </p:cNvPr>
          <p:cNvSpPr>
            <a:spLocks noGrp="1"/>
          </p:cNvSpPr>
          <p:nvPr>
            <p:ph type="sldNum" idx="12"/>
          </p:nvPr>
        </p:nvSpPr>
        <p:spPr>
          <a:xfrm>
            <a:off x="8472458" y="4663217"/>
            <a:ext cx="548700" cy="393600"/>
          </a:xfrm>
        </p:spPr>
        <p:txBody>
          <a:bodyPr/>
          <a:lstStyle/>
          <a:p>
            <a:fld id="{00000000-1234-1234-1234-123412341234}" type="slidenum">
              <a:rPr lang="en" smtClean="0">
                <a:solidFill>
                  <a:schemeClr val="tx1"/>
                </a:solidFill>
                <a:latin typeface="Tahoma" panose="020B0604030504040204" pitchFamily="34" charset="0"/>
                <a:ea typeface="Tahoma" panose="020B0604030504040204" pitchFamily="34" charset="0"/>
                <a:cs typeface="Tahoma" panose="020B0604030504040204" pitchFamily="34" charset="0"/>
              </a:rPr>
              <a:pPr/>
              <a:t>45</a:t>
            </a:fld>
            <a:endParaRPr lang="en">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a:extLst>
              <a:ext uri="{FF2B5EF4-FFF2-40B4-BE49-F238E27FC236}">
                <a16:creationId xmlns:a16="http://schemas.microsoft.com/office/drawing/2014/main" id="{E80D28B8-B997-5C49-A380-F13B2E20234F}"/>
              </a:ext>
            </a:extLst>
          </p:cNvPr>
          <p:cNvSpPr txBox="1"/>
          <p:nvPr/>
        </p:nvSpPr>
        <p:spPr>
          <a:xfrm>
            <a:off x="6300788" y="-107156"/>
            <a:ext cx="184731" cy="253916"/>
          </a:xfrm>
          <a:prstGeom prst="rect">
            <a:avLst/>
          </a:prstGeom>
          <a:noFill/>
        </p:spPr>
        <p:txBody>
          <a:bodyPr wrap="none" rtlCol="0">
            <a:spAutoFit/>
          </a:bodyPr>
          <a:lstStyle/>
          <a:p>
            <a:endParaRPr lang="en-US" sz="105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a:extLst>
              <a:ext uri="{FF2B5EF4-FFF2-40B4-BE49-F238E27FC236}">
                <a16:creationId xmlns:a16="http://schemas.microsoft.com/office/drawing/2014/main" id="{20DA9EB8-3261-8C99-BE5B-4FC9ADA7A21D}"/>
              </a:ext>
            </a:extLst>
          </p:cNvPr>
          <p:cNvSpPr/>
          <p:nvPr/>
        </p:nvSpPr>
        <p:spPr>
          <a:xfrm>
            <a:off x="-114376" y="-107156"/>
            <a:ext cx="723588" cy="5657055"/>
          </a:xfrm>
          <a:prstGeom prst="rect">
            <a:avLst/>
          </a:prstGeom>
          <a:solidFill>
            <a:srgbClr val="8EC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18" name="Google Shape;291;p41">
            <a:extLst>
              <a:ext uri="{FF2B5EF4-FFF2-40B4-BE49-F238E27FC236}">
                <a16:creationId xmlns:a16="http://schemas.microsoft.com/office/drawing/2014/main" id="{614D4E35-80D7-7C4C-9F1D-84734F8162CC}"/>
              </a:ext>
            </a:extLst>
          </p:cNvPr>
          <p:cNvPicPr preferRelativeResize="0">
            <a:picLocks noChangeAspect="1"/>
          </p:cNvPicPr>
          <p:nvPr/>
        </p:nvPicPr>
        <p:blipFill rotWithShape="1">
          <a:blip r:embed="rId4" cstate="print">
            <a:alphaModFix/>
            <a:extLst>
              <a:ext uri="{28A0092B-C50C-407E-A947-70E740481C1C}">
                <a14:useLocalDpi xmlns:a14="http://schemas.microsoft.com/office/drawing/2010/main"/>
              </a:ext>
            </a:extLst>
          </a:blip>
          <a:srcRect/>
          <a:stretch/>
        </p:blipFill>
        <p:spPr>
          <a:xfrm>
            <a:off x="-160676" y="4723291"/>
            <a:ext cx="669857" cy="310990"/>
          </a:xfrm>
          <a:prstGeom prst="rect">
            <a:avLst/>
          </a:prstGeom>
          <a:noFill/>
          <a:ln>
            <a:noFill/>
          </a:ln>
        </p:spPr>
      </p:pic>
      <p:sp>
        <p:nvSpPr>
          <p:cNvPr id="7" name="Oval 6">
            <a:extLst>
              <a:ext uri="{FF2B5EF4-FFF2-40B4-BE49-F238E27FC236}">
                <a16:creationId xmlns:a16="http://schemas.microsoft.com/office/drawing/2014/main" id="{CB09984B-3269-507A-4F60-02422E3CBDE2}"/>
              </a:ext>
            </a:extLst>
          </p:cNvPr>
          <p:cNvSpPr/>
          <p:nvPr/>
        </p:nvSpPr>
        <p:spPr>
          <a:xfrm rot="3465377" flipH="1">
            <a:off x="5761288" y="1412713"/>
            <a:ext cx="849904" cy="2503425"/>
          </a:xfrm>
          <a:prstGeom prst="ellipse">
            <a:avLst/>
          </a:prstGeom>
          <a:noFill/>
          <a:ln>
            <a:solidFill>
              <a:srgbClr val="E88D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A00BAA4-514F-71B1-36F9-3EB1A106B396}"/>
              </a:ext>
            </a:extLst>
          </p:cNvPr>
          <p:cNvSpPr txBox="1"/>
          <p:nvPr/>
        </p:nvSpPr>
        <p:spPr>
          <a:xfrm>
            <a:off x="675380" y="1325597"/>
            <a:ext cx="2756470" cy="2677656"/>
          </a:xfrm>
          <a:prstGeom prst="rect">
            <a:avLst/>
          </a:prstGeom>
          <a:noFill/>
        </p:spPr>
        <p:txBody>
          <a:bodyPr wrap="square">
            <a:spAutoFit/>
          </a:bodyPr>
          <a:lstStyle/>
          <a:p>
            <a:r>
              <a:rPr lang="en-US" sz="1400" b="1" dirty="0">
                <a:solidFill>
                  <a:schemeClr val="tx1"/>
                </a:solidFill>
                <a:latin typeface="Tahoma" panose="020B0604030504040204" pitchFamily="34" charset="0"/>
                <a:ea typeface="Tahoma" panose="020B0604030504040204" pitchFamily="34" charset="0"/>
                <a:cs typeface="Tahoma" panose="020B0604030504040204" pitchFamily="34" charset="0"/>
              </a:rPr>
              <a:t>Redundancy</a:t>
            </a:r>
          </a:p>
          <a:p>
            <a:r>
              <a:rPr lang="en-US" sz="1400" b="1" dirty="0">
                <a:solidFill>
                  <a:schemeClr val="tx1"/>
                </a:solidFill>
                <a:latin typeface="Tahoma" panose="020B0604030504040204" pitchFamily="34" charset="0"/>
                <a:ea typeface="Tahoma" panose="020B0604030504040204" pitchFamily="34" charset="0"/>
                <a:cs typeface="Tahoma" panose="020B0604030504040204" pitchFamily="34" charset="0"/>
              </a:rPr>
              <a:t>Analysis</a:t>
            </a:r>
            <a:br>
              <a:rPr lang="en-US" sz="1400" b="1"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Used to assess relationships between water quality &amp; explanatory variables</a:t>
            </a:r>
          </a:p>
          <a:p>
            <a:endParaRPr lang="en-US"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US" sz="1400" b="1" dirty="0">
                <a:solidFill>
                  <a:schemeClr val="tx1"/>
                </a:solidFill>
                <a:latin typeface="Tahoma" panose="020B0604030504040204" pitchFamily="34" charset="0"/>
                <a:ea typeface="Tahoma" panose="020B0604030504040204" pitchFamily="34" charset="0"/>
                <a:cs typeface="Tahoma" panose="020B0604030504040204" pitchFamily="34" charset="0"/>
              </a:rPr>
              <a:t>Explanatory variables:</a:t>
            </a:r>
          </a:p>
          <a:p>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Watershed land use, burn characteristics, TSS, flow, precipitation, mine area, geological background, soil type, etc.</a:t>
            </a:r>
          </a:p>
        </p:txBody>
      </p:sp>
      <p:sp>
        <p:nvSpPr>
          <p:cNvPr id="8" name="TextBox 7">
            <a:extLst>
              <a:ext uri="{FF2B5EF4-FFF2-40B4-BE49-F238E27FC236}">
                <a16:creationId xmlns:a16="http://schemas.microsoft.com/office/drawing/2014/main" id="{E23C7A1E-901F-B1D1-76E4-2D079DC1DFF0}"/>
              </a:ext>
            </a:extLst>
          </p:cNvPr>
          <p:cNvSpPr txBox="1"/>
          <p:nvPr/>
        </p:nvSpPr>
        <p:spPr>
          <a:xfrm>
            <a:off x="1524927" y="4516989"/>
            <a:ext cx="1887055" cy="523220"/>
          </a:xfrm>
          <a:prstGeom prst="rect">
            <a:avLst/>
          </a:prstGeom>
          <a:noFill/>
        </p:spPr>
        <p:txBody>
          <a:bodyPr wrap="none" rtlCol="0">
            <a:spAutoFit/>
          </a:bodyPr>
          <a:lstStyle/>
          <a:p>
            <a:pPr algn="r"/>
            <a:r>
              <a:rPr lang="en-US" b="1" dirty="0">
                <a:latin typeface="Tahoma" panose="020B0604030504040204" pitchFamily="34" charset="0"/>
                <a:ea typeface="Tahoma" panose="020B0604030504040204" pitchFamily="34" charset="0"/>
                <a:cs typeface="Tahoma" panose="020B0604030504040204" pitchFamily="34" charset="0"/>
              </a:rPr>
              <a:t>95.93%</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variance explained</a:t>
            </a:r>
          </a:p>
        </p:txBody>
      </p:sp>
      <p:sp>
        <p:nvSpPr>
          <p:cNvPr id="9" name="TextBox 8">
            <a:extLst>
              <a:ext uri="{FF2B5EF4-FFF2-40B4-BE49-F238E27FC236}">
                <a16:creationId xmlns:a16="http://schemas.microsoft.com/office/drawing/2014/main" id="{6C35C696-17B0-6CB5-C90B-C29F79C70804}"/>
              </a:ext>
            </a:extLst>
          </p:cNvPr>
          <p:cNvSpPr txBox="1"/>
          <p:nvPr/>
        </p:nvSpPr>
        <p:spPr>
          <a:xfrm>
            <a:off x="3829208" y="425701"/>
            <a:ext cx="3771000" cy="523220"/>
          </a:xfrm>
          <a:prstGeom prst="rect">
            <a:avLst/>
          </a:prstGeom>
          <a:noFill/>
        </p:spPr>
        <p:txBody>
          <a:bodyPr wrap="square">
            <a:spAutoFit/>
          </a:bodyPr>
          <a:lstStyle/>
          <a:p>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Independent variables: </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Flow, Percent Urban, # of Destroyed Structures, and TSS</a:t>
            </a:r>
          </a:p>
        </p:txBody>
      </p:sp>
      <p:sp>
        <p:nvSpPr>
          <p:cNvPr id="12" name="TextBox 11">
            <a:extLst>
              <a:ext uri="{FF2B5EF4-FFF2-40B4-BE49-F238E27FC236}">
                <a16:creationId xmlns:a16="http://schemas.microsoft.com/office/drawing/2014/main" id="{FFF89641-5AEB-59F9-FF5D-37D3432F3451}"/>
              </a:ext>
            </a:extLst>
          </p:cNvPr>
          <p:cNvSpPr txBox="1"/>
          <p:nvPr/>
        </p:nvSpPr>
        <p:spPr>
          <a:xfrm>
            <a:off x="3829208" y="948921"/>
            <a:ext cx="3771000" cy="523220"/>
          </a:xfrm>
          <a:prstGeom prst="rect">
            <a:avLst/>
          </a:prstGeom>
          <a:noFill/>
        </p:spPr>
        <p:txBody>
          <a:bodyPr wrap="square">
            <a:spAutoFit/>
          </a:bodyPr>
          <a:lstStyle/>
          <a:p>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Dependent variables: </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Total metals, other water quality parameters</a:t>
            </a:r>
          </a:p>
        </p:txBody>
      </p:sp>
      <p:sp>
        <p:nvSpPr>
          <p:cNvPr id="2" name="TextBox 1">
            <a:extLst>
              <a:ext uri="{FF2B5EF4-FFF2-40B4-BE49-F238E27FC236}">
                <a16:creationId xmlns:a16="http://schemas.microsoft.com/office/drawing/2014/main" id="{2C229ED0-AFAA-B5E2-E023-7659FD36A113}"/>
              </a:ext>
            </a:extLst>
          </p:cNvPr>
          <p:cNvSpPr txBox="1"/>
          <p:nvPr/>
        </p:nvSpPr>
        <p:spPr>
          <a:xfrm>
            <a:off x="7287728" y="116646"/>
            <a:ext cx="1984839" cy="307777"/>
          </a:xfrm>
          <a:prstGeom prst="rect">
            <a:avLst/>
          </a:prstGeom>
          <a:noFill/>
        </p:spPr>
        <p:txBody>
          <a:bodyPr wrap="none" rtlCol="0">
            <a:spAutoFit/>
          </a:bodyPr>
          <a:lstStyle/>
          <a:p>
            <a:r>
              <a:rPr lang="en-US" dirty="0"/>
              <a:t>(Magliozzi et al., 2024)</a:t>
            </a:r>
          </a:p>
        </p:txBody>
      </p:sp>
    </p:spTree>
    <p:extLst>
      <p:ext uri="{BB962C8B-B14F-4D97-AF65-F5344CB8AC3E}">
        <p14:creationId xmlns:p14="http://schemas.microsoft.com/office/powerpoint/2010/main" val="1625278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56515-1B48-4E44-8E11-D59C82659BCD}"/>
              </a:ext>
            </a:extLst>
          </p:cNvPr>
          <p:cNvSpPr>
            <a:spLocks noGrp="1"/>
          </p:cNvSpPr>
          <p:nvPr>
            <p:ph type="title"/>
          </p:nvPr>
        </p:nvSpPr>
        <p:spPr>
          <a:xfrm>
            <a:off x="51805" y="251810"/>
            <a:ext cx="5014907" cy="994172"/>
          </a:xfrm>
        </p:spPr>
        <p:txBody>
          <a:bodyPr>
            <a:normAutofit fontScale="90000"/>
          </a:bodyPr>
          <a:lstStyle/>
          <a:p>
            <a:r>
              <a:rPr lang="en-US" dirty="0">
                <a:latin typeface="Tahoma" panose="020B0604030504040204" pitchFamily="34" charset="0"/>
                <a:ea typeface="Tahoma" panose="020B0604030504040204" pitchFamily="34" charset="0"/>
                <a:cs typeface="Tahoma" panose="020B0604030504040204" pitchFamily="34" charset="0"/>
              </a:rPr>
              <a:t>Coal Creek &amp;</a:t>
            </a:r>
            <a:br>
              <a:rPr lang="en-US" dirty="0">
                <a:latin typeface="Tahoma" panose="020B0604030504040204" pitchFamily="34" charset="0"/>
                <a:ea typeface="Tahoma" panose="020B0604030504040204" pitchFamily="34" charset="0"/>
                <a:cs typeface="Tahoma" panose="020B0604030504040204" pitchFamily="34" charset="0"/>
              </a:rPr>
            </a:br>
            <a:r>
              <a:rPr lang="en-US" dirty="0">
                <a:latin typeface="Tahoma" panose="020B0604030504040204" pitchFamily="34" charset="0"/>
                <a:ea typeface="Tahoma" panose="020B0604030504040204" pitchFamily="34" charset="0"/>
                <a:cs typeface="Tahoma" panose="020B0604030504040204" pitchFamily="34" charset="0"/>
              </a:rPr>
              <a:t>the Coal Creek Trail</a:t>
            </a:r>
            <a:br>
              <a:rPr lang="en-US" dirty="0">
                <a:latin typeface="Tahoma" panose="020B0604030504040204" pitchFamily="34" charset="0"/>
                <a:ea typeface="Tahoma" panose="020B0604030504040204" pitchFamily="34" charset="0"/>
                <a:cs typeface="Tahoma" panose="020B0604030504040204" pitchFamily="34" charset="0"/>
              </a:rPr>
            </a:br>
            <a:r>
              <a:rPr lang="en-US" sz="2475" i="1" dirty="0">
                <a:latin typeface="Tahoma" panose="020B0604030504040204" pitchFamily="34" charset="0"/>
                <a:ea typeface="Tahoma" panose="020B0604030504040204" pitchFamily="34" charset="0"/>
                <a:cs typeface="Tahoma" panose="020B0604030504040204" pitchFamily="34" charset="0"/>
              </a:rPr>
              <a:t>Boulder County, CO</a:t>
            </a:r>
          </a:p>
        </p:txBody>
      </p:sp>
      <p:pic>
        <p:nvPicPr>
          <p:cNvPr id="8" name="Content Placeholder 7" descr="A picture containing tree, outdoor, grass, plant&#10;&#10;Description automatically generated">
            <a:extLst>
              <a:ext uri="{FF2B5EF4-FFF2-40B4-BE49-F238E27FC236}">
                <a16:creationId xmlns:a16="http://schemas.microsoft.com/office/drawing/2014/main" id="{E68EF72C-6048-1F44-BE33-F1169C32B1E5}"/>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4806456" y="280511"/>
            <a:ext cx="4199194" cy="3153498"/>
          </a:xfrm>
        </p:spPr>
      </p:pic>
      <p:sp>
        <p:nvSpPr>
          <p:cNvPr id="9" name="TextBox 8">
            <a:extLst>
              <a:ext uri="{FF2B5EF4-FFF2-40B4-BE49-F238E27FC236}">
                <a16:creationId xmlns:a16="http://schemas.microsoft.com/office/drawing/2014/main" id="{C6547998-BAC5-F54B-96DD-73E404E8E058}"/>
              </a:ext>
            </a:extLst>
          </p:cNvPr>
          <p:cNvSpPr txBox="1"/>
          <p:nvPr/>
        </p:nvSpPr>
        <p:spPr>
          <a:xfrm>
            <a:off x="8212831" y="3434009"/>
            <a:ext cx="793807" cy="230832"/>
          </a:xfrm>
          <a:prstGeom prst="rect">
            <a:avLst/>
          </a:prstGeom>
          <a:noFill/>
        </p:spPr>
        <p:txBody>
          <a:bodyPr wrap="none" rtlCol="0">
            <a:spAutoFit/>
          </a:bodyPr>
          <a:lstStyle/>
          <a:p>
            <a:r>
              <a:rPr lang="en-US" sz="900" i="1" err="1">
                <a:latin typeface="Tahoma" panose="020B0604030504040204" pitchFamily="34" charset="0"/>
                <a:ea typeface="Tahoma" panose="020B0604030504040204" pitchFamily="34" charset="0"/>
                <a:cs typeface="Tahoma" panose="020B0604030504040204" pitchFamily="34" charset="0"/>
              </a:rPr>
              <a:t>alltrails.com</a:t>
            </a:r>
            <a:endParaRPr lang="en-US" sz="900" i="1">
              <a:latin typeface="Tahoma" panose="020B0604030504040204" pitchFamily="34" charset="0"/>
              <a:ea typeface="Tahoma" panose="020B0604030504040204" pitchFamily="34" charset="0"/>
              <a:cs typeface="Tahoma" panose="020B0604030504040204" pitchFamily="34" charset="0"/>
            </a:endParaRPr>
          </a:p>
        </p:txBody>
      </p:sp>
      <p:sp>
        <p:nvSpPr>
          <p:cNvPr id="18" name="TextBox 17">
            <a:extLst>
              <a:ext uri="{FF2B5EF4-FFF2-40B4-BE49-F238E27FC236}">
                <a16:creationId xmlns:a16="http://schemas.microsoft.com/office/drawing/2014/main" id="{ECFA234C-E650-3640-B787-569A6602361E}"/>
              </a:ext>
            </a:extLst>
          </p:cNvPr>
          <p:cNvSpPr txBox="1"/>
          <p:nvPr/>
        </p:nvSpPr>
        <p:spPr>
          <a:xfrm>
            <a:off x="4674406" y="3241373"/>
            <a:ext cx="4241117" cy="1823576"/>
          </a:xfrm>
          <a:prstGeom prst="rect">
            <a:avLst/>
          </a:prstGeom>
          <a:noFill/>
        </p:spPr>
        <p:txBody>
          <a:bodyPr wrap="square" lIns="68580" tIns="34290" rIns="68580" bIns="34290" rtlCol="0" anchor="t">
            <a:spAutoFit/>
          </a:bodyPr>
          <a:lstStyle/>
          <a:p>
            <a:endParaRPr lang="en-US" sz="1500" dirty="0">
              <a:latin typeface="Tahoma" panose="020B0604030504040204" pitchFamily="34" charset="0"/>
              <a:ea typeface="Tahoma" panose="020B0604030504040204" pitchFamily="34" charset="0"/>
              <a:cs typeface="Tahoma" panose="020B0604030504040204" pitchFamily="34" charset="0"/>
            </a:endParaRPr>
          </a:p>
          <a:p>
            <a:r>
              <a:rPr lang="en-US" sz="1500" b="1" dirty="0">
                <a:latin typeface="Tahoma" panose="020B0604030504040204" pitchFamily="34" charset="0"/>
                <a:ea typeface="Tahoma" panose="020B0604030504040204" pitchFamily="34" charset="0"/>
                <a:cs typeface="Tahoma" panose="020B0604030504040204" pitchFamily="34" charset="0"/>
              </a:rPr>
              <a:t>Coal Creek Trail</a:t>
            </a:r>
            <a:endParaRPr lang="en-US" sz="750" b="1" dirty="0">
              <a:latin typeface="Tahoma" panose="020B0604030504040204" pitchFamily="34" charset="0"/>
              <a:ea typeface="Tahoma" panose="020B0604030504040204" pitchFamily="34" charset="0"/>
              <a:cs typeface="Tahoma" panose="020B0604030504040204" pitchFamily="34" charset="0"/>
            </a:endParaRPr>
          </a:p>
          <a:p>
            <a:r>
              <a:rPr lang="en-US" sz="1500" dirty="0">
                <a:latin typeface="Tahoma" panose="020B0604030504040204" pitchFamily="34" charset="0"/>
                <a:ea typeface="Tahoma" panose="020B0604030504040204" pitchFamily="34" charset="0"/>
                <a:cs typeface="Tahoma" panose="020B0604030504040204" pitchFamily="34" charset="0"/>
              </a:rPr>
              <a:t>14-mile public biking + walking trail along Coal Creek across Boulder County</a:t>
            </a:r>
            <a:br>
              <a:rPr lang="en-US" sz="1500" dirty="0">
                <a:latin typeface="Tahoma" panose="020B0604030504040204" pitchFamily="34" charset="0"/>
                <a:ea typeface="Tahoma" panose="020B0604030504040204" pitchFamily="34" charset="0"/>
                <a:cs typeface="Tahoma" panose="020B0604030504040204" pitchFamily="34" charset="0"/>
              </a:rPr>
            </a:br>
            <a:endParaRPr lang="en-US" sz="900" dirty="0">
              <a:latin typeface="Tahoma" panose="020B0604030504040204" pitchFamily="34" charset="0"/>
              <a:ea typeface="Tahoma" panose="020B0604030504040204" pitchFamily="34" charset="0"/>
              <a:cs typeface="Tahoma" panose="020B0604030504040204" pitchFamily="34" charset="0"/>
            </a:endParaRPr>
          </a:p>
          <a:p>
            <a:pPr marL="257175" indent="-257175">
              <a:buFont typeface="Arial" panose="020B0604020202020204" pitchFamily="34" charset="0"/>
              <a:buChar char="•"/>
            </a:pPr>
            <a:r>
              <a:rPr lang="en-US" sz="1500" dirty="0">
                <a:latin typeface="Tahoma" panose="020B0604030504040204" pitchFamily="34" charset="0"/>
                <a:ea typeface="Tahoma" panose="020B0604030504040204" pitchFamily="34" charset="0"/>
                <a:cs typeface="Tahoma" panose="020B0604030504040204" pitchFamily="34" charset="0"/>
              </a:rPr>
              <a:t>Connects several open space properties creating a</a:t>
            </a:r>
            <a:r>
              <a:rPr lang="en-US" sz="1500" b="1" dirty="0">
                <a:latin typeface="Tahoma" panose="020B0604030504040204" pitchFamily="34" charset="0"/>
                <a:ea typeface="Tahoma" panose="020B0604030504040204" pitchFamily="34" charset="0"/>
                <a:cs typeface="Tahoma" panose="020B0604030504040204" pitchFamily="34" charset="0"/>
              </a:rPr>
              <a:t> continuous corridor </a:t>
            </a:r>
            <a:r>
              <a:rPr lang="en-US" sz="1500" dirty="0">
                <a:latin typeface="Tahoma" panose="020B0604030504040204" pitchFamily="34" charset="0"/>
                <a:ea typeface="Tahoma" panose="020B0604030504040204" pitchFamily="34" charset="0"/>
                <a:cs typeface="Tahoma" panose="020B0604030504040204" pitchFamily="34" charset="0"/>
              </a:rPr>
              <a:t>for wildlife &amp; recreation across the county</a:t>
            </a:r>
          </a:p>
        </p:txBody>
      </p:sp>
      <p:sp>
        <p:nvSpPr>
          <p:cNvPr id="3" name="TextBox 2">
            <a:extLst>
              <a:ext uri="{FF2B5EF4-FFF2-40B4-BE49-F238E27FC236}">
                <a16:creationId xmlns:a16="http://schemas.microsoft.com/office/drawing/2014/main" id="{08520FC3-14AF-DC53-E13F-82F08EFEFE39}"/>
              </a:ext>
            </a:extLst>
          </p:cNvPr>
          <p:cNvSpPr txBox="1"/>
          <p:nvPr/>
        </p:nvSpPr>
        <p:spPr>
          <a:xfrm>
            <a:off x="103910" y="1544579"/>
            <a:ext cx="4199193" cy="76174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500" b="1" dirty="0">
                <a:latin typeface="Tahoma" panose="020B0604030504040204" pitchFamily="34" charset="0"/>
                <a:ea typeface="Tahoma" panose="020B0604030504040204" pitchFamily="34" charset="0"/>
                <a:cs typeface="Tahoma" panose="020B0604030504040204" pitchFamily="34" charset="0"/>
              </a:rPr>
              <a:t>Coal Creek </a:t>
            </a:r>
          </a:p>
          <a:p>
            <a:r>
              <a:rPr lang="en-US" sz="1500" dirty="0">
                <a:latin typeface="Tahoma" panose="020B0604030504040204" pitchFamily="34" charset="0"/>
                <a:ea typeface="Tahoma" panose="020B0604030504040204" pitchFamily="34" charset="0"/>
                <a:cs typeface="Tahoma" panose="020B0604030504040204" pitchFamily="34" charset="0"/>
              </a:rPr>
              <a:t>Stream &amp; riparian ecosystem in Boulder County that provides habitat for at-risk species:</a:t>
            </a:r>
          </a:p>
        </p:txBody>
      </p:sp>
      <p:grpSp>
        <p:nvGrpSpPr>
          <p:cNvPr id="7" name="Group 6">
            <a:extLst>
              <a:ext uri="{FF2B5EF4-FFF2-40B4-BE49-F238E27FC236}">
                <a16:creationId xmlns:a16="http://schemas.microsoft.com/office/drawing/2014/main" id="{4DCB991C-3EAF-5349-9259-422B3F288560}"/>
              </a:ext>
            </a:extLst>
          </p:cNvPr>
          <p:cNvGrpSpPr/>
          <p:nvPr/>
        </p:nvGrpSpPr>
        <p:grpSpPr>
          <a:xfrm>
            <a:off x="163930" y="2431473"/>
            <a:ext cx="4189127" cy="1288622"/>
            <a:chOff x="218572" y="2295410"/>
            <a:chExt cx="5585503" cy="1718163"/>
          </a:xfrm>
        </p:grpSpPr>
        <p:grpSp>
          <p:nvGrpSpPr>
            <p:cNvPr id="17" name="Group 16">
              <a:extLst>
                <a:ext uri="{FF2B5EF4-FFF2-40B4-BE49-F238E27FC236}">
                  <a16:creationId xmlns:a16="http://schemas.microsoft.com/office/drawing/2014/main" id="{C773994F-78B5-C249-B374-AD273D06EA17}"/>
                </a:ext>
              </a:extLst>
            </p:cNvPr>
            <p:cNvGrpSpPr/>
            <p:nvPr/>
          </p:nvGrpSpPr>
          <p:grpSpPr>
            <a:xfrm>
              <a:off x="218572" y="2295410"/>
              <a:ext cx="4699834" cy="1718163"/>
              <a:chOff x="149544" y="4399628"/>
              <a:chExt cx="4699834" cy="1718163"/>
            </a:xfrm>
          </p:grpSpPr>
          <p:pic>
            <p:nvPicPr>
              <p:cNvPr id="13" name="Picture 12" descr="A close up of a frog&#10;&#10;Description automatically generated with medium confidence">
                <a:extLst>
                  <a:ext uri="{FF2B5EF4-FFF2-40B4-BE49-F238E27FC236}">
                    <a16:creationId xmlns:a16="http://schemas.microsoft.com/office/drawing/2014/main" id="{6A6D476D-E179-1D4F-9E2B-C8967EAA46B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9544" y="4399628"/>
                <a:ext cx="2577244" cy="1718163"/>
              </a:xfrm>
              <a:prstGeom prst="rect">
                <a:avLst/>
              </a:prstGeom>
            </p:spPr>
          </p:pic>
          <p:sp>
            <p:nvSpPr>
              <p:cNvPr id="14" name="TextBox 13">
                <a:extLst>
                  <a:ext uri="{FF2B5EF4-FFF2-40B4-BE49-F238E27FC236}">
                    <a16:creationId xmlns:a16="http://schemas.microsoft.com/office/drawing/2014/main" id="{79835420-CBDD-1140-B4C9-02F187DE0192}"/>
                  </a:ext>
                </a:extLst>
              </p:cNvPr>
              <p:cNvSpPr txBox="1"/>
              <p:nvPr/>
            </p:nvSpPr>
            <p:spPr>
              <a:xfrm>
                <a:off x="2595178" y="4846201"/>
                <a:ext cx="1343103" cy="338555"/>
              </a:xfrm>
              <a:prstGeom prst="rect">
                <a:avLst/>
              </a:prstGeom>
              <a:noFill/>
            </p:spPr>
            <p:txBody>
              <a:bodyPr wrap="none" lIns="68580" tIns="34290" rIns="68580" bIns="34290" rtlCol="0" anchor="t">
                <a:spAutoFit/>
              </a:bodyPr>
              <a:lstStyle/>
              <a:p>
                <a:r>
                  <a:rPr lang="en-US" sz="1200" i="1" dirty="0">
                    <a:latin typeface="Tahoma" panose="020B0604030504040204" pitchFamily="34" charset="0"/>
                    <a:ea typeface="Tahoma" panose="020B0604030504040204" pitchFamily="34" charset="0"/>
                    <a:cs typeface="Tahoma" panose="020B0604030504040204" pitchFamily="34" charset="0"/>
                  </a:rPr>
                  <a:t>Rana </a:t>
                </a:r>
                <a:r>
                  <a:rPr lang="en-US" sz="1200" i="1" dirty="0" err="1">
                    <a:latin typeface="Tahoma" panose="020B0604030504040204" pitchFamily="34" charset="0"/>
                    <a:ea typeface="Tahoma" panose="020B0604030504040204" pitchFamily="34" charset="0"/>
                    <a:cs typeface="Tahoma" panose="020B0604030504040204" pitchFamily="34" charset="0"/>
                  </a:rPr>
                  <a:t>pipiens</a:t>
                </a:r>
                <a:endParaRPr lang="en-US" sz="1200" i="1" dirty="0">
                  <a:latin typeface="Tahoma" panose="020B0604030504040204" pitchFamily="34" charset="0"/>
                  <a:ea typeface="Tahoma" panose="020B0604030504040204" pitchFamily="34" charset="0"/>
                  <a:cs typeface="Tahoma" panose="020B0604030504040204" pitchFamily="34" charset="0"/>
                </a:endParaRPr>
              </a:p>
            </p:txBody>
          </p:sp>
          <p:sp>
            <p:nvSpPr>
              <p:cNvPr id="12" name="TextBox 11">
                <a:extLst>
                  <a:ext uri="{FF2B5EF4-FFF2-40B4-BE49-F238E27FC236}">
                    <a16:creationId xmlns:a16="http://schemas.microsoft.com/office/drawing/2014/main" id="{5335A363-2DBC-BC44-AA91-504975A2CA9C}"/>
                  </a:ext>
                </a:extLst>
              </p:cNvPr>
              <p:cNvSpPr txBox="1"/>
              <p:nvPr/>
            </p:nvSpPr>
            <p:spPr>
              <a:xfrm>
                <a:off x="2304663" y="4574059"/>
                <a:ext cx="2544715" cy="338555"/>
              </a:xfrm>
              <a:prstGeom prst="rect">
                <a:avLst/>
              </a:prstGeom>
              <a:noFill/>
            </p:spPr>
            <p:txBody>
              <a:bodyPr wrap="none" lIns="68580" tIns="34290" rIns="68580" bIns="34290" rtlCol="0" anchor="t">
                <a:spAutoFit/>
              </a:bodyPr>
              <a:lstStyle/>
              <a:p>
                <a:pPr marL="214313" indent="-214313">
                  <a:buFont typeface="Arial" panose="020B060402020202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Northern Leopard Frog</a:t>
                </a:r>
              </a:p>
            </p:txBody>
          </p:sp>
        </p:grpSp>
        <p:sp>
          <p:nvSpPr>
            <p:cNvPr id="20" name="TextBox 19">
              <a:extLst>
                <a:ext uri="{FF2B5EF4-FFF2-40B4-BE49-F238E27FC236}">
                  <a16:creationId xmlns:a16="http://schemas.microsoft.com/office/drawing/2014/main" id="{40DF7F31-7CD6-1045-8D15-29544375B928}"/>
                </a:ext>
              </a:extLst>
            </p:cNvPr>
            <p:cNvSpPr txBox="1"/>
            <p:nvPr/>
          </p:nvSpPr>
          <p:spPr>
            <a:xfrm>
              <a:off x="2659749" y="3049698"/>
              <a:ext cx="3144326" cy="830997"/>
            </a:xfrm>
            <a:prstGeom prst="rect">
              <a:avLst/>
            </a:prstGeom>
            <a:noFill/>
          </p:spPr>
          <p:txBody>
            <a:bodyPr wrap="square" lIns="68580" tIns="34290" rIns="68580" bIns="34290" anchor="t">
              <a:spAutoFit/>
            </a:bodyPr>
            <a:lstStyle/>
            <a:p>
              <a:r>
                <a:rPr lang="en-US" sz="1200" b="1" dirty="0">
                  <a:latin typeface="Tahoma" panose="020B0604030504040204" pitchFamily="34" charset="0"/>
                  <a:ea typeface="Tahoma" panose="020B0604030504040204" pitchFamily="34" charset="0"/>
                  <a:cs typeface="Tahoma" panose="020B0604030504040204" pitchFamily="34" charset="0"/>
                </a:rPr>
                <a:t>CO tier 1 species of greatest conservation need</a:t>
              </a:r>
              <a:br>
                <a:rPr lang="en-US" sz="1200" dirty="0">
                  <a:latin typeface="Tahoma" panose="020B0604030504040204" pitchFamily="34" charset="0"/>
                  <a:ea typeface="Tahoma" panose="020B0604030504040204" pitchFamily="34" charset="0"/>
                  <a:cs typeface="Tahoma" panose="020B0604030504040204" pitchFamily="34" charset="0"/>
                </a:rPr>
              </a:br>
              <a:endParaRPr lang="en-US" sz="1200" dirty="0">
                <a:latin typeface="Tahoma" panose="020B0604030504040204" pitchFamily="34" charset="0"/>
                <a:ea typeface="Tahoma" panose="020B0604030504040204" pitchFamily="34" charset="0"/>
                <a:cs typeface="Tahoma" panose="020B0604030504040204" pitchFamily="34" charset="0"/>
              </a:endParaRPr>
            </a:p>
          </p:txBody>
        </p:sp>
      </p:grpSp>
      <p:grpSp>
        <p:nvGrpSpPr>
          <p:cNvPr id="15" name="Group 14">
            <a:extLst>
              <a:ext uri="{FF2B5EF4-FFF2-40B4-BE49-F238E27FC236}">
                <a16:creationId xmlns:a16="http://schemas.microsoft.com/office/drawing/2014/main" id="{E2466C4A-D273-0648-9CE8-B6157288820A}"/>
              </a:ext>
            </a:extLst>
          </p:cNvPr>
          <p:cNvGrpSpPr/>
          <p:nvPr/>
        </p:nvGrpSpPr>
        <p:grpSpPr>
          <a:xfrm>
            <a:off x="461344" y="3782932"/>
            <a:ext cx="3970350" cy="1359364"/>
            <a:chOff x="100020" y="4188725"/>
            <a:chExt cx="5293800" cy="1812485"/>
          </a:xfrm>
        </p:grpSpPr>
        <p:grpSp>
          <p:nvGrpSpPr>
            <p:cNvPr id="19" name="Group 18">
              <a:extLst>
                <a:ext uri="{FF2B5EF4-FFF2-40B4-BE49-F238E27FC236}">
                  <a16:creationId xmlns:a16="http://schemas.microsoft.com/office/drawing/2014/main" id="{8928C6FD-4A97-5740-810C-CEBE35B9E481}"/>
                </a:ext>
              </a:extLst>
            </p:cNvPr>
            <p:cNvGrpSpPr/>
            <p:nvPr/>
          </p:nvGrpSpPr>
          <p:grpSpPr>
            <a:xfrm>
              <a:off x="100020" y="4188725"/>
              <a:ext cx="5293800" cy="1812485"/>
              <a:chOff x="2806775" y="3886296"/>
              <a:chExt cx="5293800" cy="1812485"/>
            </a:xfrm>
          </p:grpSpPr>
          <p:pic>
            <p:nvPicPr>
              <p:cNvPr id="1026" name="Picture 2" descr="Mice and Voles Wldlife Note">
                <a:extLst>
                  <a:ext uri="{FF2B5EF4-FFF2-40B4-BE49-F238E27FC236}">
                    <a16:creationId xmlns:a16="http://schemas.microsoft.com/office/drawing/2014/main" id="{E1C099F9-7A47-0649-B743-8DC41CAC35D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393748" y="3980618"/>
                <a:ext cx="2706827" cy="171816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19079A1-D198-3D49-AED6-D7F06430CCE1}"/>
                  </a:ext>
                </a:extLst>
              </p:cNvPr>
              <p:cNvSpPr txBox="1"/>
              <p:nvPr/>
            </p:nvSpPr>
            <p:spPr>
              <a:xfrm>
                <a:off x="2806775" y="3886296"/>
                <a:ext cx="4318829" cy="338555"/>
              </a:xfrm>
              <a:prstGeom prst="rect">
                <a:avLst/>
              </a:prstGeom>
              <a:noFill/>
            </p:spPr>
            <p:txBody>
              <a:bodyPr wrap="square" lIns="68580" tIns="34290" rIns="68580" bIns="34290" rtlCol="0" anchor="t">
                <a:spAutoFit/>
              </a:bodyPr>
              <a:lstStyle/>
              <a:p>
                <a:pPr marL="214313" indent="-214313">
                  <a:buFont typeface="Arial" panose="020B060402020202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Preble’s Meadow Jumping Mouse</a:t>
                </a:r>
              </a:p>
            </p:txBody>
          </p:sp>
          <p:sp>
            <p:nvSpPr>
              <p:cNvPr id="16" name="TextBox 15">
                <a:extLst>
                  <a:ext uri="{FF2B5EF4-FFF2-40B4-BE49-F238E27FC236}">
                    <a16:creationId xmlns:a16="http://schemas.microsoft.com/office/drawing/2014/main" id="{8080B9C2-39AB-5145-8EEB-E37381ED84F8}"/>
                  </a:ext>
                </a:extLst>
              </p:cNvPr>
              <p:cNvSpPr txBox="1"/>
              <p:nvPr/>
            </p:nvSpPr>
            <p:spPr>
              <a:xfrm>
                <a:off x="3000252" y="4226572"/>
                <a:ext cx="2450244" cy="338555"/>
              </a:xfrm>
              <a:prstGeom prst="rect">
                <a:avLst/>
              </a:prstGeom>
              <a:noFill/>
            </p:spPr>
            <p:txBody>
              <a:bodyPr wrap="none" lIns="68580" tIns="34290" rIns="68580" bIns="34290" rtlCol="0" anchor="t">
                <a:spAutoFit/>
              </a:bodyPr>
              <a:lstStyle/>
              <a:p>
                <a:r>
                  <a:rPr lang="en-US" sz="1200" i="1">
                    <a:latin typeface="Tahoma" panose="020B0604030504040204" pitchFamily="34" charset="0"/>
                    <a:ea typeface="Tahoma" panose="020B0604030504040204" pitchFamily="34" charset="0"/>
                    <a:cs typeface="Tahoma" panose="020B0604030504040204" pitchFamily="34" charset="0"/>
                  </a:rPr>
                  <a:t> </a:t>
                </a:r>
                <a:r>
                  <a:rPr lang="en-US" sz="1200" i="1" err="1">
                    <a:latin typeface="Tahoma" panose="020B0604030504040204" pitchFamily="34" charset="0"/>
                    <a:ea typeface="Tahoma" panose="020B0604030504040204" pitchFamily="34" charset="0"/>
                    <a:cs typeface="Tahoma" panose="020B0604030504040204" pitchFamily="34" charset="0"/>
                  </a:rPr>
                  <a:t>Zapus</a:t>
                </a:r>
                <a:r>
                  <a:rPr lang="en-US" sz="1200" i="1">
                    <a:latin typeface="Tahoma" panose="020B0604030504040204" pitchFamily="34" charset="0"/>
                    <a:ea typeface="Tahoma" panose="020B0604030504040204" pitchFamily="34" charset="0"/>
                    <a:cs typeface="Tahoma" panose="020B0604030504040204" pitchFamily="34" charset="0"/>
                  </a:rPr>
                  <a:t> </a:t>
                </a:r>
                <a:r>
                  <a:rPr lang="en-US" sz="1200" i="1" err="1">
                    <a:latin typeface="Tahoma" panose="020B0604030504040204" pitchFamily="34" charset="0"/>
                    <a:ea typeface="Tahoma" panose="020B0604030504040204" pitchFamily="34" charset="0"/>
                    <a:cs typeface="Tahoma" panose="020B0604030504040204" pitchFamily="34" charset="0"/>
                  </a:rPr>
                  <a:t>hudsonius</a:t>
                </a:r>
                <a:r>
                  <a:rPr lang="en-US" sz="1200" i="1">
                    <a:latin typeface="Tahoma" panose="020B0604030504040204" pitchFamily="34" charset="0"/>
                    <a:ea typeface="Tahoma" panose="020B0604030504040204" pitchFamily="34" charset="0"/>
                    <a:cs typeface="Tahoma" panose="020B0604030504040204" pitchFamily="34" charset="0"/>
                  </a:rPr>
                  <a:t> </a:t>
                </a:r>
                <a:r>
                  <a:rPr lang="en-US" sz="1200" i="1" err="1">
                    <a:latin typeface="Tahoma" panose="020B0604030504040204" pitchFamily="34" charset="0"/>
                    <a:ea typeface="Tahoma" panose="020B0604030504040204" pitchFamily="34" charset="0"/>
                    <a:cs typeface="Tahoma" panose="020B0604030504040204" pitchFamily="34" charset="0"/>
                  </a:rPr>
                  <a:t>preblei</a:t>
                </a:r>
                <a:endParaRPr lang="en-US" sz="1200" i="1">
                  <a:latin typeface="Tahoma" panose="020B0604030504040204" pitchFamily="34" charset="0"/>
                  <a:ea typeface="Tahoma" panose="020B0604030504040204" pitchFamily="34" charset="0"/>
                  <a:cs typeface="Tahoma" panose="020B0604030504040204" pitchFamily="34" charset="0"/>
                </a:endParaRPr>
              </a:p>
            </p:txBody>
          </p:sp>
        </p:grpSp>
        <p:sp>
          <p:nvSpPr>
            <p:cNvPr id="5" name="TextBox 4">
              <a:extLst>
                <a:ext uri="{FF2B5EF4-FFF2-40B4-BE49-F238E27FC236}">
                  <a16:creationId xmlns:a16="http://schemas.microsoft.com/office/drawing/2014/main" id="{7124550F-07E3-C643-81B1-8C57712372A6}"/>
                </a:ext>
              </a:extLst>
            </p:cNvPr>
            <p:cNvSpPr txBox="1"/>
            <p:nvPr/>
          </p:nvSpPr>
          <p:spPr>
            <a:xfrm>
              <a:off x="355067" y="4905201"/>
              <a:ext cx="2365157" cy="584776"/>
            </a:xfrm>
            <a:prstGeom prst="rect">
              <a:avLst/>
            </a:prstGeom>
            <a:noFill/>
          </p:spPr>
          <p:txBody>
            <a:bodyPr wrap="square" lIns="68580" tIns="34290" rIns="68580" bIns="34290" rtlCol="0" anchor="t">
              <a:spAutoFit/>
            </a:bodyPr>
            <a:lstStyle/>
            <a:p>
              <a:r>
                <a:rPr lang="en-US" sz="1200" b="1" dirty="0">
                  <a:latin typeface="Tahoma" panose="020B0604030504040204" pitchFamily="34" charset="0"/>
                  <a:ea typeface="Tahoma" panose="020B0604030504040204" pitchFamily="34" charset="0"/>
                  <a:cs typeface="Tahoma" panose="020B0604030504040204" pitchFamily="34" charset="0"/>
                </a:rPr>
                <a:t>Federal list of threatened species</a:t>
              </a:r>
            </a:p>
          </p:txBody>
        </p:sp>
      </p:grpSp>
      <p:sp>
        <p:nvSpPr>
          <p:cNvPr id="4" name="Rectangle 3">
            <a:extLst>
              <a:ext uri="{FF2B5EF4-FFF2-40B4-BE49-F238E27FC236}">
                <a16:creationId xmlns:a16="http://schemas.microsoft.com/office/drawing/2014/main" id="{9E3CAE2F-1BDF-A089-2DC0-4EBE45A9A0A1}"/>
              </a:ext>
            </a:extLst>
          </p:cNvPr>
          <p:cNvSpPr/>
          <p:nvPr/>
        </p:nvSpPr>
        <p:spPr>
          <a:xfrm>
            <a:off x="-312515" y="-319607"/>
            <a:ext cx="9688010" cy="577519"/>
          </a:xfrm>
          <a:prstGeom prst="rect">
            <a:avLst/>
          </a:prstGeom>
          <a:solidFill>
            <a:srgbClr val="8EC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ahoma" panose="020B0604030504040204" pitchFamily="34" charset="0"/>
              <a:ea typeface="Tahoma" panose="020B0604030504040204" pitchFamily="34" charset="0"/>
              <a:cs typeface="Tahoma" panose="020B0604030504040204" pitchFamily="34" charset="0"/>
            </a:endParaRPr>
          </a:p>
        </p:txBody>
      </p:sp>
      <p:pic>
        <p:nvPicPr>
          <p:cNvPr id="6" name="Google Shape;291;p41">
            <a:extLst>
              <a:ext uri="{FF2B5EF4-FFF2-40B4-BE49-F238E27FC236}">
                <a16:creationId xmlns:a16="http://schemas.microsoft.com/office/drawing/2014/main" id="{9F60BA83-E1AA-3AB9-D984-D7DAC7A6508C}"/>
              </a:ext>
            </a:extLst>
          </p:cNvPr>
          <p:cNvPicPr preferRelativeResize="0">
            <a:picLocks noChangeAspect="1"/>
          </p:cNvPicPr>
          <p:nvPr/>
        </p:nvPicPr>
        <p:blipFill rotWithShape="1">
          <a:blip r:embed="rId6" cstate="print">
            <a:alphaModFix/>
            <a:extLst>
              <a:ext uri="{28A0092B-C50C-407E-A947-70E740481C1C}">
                <a14:useLocalDpi xmlns:a14="http://schemas.microsoft.com/office/drawing/2010/main"/>
              </a:ext>
            </a:extLst>
          </a:blip>
          <a:srcRect/>
          <a:stretch/>
        </p:blipFill>
        <p:spPr>
          <a:xfrm>
            <a:off x="-160676" y="4723291"/>
            <a:ext cx="669857" cy="310990"/>
          </a:xfrm>
          <a:prstGeom prst="rect">
            <a:avLst/>
          </a:prstGeom>
          <a:noFill/>
          <a:ln>
            <a:noFill/>
          </a:ln>
        </p:spPr>
      </p:pic>
      <p:sp>
        <p:nvSpPr>
          <p:cNvPr id="22" name="Slide Number Placeholder 25">
            <a:extLst>
              <a:ext uri="{FF2B5EF4-FFF2-40B4-BE49-F238E27FC236}">
                <a16:creationId xmlns:a16="http://schemas.microsoft.com/office/drawing/2014/main" id="{D773324D-6B14-6240-2122-CAA2903FA9CE}"/>
              </a:ext>
            </a:extLst>
          </p:cNvPr>
          <p:cNvSpPr txBox="1">
            <a:spLocks/>
          </p:cNvSpPr>
          <p:nvPr/>
        </p:nvSpPr>
        <p:spPr>
          <a:xfrm>
            <a:off x="6975808" y="-2953"/>
            <a:ext cx="2057400" cy="273844"/>
          </a:xfrm>
          <a:prstGeom prst="rect">
            <a:avLst/>
          </a:prstGeom>
          <a:noFill/>
          <a:ln>
            <a:noFill/>
          </a:ln>
        </p:spPr>
        <p:txBody>
          <a:bodyPr spcFirstLastPara="1" wrap="square" lIns="91425" tIns="91425" rIns="91425" bIns="91425" anchor="ctr" anchorCtr="0">
            <a:normAutofit fontScale="70000" lnSpcReduction="20000"/>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D7FB11E1-A5A1-8244-ACF0-72AE469C49EC}" type="slidenum">
              <a:rPr lang="en-US" smtClean="0">
                <a:solidFill>
                  <a:schemeClr val="bg1"/>
                </a:solidFill>
                <a:latin typeface="Tahoma" panose="020B0604030504040204" pitchFamily="34" charset="0"/>
                <a:ea typeface="Tahoma" panose="020B0604030504040204" pitchFamily="34" charset="0"/>
                <a:cs typeface="Tahoma" panose="020B0604030504040204" pitchFamily="34" charset="0"/>
              </a:rPr>
              <a:pPr/>
              <a:t>5</a:t>
            </a:fld>
            <a:endParaRPr lang="en-US">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50713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5" name="Rectangle 4">
            <a:extLst>
              <a:ext uri="{FF2B5EF4-FFF2-40B4-BE49-F238E27FC236}">
                <a16:creationId xmlns:a16="http://schemas.microsoft.com/office/drawing/2014/main" id="{7919944A-D1B3-A6DA-06D3-6B4F9BDF2238}"/>
              </a:ext>
            </a:extLst>
          </p:cNvPr>
          <p:cNvSpPr/>
          <p:nvPr/>
        </p:nvSpPr>
        <p:spPr>
          <a:xfrm>
            <a:off x="-272005" y="-10781"/>
            <a:ext cx="9688010" cy="577519"/>
          </a:xfrm>
          <a:prstGeom prst="rect">
            <a:avLst/>
          </a:prstGeom>
          <a:solidFill>
            <a:srgbClr val="8EC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ahoma" panose="020B0604030504040204" pitchFamily="34" charset="0"/>
              <a:ea typeface="Tahoma" panose="020B0604030504040204" pitchFamily="34" charset="0"/>
              <a:cs typeface="Tahoma" panose="020B0604030504040204" pitchFamily="34" charset="0"/>
            </a:endParaRPr>
          </a:p>
        </p:txBody>
      </p:sp>
      <p:grpSp>
        <p:nvGrpSpPr>
          <p:cNvPr id="56" name="Group 55">
            <a:extLst>
              <a:ext uri="{FF2B5EF4-FFF2-40B4-BE49-F238E27FC236}">
                <a16:creationId xmlns:a16="http://schemas.microsoft.com/office/drawing/2014/main" id="{E4E844ED-DE6E-0B44-8B66-457119169103}"/>
              </a:ext>
            </a:extLst>
          </p:cNvPr>
          <p:cNvGrpSpPr/>
          <p:nvPr/>
        </p:nvGrpSpPr>
        <p:grpSpPr>
          <a:xfrm>
            <a:off x="6564773" y="1353300"/>
            <a:ext cx="2240381" cy="1931899"/>
            <a:chOff x="8720043" y="774169"/>
            <a:chExt cx="2987174" cy="2575865"/>
          </a:xfrm>
        </p:grpSpPr>
        <p:pic>
          <p:nvPicPr>
            <p:cNvPr id="57" name="Picture 56" descr="A close-up of some candy&#10;&#10;Description automatically generated with low confidence">
              <a:extLst>
                <a:ext uri="{FF2B5EF4-FFF2-40B4-BE49-F238E27FC236}">
                  <a16:creationId xmlns:a16="http://schemas.microsoft.com/office/drawing/2014/main" id="{D80F3738-BDB6-2D44-8F8C-2E4CFEB6832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90107" y="1255528"/>
              <a:ext cx="2657673" cy="1902541"/>
            </a:xfrm>
            <a:prstGeom prst="rect">
              <a:avLst/>
            </a:prstGeom>
          </p:spPr>
        </p:pic>
        <p:sp>
          <p:nvSpPr>
            <p:cNvPr id="58" name="Oval 57">
              <a:extLst>
                <a:ext uri="{FF2B5EF4-FFF2-40B4-BE49-F238E27FC236}">
                  <a16:creationId xmlns:a16="http://schemas.microsoft.com/office/drawing/2014/main" id="{47FFED78-6161-7A4D-9C11-49EF4D653674}"/>
                </a:ext>
              </a:extLst>
            </p:cNvPr>
            <p:cNvSpPr/>
            <p:nvPr/>
          </p:nvSpPr>
          <p:spPr>
            <a:xfrm>
              <a:off x="8720043" y="774169"/>
              <a:ext cx="2987174" cy="2575865"/>
            </a:xfrm>
            <a:prstGeom prst="ellipse">
              <a:avLst/>
            </a:prstGeom>
            <a:noFill/>
            <a:ln w="381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ahoma" panose="020B0604030504040204" pitchFamily="34" charset="0"/>
                <a:ea typeface="Tahoma" panose="020B0604030504040204" pitchFamily="34" charset="0"/>
                <a:cs typeface="Tahoma" panose="020B0604030504040204" pitchFamily="34" charset="0"/>
              </a:endParaRPr>
            </a:p>
          </p:txBody>
        </p:sp>
      </p:grpSp>
      <p:pic>
        <p:nvPicPr>
          <p:cNvPr id="189" name="Google Shape;189;p32"/>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rot="-2166726">
            <a:off x="2049669" y="2680404"/>
            <a:ext cx="1545022" cy="1264211"/>
          </a:xfrm>
          <a:prstGeom prst="rect">
            <a:avLst/>
          </a:prstGeom>
          <a:noFill/>
          <a:ln>
            <a:noFill/>
          </a:ln>
        </p:spPr>
      </p:pic>
      <p:pic>
        <p:nvPicPr>
          <p:cNvPr id="190" name="Google Shape;190;p32" descr="House with solid fill"/>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2491082" y="1951874"/>
            <a:ext cx="914400" cy="914400"/>
          </a:xfrm>
          <a:prstGeom prst="rect">
            <a:avLst/>
          </a:prstGeom>
          <a:noFill/>
          <a:ln>
            <a:noFill/>
          </a:ln>
        </p:spPr>
      </p:pic>
      <p:pic>
        <p:nvPicPr>
          <p:cNvPr id="191" name="Google Shape;191;p32" descr="House with solid fill"/>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1084964" y="1494676"/>
            <a:ext cx="914400" cy="914400"/>
          </a:xfrm>
          <a:prstGeom prst="rect">
            <a:avLst/>
          </a:prstGeom>
          <a:noFill/>
          <a:ln>
            <a:noFill/>
          </a:ln>
        </p:spPr>
      </p:pic>
      <p:pic>
        <p:nvPicPr>
          <p:cNvPr id="192" name="Google Shape;192;p32" descr="House with solid fill"/>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1046864" y="2366213"/>
            <a:ext cx="914400" cy="914400"/>
          </a:xfrm>
          <a:prstGeom prst="rect">
            <a:avLst/>
          </a:prstGeom>
          <a:noFill/>
          <a:ln>
            <a:noFill/>
          </a:ln>
        </p:spPr>
      </p:pic>
      <p:pic>
        <p:nvPicPr>
          <p:cNvPr id="193" name="Google Shape;193;p32" descr="Fir tree with solid fill"/>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444398" y="1772950"/>
            <a:ext cx="914400" cy="914400"/>
          </a:xfrm>
          <a:prstGeom prst="rect">
            <a:avLst/>
          </a:prstGeom>
          <a:noFill/>
          <a:ln>
            <a:noFill/>
          </a:ln>
        </p:spPr>
      </p:pic>
      <p:pic>
        <p:nvPicPr>
          <p:cNvPr id="194" name="Google Shape;194;p32" descr="Fire with solid fill"/>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1688802" y="2173476"/>
            <a:ext cx="737522" cy="737522"/>
          </a:xfrm>
          <a:prstGeom prst="rect">
            <a:avLst/>
          </a:prstGeom>
          <a:noFill/>
          <a:ln>
            <a:noFill/>
          </a:ln>
        </p:spPr>
      </p:pic>
      <p:grpSp>
        <p:nvGrpSpPr>
          <p:cNvPr id="197" name="Google Shape;197;p32"/>
          <p:cNvGrpSpPr/>
          <p:nvPr/>
        </p:nvGrpSpPr>
        <p:grpSpPr>
          <a:xfrm>
            <a:off x="3533043" y="1713599"/>
            <a:ext cx="2918400" cy="700723"/>
            <a:chOff x="127561" y="-31801"/>
            <a:chExt cx="2918400" cy="700723"/>
          </a:xfrm>
          <a:solidFill>
            <a:srgbClr val="0076C0"/>
          </a:solidFill>
        </p:grpSpPr>
        <p:sp>
          <p:nvSpPr>
            <p:cNvPr id="198" name="Google Shape;198;p32"/>
            <p:cNvSpPr/>
            <p:nvPr/>
          </p:nvSpPr>
          <p:spPr>
            <a:xfrm>
              <a:off x="127561" y="-31801"/>
              <a:ext cx="2918400" cy="700723"/>
            </a:xfrm>
            <a:prstGeom prst="chevron">
              <a:avLst>
                <a:gd name="adj" fmla="val 50000"/>
              </a:avLst>
            </a:prstGeom>
            <a:gr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sz="1800" dirty="0">
                <a:latin typeface="Tahoma" panose="020B0604030504040204" pitchFamily="34" charset="0"/>
                <a:ea typeface="Tahoma" panose="020B0604030504040204" pitchFamily="34" charset="0"/>
                <a:cs typeface="Tahoma" panose="020B0604030504040204" pitchFamily="34" charset="0"/>
              </a:endParaRPr>
            </a:p>
          </p:txBody>
        </p:sp>
        <p:sp>
          <p:nvSpPr>
            <p:cNvPr id="199" name="Google Shape;199;p32"/>
            <p:cNvSpPr txBox="1"/>
            <p:nvPr/>
          </p:nvSpPr>
          <p:spPr>
            <a:xfrm>
              <a:off x="517083" y="2711"/>
              <a:ext cx="2176541" cy="638100"/>
            </a:xfrm>
            <a:prstGeom prst="rect">
              <a:avLst/>
            </a:prstGeom>
            <a:grpFill/>
            <a:ln>
              <a:noFill/>
            </a:ln>
          </p:spPr>
          <p:txBody>
            <a:bodyPr spcFirstLastPara="1" wrap="square" lIns="30475" tIns="15225" rIns="0" bIns="15225" anchor="ctr" anchorCtr="0">
              <a:noAutofit/>
            </a:bodyPr>
            <a:lstStyle/>
            <a:p>
              <a:pPr algn="ctr">
                <a:lnSpc>
                  <a:spcPts val="2520"/>
                </a:lnSpc>
              </a:pPr>
              <a:r>
                <a:rPr lang="en" sz="2100" dirty="0">
                  <a:solidFill>
                    <a:schemeClr val="lt1"/>
                  </a:solidFill>
                  <a:latin typeface="Tahoma" panose="020B0604030504040204" pitchFamily="34" charset="0"/>
                  <a:ea typeface="Tahoma" panose="020B0604030504040204" pitchFamily="34" charset="0"/>
                  <a:cs typeface="Tahoma" panose="020B0604030504040204" pitchFamily="34" charset="0"/>
                  <a:sym typeface="Helvetica Neue Light"/>
                </a:rPr>
                <a:t>Trace &amp; Major Metals</a:t>
              </a:r>
              <a:endParaRPr lang="en-US" sz="2100" dirty="0">
                <a:solidFill>
                  <a:schemeClr val="lt1"/>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205" name="Google Shape;205;p32"/>
          <p:cNvGrpSpPr/>
          <p:nvPr/>
        </p:nvGrpSpPr>
        <p:grpSpPr>
          <a:xfrm>
            <a:off x="1362694" y="458078"/>
            <a:ext cx="1200746" cy="1447200"/>
            <a:chOff x="1394017" y="667550"/>
            <a:chExt cx="1585851" cy="1936037"/>
          </a:xfrm>
        </p:grpSpPr>
        <p:pic>
          <p:nvPicPr>
            <p:cNvPr id="206" name="Google Shape;206;p32" descr="Water with solid fill"/>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2559087" y="2109091"/>
              <a:ext cx="261940" cy="261940"/>
            </a:xfrm>
            <a:prstGeom prst="rect">
              <a:avLst/>
            </a:prstGeom>
            <a:noFill/>
            <a:ln>
              <a:noFill/>
            </a:ln>
          </p:spPr>
        </p:pic>
        <p:pic>
          <p:nvPicPr>
            <p:cNvPr id="207" name="Google Shape;207;p32" descr="Water with solid fill"/>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1474774" y="2210677"/>
              <a:ext cx="261940" cy="261940"/>
            </a:xfrm>
            <a:prstGeom prst="rect">
              <a:avLst/>
            </a:prstGeom>
            <a:noFill/>
            <a:ln>
              <a:noFill/>
            </a:ln>
          </p:spPr>
        </p:pic>
        <p:pic>
          <p:nvPicPr>
            <p:cNvPr id="208" name="Google Shape;208;p32" descr="Water with solid fill"/>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1537250" y="1705662"/>
              <a:ext cx="261940" cy="261940"/>
            </a:xfrm>
            <a:prstGeom prst="rect">
              <a:avLst/>
            </a:prstGeom>
            <a:noFill/>
            <a:ln>
              <a:noFill/>
            </a:ln>
          </p:spPr>
        </p:pic>
        <p:pic>
          <p:nvPicPr>
            <p:cNvPr id="209" name="Google Shape;209;p32" descr="Water with solid fill"/>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2590238" y="1629579"/>
              <a:ext cx="261940" cy="261940"/>
            </a:xfrm>
            <a:prstGeom prst="rect">
              <a:avLst/>
            </a:prstGeom>
            <a:noFill/>
            <a:ln>
              <a:noFill/>
            </a:ln>
          </p:spPr>
        </p:pic>
        <p:pic>
          <p:nvPicPr>
            <p:cNvPr id="210" name="Google Shape;210;p32" descr="Water with solid fill"/>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2264069" y="1755916"/>
              <a:ext cx="261940" cy="261940"/>
            </a:xfrm>
            <a:prstGeom prst="rect">
              <a:avLst/>
            </a:prstGeom>
            <a:noFill/>
            <a:ln>
              <a:noFill/>
            </a:ln>
          </p:spPr>
        </p:pic>
        <p:pic>
          <p:nvPicPr>
            <p:cNvPr id="211" name="Google Shape;211;p32" descr="Water with solid fill"/>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2137975" y="2341647"/>
              <a:ext cx="261940" cy="261940"/>
            </a:xfrm>
            <a:prstGeom prst="rect">
              <a:avLst/>
            </a:prstGeom>
            <a:noFill/>
            <a:ln>
              <a:noFill/>
            </a:ln>
          </p:spPr>
        </p:pic>
        <p:pic>
          <p:nvPicPr>
            <p:cNvPr id="212" name="Google Shape;212;p32" descr="Water with solid fill"/>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1876810" y="1960646"/>
              <a:ext cx="261940" cy="261940"/>
            </a:xfrm>
            <a:prstGeom prst="rect">
              <a:avLst/>
            </a:prstGeom>
            <a:noFill/>
            <a:ln>
              <a:noFill/>
            </a:ln>
          </p:spPr>
        </p:pic>
        <p:pic>
          <p:nvPicPr>
            <p:cNvPr id="213" name="Google Shape;213;p32" descr="Cloud with solid fill"/>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1394017" y="667550"/>
              <a:ext cx="1585851" cy="1402079"/>
            </a:xfrm>
            <a:prstGeom prst="rect">
              <a:avLst/>
            </a:prstGeom>
            <a:noFill/>
            <a:ln>
              <a:noFill/>
            </a:ln>
          </p:spPr>
        </p:pic>
      </p:grpSp>
      <p:pic>
        <p:nvPicPr>
          <p:cNvPr id="214" name="Google Shape;214;p32" descr="Car with solid fill"/>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247997" y="2450874"/>
            <a:ext cx="570267" cy="570267"/>
          </a:xfrm>
          <a:prstGeom prst="rect">
            <a:avLst/>
          </a:prstGeom>
          <a:noFill/>
          <a:ln>
            <a:noFill/>
          </a:ln>
        </p:spPr>
      </p:pic>
      <p:pic>
        <p:nvPicPr>
          <p:cNvPr id="215" name="Google Shape;215;p32" descr="Electric car with solid fill"/>
          <p:cNvPicPr preferRelativeResize="0"/>
          <p:nvPr/>
        </p:nvPicPr>
        <p:blipFill rotWithShape="1">
          <a:blip r:embed="rId11" cstate="print">
            <a:alphaModFix/>
            <a:extLst>
              <a:ext uri="{28A0092B-C50C-407E-A947-70E740481C1C}">
                <a14:useLocalDpi xmlns:a14="http://schemas.microsoft.com/office/drawing/2010/main"/>
              </a:ext>
            </a:extLst>
          </a:blip>
          <a:srcRect/>
          <a:stretch/>
        </p:blipFill>
        <p:spPr>
          <a:xfrm>
            <a:off x="676104" y="3264691"/>
            <a:ext cx="737522" cy="737522"/>
          </a:xfrm>
          <a:prstGeom prst="rect">
            <a:avLst/>
          </a:prstGeom>
          <a:noFill/>
          <a:ln>
            <a:noFill/>
          </a:ln>
        </p:spPr>
      </p:pic>
      <p:pic>
        <p:nvPicPr>
          <p:cNvPr id="216" name="Google Shape;216;p32" descr="Garbage with solid fill"/>
          <p:cNvPicPr preferRelativeResize="0"/>
          <p:nvPr/>
        </p:nvPicPr>
        <p:blipFill rotWithShape="1">
          <a:blip r:embed="rId12" cstate="print">
            <a:alphaModFix/>
            <a:extLst>
              <a:ext uri="{28A0092B-C50C-407E-A947-70E740481C1C}">
                <a14:useLocalDpi xmlns:a14="http://schemas.microsoft.com/office/drawing/2010/main"/>
              </a:ext>
            </a:extLst>
          </a:blip>
          <a:srcRect/>
          <a:stretch/>
        </p:blipFill>
        <p:spPr>
          <a:xfrm>
            <a:off x="733152" y="2965625"/>
            <a:ext cx="454411" cy="454411"/>
          </a:xfrm>
          <a:prstGeom prst="rect">
            <a:avLst/>
          </a:prstGeom>
          <a:noFill/>
          <a:ln>
            <a:noFill/>
          </a:ln>
        </p:spPr>
      </p:pic>
      <p:pic>
        <p:nvPicPr>
          <p:cNvPr id="217" name="Google Shape;217;p32" descr="Truck with solid fill"/>
          <p:cNvPicPr preferRelativeResize="0"/>
          <p:nvPr/>
        </p:nvPicPr>
        <p:blipFill rotWithShape="1">
          <a:blip r:embed="rId13" cstate="print">
            <a:alphaModFix/>
            <a:extLst>
              <a:ext uri="{28A0092B-C50C-407E-A947-70E740481C1C}">
                <a14:useLocalDpi xmlns:a14="http://schemas.microsoft.com/office/drawing/2010/main"/>
              </a:ext>
            </a:extLst>
          </a:blip>
          <a:srcRect/>
          <a:stretch/>
        </p:blipFill>
        <p:spPr>
          <a:xfrm>
            <a:off x="2048831" y="1825538"/>
            <a:ext cx="627387" cy="627387"/>
          </a:xfrm>
          <a:prstGeom prst="rect">
            <a:avLst/>
          </a:prstGeom>
          <a:noFill/>
          <a:ln>
            <a:noFill/>
          </a:ln>
        </p:spPr>
      </p:pic>
      <p:sp>
        <p:nvSpPr>
          <p:cNvPr id="218" name="Google Shape;218;p32"/>
          <p:cNvSpPr txBox="1">
            <a:spLocks noGrp="1"/>
          </p:cNvSpPr>
          <p:nvPr>
            <p:ph type="title"/>
          </p:nvPr>
        </p:nvSpPr>
        <p:spPr>
          <a:xfrm>
            <a:off x="0" y="44043"/>
            <a:ext cx="9144000" cy="572700"/>
          </a:xfrm>
          <a:prstGeom prst="rect">
            <a:avLst/>
          </a:prstGeom>
          <a:noFill/>
          <a:ln>
            <a:noFill/>
          </a:ln>
        </p:spPr>
        <p:txBody>
          <a:bodyPr spcFirstLastPara="1" vert="horz" wrap="square" lIns="91425" tIns="91425" rIns="91425" bIns="91425" rtlCol="0" anchor="t" anchorCtr="0">
            <a:normAutofit/>
          </a:bodyPr>
          <a:lstStyle/>
          <a:p>
            <a:pPr algn="ctr">
              <a:buSzPct val="111111"/>
            </a:pPr>
            <a:r>
              <a:rPr lang="en" sz="2250" dirty="0">
                <a:solidFill>
                  <a:schemeClr val="bg1"/>
                </a:solidFill>
                <a:latin typeface="Tahoma" panose="020B0604030504040204" pitchFamily="34" charset="0"/>
                <a:ea typeface="Tahoma" panose="020B0604030504040204" pitchFamily="34" charset="0"/>
                <a:cs typeface="Tahoma" panose="020B0604030504040204" pitchFamily="34" charset="0"/>
                <a:sym typeface="Helvetica Neue Light"/>
              </a:rPr>
              <a:t>How can wildfires in t</a:t>
            </a:r>
            <a:r>
              <a:rPr lang="en-US" sz="2250" dirty="0">
                <a:solidFill>
                  <a:schemeClr val="bg1"/>
                </a:solidFill>
                <a:latin typeface="Tahoma" panose="020B0604030504040204" pitchFamily="34" charset="0"/>
                <a:ea typeface="Tahoma" panose="020B0604030504040204" pitchFamily="34" charset="0"/>
                <a:cs typeface="Tahoma" panose="020B0604030504040204" pitchFamily="34" charset="0"/>
                <a:sym typeface="Helvetica Neue Light"/>
              </a:rPr>
              <a:t>he</a:t>
            </a:r>
            <a:r>
              <a:rPr lang="en" sz="2250" dirty="0">
                <a:solidFill>
                  <a:schemeClr val="bg1"/>
                </a:solidFill>
                <a:latin typeface="Tahoma" panose="020B0604030504040204" pitchFamily="34" charset="0"/>
                <a:ea typeface="Tahoma" panose="020B0604030504040204" pitchFamily="34" charset="0"/>
                <a:cs typeface="Tahoma" panose="020B0604030504040204" pitchFamily="34" charset="0"/>
                <a:sym typeface="Helvetica Neue Light"/>
              </a:rPr>
              <a:t> WUI impact streams?</a:t>
            </a:r>
            <a:endParaRPr lang="en-US" sz="225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41" name="Straight Arrow Connector 40">
            <a:extLst>
              <a:ext uri="{FF2B5EF4-FFF2-40B4-BE49-F238E27FC236}">
                <a16:creationId xmlns:a16="http://schemas.microsoft.com/office/drawing/2014/main" id="{C9821164-DF47-6C47-A2FE-DBC224303D55}"/>
              </a:ext>
            </a:extLst>
          </p:cNvPr>
          <p:cNvCxnSpPr>
            <a:cxnSpLocks/>
          </p:cNvCxnSpPr>
          <p:nvPr/>
        </p:nvCxnSpPr>
        <p:spPr>
          <a:xfrm flipV="1">
            <a:off x="3441441" y="4154699"/>
            <a:ext cx="3047519" cy="276"/>
          </a:xfrm>
          <a:prstGeom prst="straightConnector1">
            <a:avLst/>
          </a:prstGeom>
          <a:ln w="73025">
            <a:solidFill>
              <a:srgbClr val="AEAEAE"/>
            </a:solidFill>
            <a:tailEnd type="triangle"/>
          </a:ln>
        </p:spPr>
        <p:style>
          <a:lnRef idx="1">
            <a:schemeClr val="accent1"/>
          </a:lnRef>
          <a:fillRef idx="0">
            <a:schemeClr val="accent1"/>
          </a:fillRef>
          <a:effectRef idx="0">
            <a:schemeClr val="accent1"/>
          </a:effectRef>
          <a:fontRef idx="minor">
            <a:schemeClr val="tx1"/>
          </a:fontRef>
        </p:style>
      </p:cxnSp>
      <p:sp>
        <p:nvSpPr>
          <p:cNvPr id="43" name="Google Shape;200;p32">
            <a:extLst>
              <a:ext uri="{FF2B5EF4-FFF2-40B4-BE49-F238E27FC236}">
                <a16:creationId xmlns:a16="http://schemas.microsoft.com/office/drawing/2014/main" id="{9A664E40-1BDA-B241-AD51-4FCB6298F0D4}"/>
              </a:ext>
            </a:extLst>
          </p:cNvPr>
          <p:cNvSpPr/>
          <p:nvPr/>
        </p:nvSpPr>
        <p:spPr>
          <a:xfrm>
            <a:off x="3542615" y="2450565"/>
            <a:ext cx="2918400" cy="638100"/>
          </a:xfrm>
          <a:prstGeom prst="chevron">
            <a:avLst>
              <a:gd name="adj" fmla="val 50000"/>
            </a:avLst>
          </a:prstGeom>
          <a:solidFill>
            <a:srgbClr val="0076C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sz="1800">
              <a:latin typeface="Tahoma" panose="020B0604030504040204" pitchFamily="34" charset="0"/>
              <a:ea typeface="Tahoma" panose="020B0604030504040204" pitchFamily="34" charset="0"/>
              <a:cs typeface="Tahoma" panose="020B0604030504040204" pitchFamily="34" charset="0"/>
            </a:endParaRPr>
          </a:p>
        </p:txBody>
      </p:sp>
      <p:sp>
        <p:nvSpPr>
          <p:cNvPr id="44" name="Google Shape;201;p32">
            <a:extLst>
              <a:ext uri="{FF2B5EF4-FFF2-40B4-BE49-F238E27FC236}">
                <a16:creationId xmlns:a16="http://schemas.microsoft.com/office/drawing/2014/main" id="{6B389171-1790-7E46-B6D7-7820580542B8}"/>
              </a:ext>
            </a:extLst>
          </p:cNvPr>
          <p:cNvSpPr txBox="1"/>
          <p:nvPr/>
        </p:nvSpPr>
        <p:spPr>
          <a:xfrm>
            <a:off x="3861712" y="2450565"/>
            <a:ext cx="2280300" cy="638100"/>
          </a:xfrm>
          <a:prstGeom prst="rect">
            <a:avLst/>
          </a:prstGeom>
          <a:noFill/>
          <a:ln>
            <a:noFill/>
          </a:ln>
        </p:spPr>
        <p:txBody>
          <a:bodyPr spcFirstLastPara="1" wrap="square" lIns="30475" tIns="15225" rIns="0" bIns="15225" anchor="ctr" anchorCtr="0">
            <a:noAutofit/>
          </a:bodyPr>
          <a:lstStyle/>
          <a:p>
            <a:pPr algn="ctr">
              <a:lnSpc>
                <a:spcPct val="90000"/>
              </a:lnSpc>
              <a:buClr>
                <a:srgbClr val="000000"/>
              </a:buClr>
              <a:buSzPts val="2400"/>
            </a:pPr>
            <a:r>
              <a:rPr lang="en" sz="2100" dirty="0">
                <a:solidFill>
                  <a:schemeClr val="lt1"/>
                </a:solidFill>
                <a:latin typeface="Tahoma" panose="020B0604030504040204" pitchFamily="34" charset="0"/>
                <a:ea typeface="Tahoma" panose="020B0604030504040204" pitchFamily="34" charset="0"/>
                <a:cs typeface="Tahoma" panose="020B0604030504040204" pitchFamily="34" charset="0"/>
              </a:rPr>
              <a:t>Trace Organics</a:t>
            </a:r>
          </a:p>
        </p:txBody>
      </p:sp>
      <p:sp>
        <p:nvSpPr>
          <p:cNvPr id="45" name="Google Shape;202;p32">
            <a:extLst>
              <a:ext uri="{FF2B5EF4-FFF2-40B4-BE49-F238E27FC236}">
                <a16:creationId xmlns:a16="http://schemas.microsoft.com/office/drawing/2014/main" id="{B068B0FB-55D3-204A-B90A-672C6A6F2F1D}"/>
              </a:ext>
            </a:extLst>
          </p:cNvPr>
          <p:cNvSpPr/>
          <p:nvPr/>
        </p:nvSpPr>
        <p:spPr>
          <a:xfrm>
            <a:off x="3550991" y="3179267"/>
            <a:ext cx="2918400" cy="638100"/>
          </a:xfrm>
          <a:prstGeom prst="chevron">
            <a:avLst>
              <a:gd name="adj" fmla="val 50000"/>
            </a:avLst>
          </a:prstGeom>
          <a:solidFill>
            <a:srgbClr val="0076C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sz="1800" dirty="0">
              <a:solidFill>
                <a:srgbClr val="0076C0"/>
              </a:solidFill>
              <a:latin typeface="Tahoma" panose="020B0604030504040204" pitchFamily="34" charset="0"/>
              <a:ea typeface="Tahoma" panose="020B0604030504040204" pitchFamily="34" charset="0"/>
              <a:cs typeface="Tahoma" panose="020B0604030504040204" pitchFamily="34" charset="0"/>
            </a:endParaRPr>
          </a:p>
        </p:txBody>
      </p:sp>
      <p:sp>
        <p:nvSpPr>
          <p:cNvPr id="46" name="Google Shape;203;p32">
            <a:extLst>
              <a:ext uri="{FF2B5EF4-FFF2-40B4-BE49-F238E27FC236}">
                <a16:creationId xmlns:a16="http://schemas.microsoft.com/office/drawing/2014/main" id="{F69B29A0-52B0-7847-8302-EEEF7AB0983A}"/>
              </a:ext>
            </a:extLst>
          </p:cNvPr>
          <p:cNvSpPr txBox="1"/>
          <p:nvPr/>
        </p:nvSpPr>
        <p:spPr>
          <a:xfrm>
            <a:off x="3828992" y="3179441"/>
            <a:ext cx="2280300" cy="638100"/>
          </a:xfrm>
          <a:prstGeom prst="rect">
            <a:avLst/>
          </a:prstGeom>
          <a:noFill/>
          <a:ln>
            <a:noFill/>
          </a:ln>
        </p:spPr>
        <p:txBody>
          <a:bodyPr spcFirstLastPara="1" wrap="square" lIns="30475" tIns="15225" rIns="0" bIns="15225" anchor="ctr" anchorCtr="0">
            <a:noAutofit/>
          </a:bodyPr>
          <a:lstStyle/>
          <a:p>
            <a:pPr algn="ctr">
              <a:lnSpc>
                <a:spcPts val="2400"/>
              </a:lnSpc>
              <a:buClr>
                <a:srgbClr val="000000"/>
              </a:buClr>
              <a:buSzPts val="2400"/>
            </a:pPr>
            <a:r>
              <a:rPr lang="en" sz="2200" dirty="0">
                <a:solidFill>
                  <a:schemeClr val="lt1"/>
                </a:solidFill>
                <a:latin typeface="Tahoma" panose="020B0604030504040204" pitchFamily="34" charset="0"/>
                <a:ea typeface="Tahoma" panose="020B0604030504040204" pitchFamily="34" charset="0"/>
                <a:cs typeface="Tahoma" panose="020B0604030504040204" pitchFamily="34" charset="0"/>
                <a:sym typeface="Helvetica Neue Light"/>
              </a:rPr>
              <a:t>Nutrients, Sediment</a:t>
            </a:r>
            <a:endParaRPr sz="2200" dirty="0">
              <a:latin typeface="Tahoma" panose="020B0604030504040204" pitchFamily="34" charset="0"/>
              <a:ea typeface="Tahoma" panose="020B0604030504040204" pitchFamily="34" charset="0"/>
              <a:cs typeface="Tahoma" panose="020B0604030504040204" pitchFamily="34" charset="0"/>
              <a:sym typeface="Helvetica Neue Light"/>
            </a:endParaRPr>
          </a:p>
        </p:txBody>
      </p:sp>
      <p:sp>
        <p:nvSpPr>
          <p:cNvPr id="38" name="Rounded Rectangle 37">
            <a:extLst>
              <a:ext uri="{FF2B5EF4-FFF2-40B4-BE49-F238E27FC236}">
                <a16:creationId xmlns:a16="http://schemas.microsoft.com/office/drawing/2014/main" id="{92D426DE-413A-E74F-99EA-07CEFBEC504F}"/>
              </a:ext>
            </a:extLst>
          </p:cNvPr>
          <p:cNvSpPr/>
          <p:nvPr/>
        </p:nvSpPr>
        <p:spPr>
          <a:xfrm>
            <a:off x="3945272" y="3907968"/>
            <a:ext cx="1929602" cy="522723"/>
          </a:xfrm>
          <a:prstGeom prst="roundRect">
            <a:avLst/>
          </a:prstGeom>
          <a:blipFill>
            <a:blip r:embed="rId14" cstate="print">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ahoma" panose="020B0604030504040204" pitchFamily="34" charset="0"/>
              <a:ea typeface="Tahoma" panose="020B0604030504040204" pitchFamily="34" charset="0"/>
              <a:cs typeface="Tahoma" panose="020B0604030504040204" pitchFamily="34" charset="0"/>
            </a:endParaRPr>
          </a:p>
        </p:txBody>
      </p:sp>
      <p:sp>
        <p:nvSpPr>
          <p:cNvPr id="42" name="Google Shape;166;p31">
            <a:extLst>
              <a:ext uri="{FF2B5EF4-FFF2-40B4-BE49-F238E27FC236}">
                <a16:creationId xmlns:a16="http://schemas.microsoft.com/office/drawing/2014/main" id="{C46CD8ED-FFE0-FA44-9B0B-3B76BE9A13BC}"/>
              </a:ext>
            </a:extLst>
          </p:cNvPr>
          <p:cNvSpPr txBox="1"/>
          <p:nvPr/>
        </p:nvSpPr>
        <p:spPr>
          <a:xfrm>
            <a:off x="3604324" y="3907692"/>
            <a:ext cx="2596931" cy="523180"/>
          </a:xfrm>
          <a:prstGeom prst="rect">
            <a:avLst/>
          </a:prstGeom>
          <a:noFill/>
          <a:ln>
            <a:noFill/>
          </a:ln>
        </p:spPr>
        <p:txBody>
          <a:bodyPr spcFirstLastPara="1" wrap="square" lIns="91425" tIns="45700" rIns="91425" bIns="45700" anchor="t" anchorCtr="0">
            <a:spAutoFit/>
          </a:bodyPr>
          <a:lstStyle/>
          <a:p>
            <a:pPr algn="ctr"/>
            <a:r>
              <a:rPr lang="en" dirty="0">
                <a:solidFill>
                  <a:schemeClr val="bg1"/>
                </a:solidFill>
                <a:latin typeface="Tahoma" panose="020B0604030504040204" pitchFamily="34" charset="0"/>
                <a:ea typeface="Tahoma" panose="020B0604030504040204" pitchFamily="34" charset="0"/>
                <a:cs typeface="Tahoma" panose="020B0604030504040204" pitchFamily="34" charset="0"/>
                <a:sym typeface="Helvetica Neue Light"/>
              </a:rPr>
              <a:t>Impermeable Surfaces</a:t>
            </a:r>
            <a:br>
              <a:rPr lang="en" dirty="0">
                <a:solidFill>
                  <a:schemeClr val="bg1"/>
                </a:solidFill>
                <a:latin typeface="Tahoma" panose="020B0604030504040204" pitchFamily="34" charset="0"/>
                <a:ea typeface="Tahoma" panose="020B0604030504040204" pitchFamily="34" charset="0"/>
                <a:cs typeface="Tahoma" panose="020B0604030504040204" pitchFamily="34" charset="0"/>
                <a:sym typeface="Helvetica Neue Light"/>
              </a:rPr>
            </a:br>
            <a:r>
              <a:rPr lang="en" dirty="0">
                <a:solidFill>
                  <a:schemeClr val="bg1"/>
                </a:solidFill>
                <a:latin typeface="Tahoma" panose="020B0604030504040204" pitchFamily="34" charset="0"/>
                <a:ea typeface="Tahoma" panose="020B0604030504040204" pitchFamily="34" charset="0"/>
                <a:cs typeface="Tahoma" panose="020B0604030504040204" pitchFamily="34" charset="0"/>
                <a:sym typeface="Helvetica Neue Light"/>
              </a:rPr>
              <a:t>(e.g., Storm drains)</a:t>
            </a:r>
            <a:endParaRPr sz="1800" dirty="0">
              <a:solidFill>
                <a:schemeClr val="bg1"/>
              </a:solidFill>
              <a:latin typeface="Tahoma" panose="020B0604030504040204" pitchFamily="34" charset="0"/>
              <a:ea typeface="Tahoma" panose="020B0604030504040204" pitchFamily="34" charset="0"/>
              <a:cs typeface="Tahoma" panose="020B0604030504040204" pitchFamily="34" charset="0"/>
              <a:sym typeface="Helvetica Neue Light"/>
            </a:endParaRPr>
          </a:p>
        </p:txBody>
      </p:sp>
      <p:sp>
        <p:nvSpPr>
          <p:cNvPr id="222" name="Google Shape;222;p32"/>
          <p:cNvSpPr txBox="1"/>
          <p:nvPr/>
        </p:nvSpPr>
        <p:spPr>
          <a:xfrm>
            <a:off x="6461015" y="3125080"/>
            <a:ext cx="2599500" cy="877133"/>
          </a:xfrm>
          <a:prstGeom prst="rect">
            <a:avLst/>
          </a:prstGeom>
          <a:noFill/>
          <a:ln>
            <a:noFill/>
          </a:ln>
        </p:spPr>
        <p:txBody>
          <a:bodyPr spcFirstLastPara="1" wrap="square" lIns="91425" tIns="91425" rIns="91425" bIns="91425" anchor="t" anchorCtr="0">
            <a:spAutoFit/>
          </a:bodyPr>
          <a:lstStyle/>
          <a:p>
            <a:pPr algn="ctr">
              <a:buClr>
                <a:srgbClr val="000000"/>
              </a:buClr>
              <a:buSzPts val="2100"/>
            </a:pPr>
            <a:r>
              <a:rPr lang="en" sz="1500" dirty="0">
                <a:solidFill>
                  <a:schemeClr val="tx1"/>
                </a:solidFill>
                <a:latin typeface="Tahoma" panose="020B0604030504040204" pitchFamily="34" charset="0"/>
                <a:ea typeface="Tahoma" panose="020B0604030504040204" pitchFamily="34" charset="0"/>
                <a:cs typeface="Tahoma" panose="020B0604030504040204" pitchFamily="34" charset="0"/>
                <a:sym typeface="Spectral"/>
              </a:rPr>
              <a:t>Streams &amp;</a:t>
            </a:r>
          </a:p>
          <a:p>
            <a:pPr algn="ctr">
              <a:buClr>
                <a:srgbClr val="000000"/>
              </a:buClr>
              <a:buSzPts val="2100"/>
            </a:pPr>
            <a:r>
              <a:rPr lang="en" sz="1500" dirty="0">
                <a:solidFill>
                  <a:schemeClr val="tx1"/>
                </a:solidFill>
                <a:latin typeface="Tahoma" panose="020B0604030504040204" pitchFamily="34" charset="0"/>
                <a:ea typeface="Tahoma" panose="020B0604030504040204" pitchFamily="34" charset="0"/>
                <a:cs typeface="Tahoma" panose="020B0604030504040204" pitchFamily="34" charset="0"/>
                <a:sym typeface="Spectral"/>
              </a:rPr>
              <a:t>Riparian</a:t>
            </a:r>
          </a:p>
          <a:p>
            <a:pPr algn="ctr">
              <a:buClr>
                <a:srgbClr val="000000"/>
              </a:buClr>
              <a:buSzPts val="2100"/>
            </a:pPr>
            <a:r>
              <a:rPr lang="en" sz="1500" dirty="0">
                <a:solidFill>
                  <a:schemeClr val="tx1"/>
                </a:solidFill>
                <a:latin typeface="Tahoma" panose="020B0604030504040204" pitchFamily="34" charset="0"/>
                <a:ea typeface="Tahoma" panose="020B0604030504040204" pitchFamily="34" charset="0"/>
                <a:cs typeface="Tahoma" panose="020B0604030504040204" pitchFamily="34" charset="0"/>
                <a:sym typeface="Spectral"/>
              </a:rPr>
              <a:t>Ecosystems</a:t>
            </a:r>
          </a:p>
        </p:txBody>
      </p:sp>
      <p:pic>
        <p:nvPicPr>
          <p:cNvPr id="3" name="Picture 2" descr="A picture containing person&#10;&#10;Description automatically generated">
            <a:extLst>
              <a:ext uri="{FF2B5EF4-FFF2-40B4-BE49-F238E27FC236}">
                <a16:creationId xmlns:a16="http://schemas.microsoft.com/office/drawing/2014/main" id="{C14EDD45-E8A9-A041-A756-C8AFBE62067F}"/>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131228" y="2041988"/>
            <a:ext cx="523000" cy="523000"/>
          </a:xfrm>
          <a:prstGeom prst="rect">
            <a:avLst/>
          </a:prstGeom>
        </p:spPr>
      </p:pic>
      <p:pic>
        <p:nvPicPr>
          <p:cNvPr id="47" name="Picture 46" descr="A picture containing person&#10;&#10;Description automatically generated">
            <a:extLst>
              <a:ext uri="{FF2B5EF4-FFF2-40B4-BE49-F238E27FC236}">
                <a16:creationId xmlns:a16="http://schemas.microsoft.com/office/drawing/2014/main" id="{87667C4B-0287-9149-A525-4F71AE1F7980}"/>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2212314" y="2430547"/>
            <a:ext cx="523000" cy="523000"/>
          </a:xfrm>
          <a:prstGeom prst="rect">
            <a:avLst/>
          </a:prstGeom>
        </p:spPr>
      </p:pic>
      <p:pic>
        <p:nvPicPr>
          <p:cNvPr id="48" name="Picture 47" descr="A picture containing person&#10;&#10;Description automatically generated">
            <a:extLst>
              <a:ext uri="{FF2B5EF4-FFF2-40B4-BE49-F238E27FC236}">
                <a16:creationId xmlns:a16="http://schemas.microsoft.com/office/drawing/2014/main" id="{89FF1B66-F6F0-3D49-AEEC-BD9EA6BD4EAC}"/>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293730" y="2785602"/>
            <a:ext cx="523000" cy="523000"/>
          </a:xfrm>
          <a:prstGeom prst="rect">
            <a:avLst/>
          </a:prstGeom>
        </p:spPr>
      </p:pic>
      <p:sp>
        <p:nvSpPr>
          <p:cNvPr id="51" name="Google Shape;263;p33">
            <a:extLst>
              <a:ext uri="{FF2B5EF4-FFF2-40B4-BE49-F238E27FC236}">
                <a16:creationId xmlns:a16="http://schemas.microsoft.com/office/drawing/2014/main" id="{53A754B6-50D8-BD4A-90E3-58B95C908231}"/>
              </a:ext>
            </a:extLst>
          </p:cNvPr>
          <p:cNvSpPr txBox="1"/>
          <p:nvPr/>
        </p:nvSpPr>
        <p:spPr>
          <a:xfrm>
            <a:off x="10903500" y="4263324"/>
            <a:ext cx="1199322" cy="954067"/>
          </a:xfrm>
          <a:prstGeom prst="rect">
            <a:avLst/>
          </a:prstGeom>
          <a:noFill/>
          <a:ln>
            <a:noFill/>
          </a:ln>
        </p:spPr>
        <p:txBody>
          <a:bodyPr spcFirstLastPara="1" wrap="square" lIns="91425" tIns="45700" rIns="91425" bIns="45700" anchor="t" anchorCtr="0">
            <a:spAutoFit/>
          </a:bodyPr>
          <a:lstStyle/>
          <a:p>
            <a:pPr>
              <a:buClr>
                <a:srgbClr val="000000"/>
              </a:buClr>
              <a:buSzPts val="1400"/>
            </a:pPr>
            <a:r>
              <a:rPr lang="en">
                <a:latin typeface="Tahoma" panose="020B0604030504040204" pitchFamily="34" charset="0"/>
                <a:ea typeface="Tahoma" panose="020B0604030504040204" pitchFamily="34" charset="0"/>
                <a:cs typeface="Tahoma" panose="020B0604030504040204" pitchFamily="34" charset="0"/>
              </a:rPr>
              <a:t>  recreation     agriculture    transportation</a:t>
            </a:r>
            <a:endParaRPr sz="1800">
              <a:latin typeface="Tahoma" panose="020B0604030504040204" pitchFamily="34" charset="0"/>
              <a:ea typeface="Tahoma" panose="020B0604030504040204" pitchFamily="34" charset="0"/>
              <a:cs typeface="Tahoma" panose="020B0604030504040204" pitchFamily="34" charset="0"/>
            </a:endParaRPr>
          </a:p>
        </p:txBody>
      </p:sp>
      <p:pic>
        <p:nvPicPr>
          <p:cNvPr id="52" name="Picture 4" descr="Free Bicycle SVG, PNG Icon, Symbol. Download Image.">
            <a:extLst>
              <a:ext uri="{FF2B5EF4-FFF2-40B4-BE49-F238E27FC236}">
                <a16:creationId xmlns:a16="http://schemas.microsoft.com/office/drawing/2014/main" id="{86FFFD2F-F670-1A45-BE2A-87C5B597F3DA}"/>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10472655" y="3574040"/>
            <a:ext cx="233246" cy="889169"/>
          </a:xfrm>
          <a:prstGeom prst="rect">
            <a:avLst/>
          </a:prstGeom>
          <a:noFill/>
          <a:extLst>
            <a:ext uri="{909E8E84-426E-40DD-AFC4-6F175D3DCCD1}">
              <a14:hiddenFill xmlns:a14="http://schemas.microsoft.com/office/drawing/2010/main">
                <a:solidFill>
                  <a:srgbClr val="FFFFFF"/>
                </a:solidFill>
              </a14:hiddenFill>
            </a:ext>
          </a:extLst>
        </p:spPr>
      </p:pic>
      <p:pic>
        <p:nvPicPr>
          <p:cNvPr id="2" name="Google Shape;291;p41">
            <a:extLst>
              <a:ext uri="{FF2B5EF4-FFF2-40B4-BE49-F238E27FC236}">
                <a16:creationId xmlns:a16="http://schemas.microsoft.com/office/drawing/2014/main" id="{8C476548-E9A0-0A65-1D90-1982275E59C7}"/>
              </a:ext>
            </a:extLst>
          </p:cNvPr>
          <p:cNvPicPr preferRelativeResize="0">
            <a:picLocks noChangeAspect="1"/>
          </p:cNvPicPr>
          <p:nvPr/>
        </p:nvPicPr>
        <p:blipFill rotWithShape="1">
          <a:blip r:embed="rId17" cstate="print">
            <a:alphaModFix/>
            <a:extLst>
              <a:ext uri="{28A0092B-C50C-407E-A947-70E740481C1C}">
                <a14:useLocalDpi xmlns:a14="http://schemas.microsoft.com/office/drawing/2010/main"/>
              </a:ext>
            </a:extLst>
          </a:blip>
          <a:srcRect/>
          <a:stretch/>
        </p:blipFill>
        <p:spPr>
          <a:xfrm>
            <a:off x="-160676" y="4723291"/>
            <a:ext cx="669857" cy="310990"/>
          </a:xfrm>
          <a:prstGeom prst="rect">
            <a:avLst/>
          </a:prstGeom>
          <a:noFill/>
          <a:ln>
            <a:noFill/>
          </a:ln>
        </p:spPr>
      </p:pic>
      <p:sp>
        <p:nvSpPr>
          <p:cNvPr id="4" name="Slide Number Placeholder 25">
            <a:extLst>
              <a:ext uri="{FF2B5EF4-FFF2-40B4-BE49-F238E27FC236}">
                <a16:creationId xmlns:a16="http://schemas.microsoft.com/office/drawing/2014/main" id="{95B7D26C-3825-A688-3F54-83E2C93ADF49}"/>
              </a:ext>
            </a:extLst>
          </p:cNvPr>
          <p:cNvSpPr txBox="1">
            <a:spLocks/>
          </p:cNvSpPr>
          <p:nvPr/>
        </p:nvSpPr>
        <p:spPr>
          <a:xfrm>
            <a:off x="6975808" y="31772"/>
            <a:ext cx="2057400" cy="273844"/>
          </a:xfrm>
          <a:prstGeom prst="rect">
            <a:avLst/>
          </a:prstGeom>
          <a:noFill/>
          <a:ln>
            <a:noFill/>
          </a:ln>
        </p:spPr>
        <p:txBody>
          <a:bodyPr spcFirstLastPara="1" wrap="square" lIns="91425" tIns="91425" rIns="91425" bIns="91425" anchor="ctr" anchorCtr="0">
            <a:normAutofit fontScale="70000" lnSpcReduction="20000"/>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D7FB11E1-A5A1-8244-ACF0-72AE469C49EC}" type="slidenum">
              <a:rPr lang="en-US" smtClean="0">
                <a:latin typeface="Tahoma" panose="020B0604030504040204" pitchFamily="34" charset="0"/>
                <a:ea typeface="Tahoma" panose="020B0604030504040204" pitchFamily="34" charset="0"/>
                <a:cs typeface="Tahoma" panose="020B0604030504040204" pitchFamily="34" charset="0"/>
              </a:rPr>
              <a:pPr/>
              <a:t>6</a:t>
            </a:fld>
            <a:endParaRPr lang="en-US">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9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0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197"/>
                                        </p:tgtEl>
                                        <p:attrNameLst>
                                          <p:attrName>style.visibility</p:attrName>
                                        </p:attrNameLst>
                                      </p:cBhvr>
                                      <p:to>
                                        <p:strVal val="visible"/>
                                      </p:to>
                                    </p:set>
                                    <p:anim calcmode="lin" valueType="num">
                                      <p:cBhvr additive="base">
                                        <p:cTn id="15" dur="500" fill="hold"/>
                                        <p:tgtEl>
                                          <p:spTgt spid="197"/>
                                        </p:tgtEl>
                                        <p:attrNameLst>
                                          <p:attrName>ppt_x</p:attrName>
                                        </p:attrNameLst>
                                      </p:cBhvr>
                                      <p:tavLst>
                                        <p:tav tm="0">
                                          <p:val>
                                            <p:strVal val="0-#ppt_w/2"/>
                                          </p:val>
                                        </p:tav>
                                        <p:tav tm="100000">
                                          <p:val>
                                            <p:strVal val="#ppt_x"/>
                                          </p:val>
                                        </p:tav>
                                      </p:tavLst>
                                    </p:anim>
                                    <p:anim calcmode="lin" valueType="num">
                                      <p:cBhvr additive="base">
                                        <p:cTn id="16" dur="500" fill="hold"/>
                                        <p:tgtEl>
                                          <p:spTgt spid="197"/>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additive="base">
                                        <p:cTn id="21" dur="500" fill="hold"/>
                                        <p:tgtEl>
                                          <p:spTgt spid="44"/>
                                        </p:tgtEl>
                                        <p:attrNameLst>
                                          <p:attrName>ppt_x</p:attrName>
                                        </p:attrNameLst>
                                      </p:cBhvr>
                                      <p:tavLst>
                                        <p:tav tm="0">
                                          <p:val>
                                            <p:strVal val="0-#ppt_w/2"/>
                                          </p:val>
                                        </p:tav>
                                        <p:tav tm="100000">
                                          <p:val>
                                            <p:strVal val="#ppt_x"/>
                                          </p:val>
                                        </p:tav>
                                      </p:tavLst>
                                    </p:anim>
                                    <p:anim calcmode="lin" valueType="num">
                                      <p:cBhvr additive="base">
                                        <p:cTn id="22" dur="500" fill="hold"/>
                                        <p:tgtEl>
                                          <p:spTgt spid="44"/>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anim calcmode="lin" valueType="num">
                                      <p:cBhvr additive="base">
                                        <p:cTn id="25" dur="500" fill="hold"/>
                                        <p:tgtEl>
                                          <p:spTgt spid="43"/>
                                        </p:tgtEl>
                                        <p:attrNameLst>
                                          <p:attrName>ppt_x</p:attrName>
                                        </p:attrNameLst>
                                      </p:cBhvr>
                                      <p:tavLst>
                                        <p:tav tm="0">
                                          <p:val>
                                            <p:strVal val="0-#ppt_w/2"/>
                                          </p:val>
                                        </p:tav>
                                        <p:tav tm="100000">
                                          <p:val>
                                            <p:strVal val="#ppt_x"/>
                                          </p:val>
                                        </p:tav>
                                      </p:tavLst>
                                    </p:anim>
                                    <p:anim calcmode="lin" valueType="num">
                                      <p:cBhvr additive="base">
                                        <p:cTn id="26" dur="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6"/>
                                        </p:tgtEl>
                                        <p:attrNameLst>
                                          <p:attrName>style.visibility</p:attrName>
                                        </p:attrNameLst>
                                      </p:cBhvr>
                                      <p:to>
                                        <p:strVal val="visible"/>
                                      </p:to>
                                    </p:set>
                                    <p:anim calcmode="lin" valueType="num">
                                      <p:cBhvr additive="base">
                                        <p:cTn id="31" dur="500" fill="hold"/>
                                        <p:tgtEl>
                                          <p:spTgt spid="46"/>
                                        </p:tgtEl>
                                        <p:attrNameLst>
                                          <p:attrName>ppt_x</p:attrName>
                                        </p:attrNameLst>
                                      </p:cBhvr>
                                      <p:tavLst>
                                        <p:tav tm="0">
                                          <p:val>
                                            <p:strVal val="0-#ppt_w/2"/>
                                          </p:val>
                                        </p:tav>
                                        <p:tav tm="100000">
                                          <p:val>
                                            <p:strVal val="#ppt_x"/>
                                          </p:val>
                                        </p:tav>
                                      </p:tavLst>
                                    </p:anim>
                                    <p:anim calcmode="lin" valueType="num">
                                      <p:cBhvr additive="base">
                                        <p:cTn id="32" dur="500" fill="hold"/>
                                        <p:tgtEl>
                                          <p:spTgt spid="46"/>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anim calcmode="lin" valueType="num">
                                      <p:cBhvr additive="base">
                                        <p:cTn id="35" dur="500" fill="hold"/>
                                        <p:tgtEl>
                                          <p:spTgt spid="45"/>
                                        </p:tgtEl>
                                        <p:attrNameLst>
                                          <p:attrName>ppt_x</p:attrName>
                                        </p:attrNameLst>
                                      </p:cBhvr>
                                      <p:tavLst>
                                        <p:tav tm="0">
                                          <p:val>
                                            <p:strVal val="0-#ppt_w/2"/>
                                          </p:val>
                                        </p:tav>
                                        <p:tav tm="100000">
                                          <p:val>
                                            <p:strVal val="#ppt_x"/>
                                          </p:val>
                                        </p:tav>
                                      </p:tavLst>
                                    </p:anim>
                                    <p:anim calcmode="lin" valueType="num">
                                      <p:cBhvr additive="base">
                                        <p:cTn id="36" dur="500" fill="hold"/>
                                        <p:tgtEl>
                                          <p:spTgt spid="45"/>
                                        </p:tgtEl>
                                        <p:attrNameLst>
                                          <p:attrName>ppt_y</p:attrName>
                                        </p:attrNameLst>
                                      </p:cBhvr>
                                      <p:tavLst>
                                        <p:tav tm="0">
                                          <p:val>
                                            <p:strVal val="#ppt_y"/>
                                          </p:val>
                                        </p:tav>
                                        <p:tav tm="100000">
                                          <p:val>
                                            <p:strVal val="#ppt_y"/>
                                          </p:val>
                                        </p:tav>
                                      </p:tavLst>
                                    </p:anim>
                                  </p:childTnLst>
                                </p:cTn>
                              </p:par>
                              <p:par>
                                <p:cTn id="37" presetID="1" presetClass="entr" presetSubtype="0"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p:bldP spid="45" grpId="0" animBg="1"/>
      <p:bldP spid="46" grpId="0"/>
      <p:bldP spid="38" grpId="0" animBg="1"/>
      <p:bldP spid="42" grpId="0"/>
      <p:bldP spid="5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6" name="Google Shape;136;p29"/>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569069" y="209546"/>
            <a:ext cx="4587131" cy="3481921"/>
          </a:xfrm>
          <a:prstGeom prst="rect">
            <a:avLst/>
          </a:prstGeom>
          <a:noFill/>
          <a:ln>
            <a:noFill/>
          </a:ln>
        </p:spPr>
      </p:pic>
      <p:sp>
        <p:nvSpPr>
          <p:cNvPr id="5" name="TextBox 4">
            <a:extLst>
              <a:ext uri="{FF2B5EF4-FFF2-40B4-BE49-F238E27FC236}">
                <a16:creationId xmlns:a16="http://schemas.microsoft.com/office/drawing/2014/main" id="{FEFB228A-6629-7440-A147-C6EEFB78F578}"/>
              </a:ext>
            </a:extLst>
          </p:cNvPr>
          <p:cNvSpPr txBox="1"/>
          <p:nvPr/>
        </p:nvSpPr>
        <p:spPr>
          <a:xfrm>
            <a:off x="3437865" y="3691467"/>
            <a:ext cx="1763624" cy="276999"/>
          </a:xfrm>
          <a:prstGeom prst="rect">
            <a:avLst/>
          </a:prstGeom>
          <a:noFill/>
        </p:spPr>
        <p:txBody>
          <a:bodyPr wrap="none" rtlCol="0">
            <a:spAutoFit/>
          </a:bodyPr>
          <a:lstStyle/>
          <a:p>
            <a:r>
              <a:rPr lang="en-US" sz="1200" dirty="0">
                <a:latin typeface="Tahoma" panose="020B0604030504040204" pitchFamily="34" charset="0"/>
                <a:ea typeface="Tahoma" panose="020B0604030504040204" pitchFamily="34" charset="0"/>
                <a:cs typeface="Tahoma" panose="020B0604030504040204" pitchFamily="34" charset="0"/>
              </a:rPr>
              <a:t>1/9/2022, Superior, CO</a:t>
            </a:r>
          </a:p>
        </p:txBody>
      </p:sp>
      <p:cxnSp>
        <p:nvCxnSpPr>
          <p:cNvPr id="3" name="Straight Arrow Connector 2">
            <a:extLst>
              <a:ext uri="{FF2B5EF4-FFF2-40B4-BE49-F238E27FC236}">
                <a16:creationId xmlns:a16="http://schemas.microsoft.com/office/drawing/2014/main" id="{6DEBFCFC-B8E2-CC4A-B38A-F4E4DFEF3C7B}"/>
              </a:ext>
            </a:extLst>
          </p:cNvPr>
          <p:cNvCxnSpPr/>
          <p:nvPr/>
        </p:nvCxnSpPr>
        <p:spPr>
          <a:xfrm flipH="1">
            <a:off x="3171462" y="1886674"/>
            <a:ext cx="1898248" cy="1446836"/>
          </a:xfrm>
          <a:prstGeom prst="straightConnector1">
            <a:avLst/>
          </a:prstGeom>
          <a:ln w="79375">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4" name="Picture 3" descr="A person shoveling snow&#10;&#10;Description automatically generated with low confidence">
            <a:extLst>
              <a:ext uri="{FF2B5EF4-FFF2-40B4-BE49-F238E27FC236}">
                <a16:creationId xmlns:a16="http://schemas.microsoft.com/office/drawing/2014/main" id="{0FE1B2EB-CC64-FD45-AA37-11491AA4797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64667" y="2174370"/>
            <a:ext cx="3987800" cy="2990851"/>
          </a:xfrm>
          <a:prstGeom prst="rect">
            <a:avLst/>
          </a:prstGeom>
        </p:spPr>
      </p:pic>
      <p:sp>
        <p:nvSpPr>
          <p:cNvPr id="6" name="Oval 5">
            <a:extLst>
              <a:ext uri="{FF2B5EF4-FFF2-40B4-BE49-F238E27FC236}">
                <a16:creationId xmlns:a16="http://schemas.microsoft.com/office/drawing/2014/main" id="{9B380920-D165-BB4A-82F7-B8CACA4C3A9F}"/>
              </a:ext>
            </a:extLst>
          </p:cNvPr>
          <p:cNvSpPr/>
          <p:nvPr/>
        </p:nvSpPr>
        <p:spPr>
          <a:xfrm>
            <a:off x="7367341" y="3027764"/>
            <a:ext cx="914400" cy="1147633"/>
          </a:xfrm>
          <a:prstGeom prst="ellipse">
            <a:avLst/>
          </a:prstGeom>
          <a:noFill/>
          <a:ln w="349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id="{B349C732-FE67-D545-BFBA-C1242A4F84CF}"/>
              </a:ext>
            </a:extLst>
          </p:cNvPr>
          <p:cNvSpPr txBox="1"/>
          <p:nvPr/>
        </p:nvSpPr>
        <p:spPr>
          <a:xfrm>
            <a:off x="937550" y="-1967696"/>
            <a:ext cx="184731" cy="369332"/>
          </a:xfrm>
          <a:prstGeom prst="rect">
            <a:avLst/>
          </a:prstGeom>
          <a:noFill/>
        </p:spPr>
        <p:txBody>
          <a:bodyPr wrap="none" rtlCol="0">
            <a:spAutoFit/>
          </a:bodyPr>
          <a:lstStyle/>
          <a:p>
            <a:endParaRPr lang="en-US" sz="1800">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25">
            <a:extLst>
              <a:ext uri="{FF2B5EF4-FFF2-40B4-BE49-F238E27FC236}">
                <a16:creationId xmlns:a16="http://schemas.microsoft.com/office/drawing/2014/main" id="{02810C5B-4BD4-7E2E-7757-85C2EA539EEA}"/>
              </a:ext>
            </a:extLst>
          </p:cNvPr>
          <p:cNvSpPr>
            <a:spLocks noGrp="1"/>
          </p:cNvSpPr>
          <p:nvPr>
            <p:ph type="sldNum" sz="quarter" idx="12"/>
          </p:nvPr>
        </p:nvSpPr>
        <p:spPr>
          <a:xfrm>
            <a:off x="6975808" y="31772"/>
            <a:ext cx="2057400" cy="273844"/>
          </a:xfrm>
        </p:spPr>
        <p:txBody>
          <a:bodyPr>
            <a:normAutofit fontScale="70000" lnSpcReduction="20000"/>
          </a:bodyPr>
          <a:lstStyle/>
          <a:p>
            <a:fld id="{D7FB11E1-A5A1-8244-ACF0-72AE469C49EC}" type="slidenum">
              <a:rPr lang="en-US" smtClean="0">
                <a:latin typeface="Tahoma" panose="020B0604030504040204" pitchFamily="34" charset="0"/>
                <a:ea typeface="Tahoma" panose="020B0604030504040204" pitchFamily="34" charset="0"/>
                <a:cs typeface="Tahoma" panose="020B0604030504040204" pitchFamily="34" charset="0"/>
              </a:rPr>
              <a:t>7</a:t>
            </a:fld>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9" name="Rectangle 8">
            <a:extLst>
              <a:ext uri="{FF2B5EF4-FFF2-40B4-BE49-F238E27FC236}">
                <a16:creationId xmlns:a16="http://schemas.microsoft.com/office/drawing/2014/main" id="{95AC069B-B4A7-EBC9-B238-6C2205B97395}"/>
              </a:ext>
            </a:extLst>
          </p:cNvPr>
          <p:cNvSpPr/>
          <p:nvPr/>
        </p:nvSpPr>
        <p:spPr>
          <a:xfrm>
            <a:off x="-211968" y="-215577"/>
            <a:ext cx="814388" cy="5743575"/>
          </a:xfrm>
          <a:prstGeom prst="rect">
            <a:avLst/>
          </a:prstGeom>
          <a:solidFill>
            <a:srgbClr val="8EC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ahoma" panose="020B0604030504040204" pitchFamily="34" charset="0"/>
              <a:ea typeface="Tahoma" panose="020B0604030504040204" pitchFamily="34" charset="0"/>
              <a:cs typeface="Tahoma" panose="020B0604030504040204" pitchFamily="34" charset="0"/>
            </a:endParaRPr>
          </a:p>
        </p:txBody>
      </p:sp>
      <p:pic>
        <p:nvPicPr>
          <p:cNvPr id="10" name="Google Shape;291;p41">
            <a:extLst>
              <a:ext uri="{FF2B5EF4-FFF2-40B4-BE49-F238E27FC236}">
                <a16:creationId xmlns:a16="http://schemas.microsoft.com/office/drawing/2014/main" id="{819871F4-9F1D-65D3-D820-3320EFE8251E}"/>
              </a:ext>
            </a:extLst>
          </p:cNvPr>
          <p:cNvPicPr preferRelativeResize="0">
            <a:picLocks noChangeAspect="1"/>
          </p:cNvPicPr>
          <p:nvPr/>
        </p:nvPicPr>
        <p:blipFill rotWithShape="1">
          <a:blip r:embed="rId5" cstate="print">
            <a:alphaModFix/>
            <a:extLst>
              <a:ext uri="{28A0092B-C50C-407E-A947-70E740481C1C}">
                <a14:useLocalDpi xmlns:a14="http://schemas.microsoft.com/office/drawing/2010/main"/>
              </a:ext>
            </a:extLst>
          </a:blip>
          <a:srcRect/>
          <a:stretch/>
        </p:blipFill>
        <p:spPr>
          <a:xfrm>
            <a:off x="-160676" y="4723291"/>
            <a:ext cx="669857" cy="310990"/>
          </a:xfrm>
          <a:prstGeom prst="rect">
            <a:avLst/>
          </a:prstGeom>
          <a:noFill/>
          <a:ln>
            <a:noFill/>
          </a:ln>
        </p:spPr>
      </p:pic>
      <p:sp>
        <p:nvSpPr>
          <p:cNvPr id="134" name="Google Shape;134;p29"/>
          <p:cNvSpPr txBox="1"/>
          <p:nvPr/>
        </p:nvSpPr>
        <p:spPr>
          <a:xfrm>
            <a:off x="5156200" y="680380"/>
            <a:ext cx="3987800" cy="1477297"/>
          </a:xfrm>
          <a:prstGeom prst="rect">
            <a:avLst/>
          </a:prstGeom>
          <a:noFill/>
          <a:ln>
            <a:noFill/>
          </a:ln>
        </p:spPr>
        <p:txBody>
          <a:bodyPr spcFirstLastPara="1" wrap="square" lIns="91425" tIns="91425" rIns="91425" bIns="91425" anchor="t" anchorCtr="0">
            <a:spAutoFit/>
          </a:bodyPr>
          <a:lstStyle/>
          <a:p>
            <a:r>
              <a:rPr lang="en" sz="2100" dirty="0">
                <a:latin typeface="Tahoma" panose="020B0604030504040204" pitchFamily="34" charset="0"/>
                <a:ea typeface="Tahoma" panose="020B0604030504040204" pitchFamily="34" charset="0"/>
                <a:cs typeface="Tahoma" panose="020B0604030504040204" pitchFamily="34" charset="0"/>
                <a:sym typeface="Helvetica Neue Light"/>
              </a:rPr>
              <a:t>Hydrologically efficient stormwater collection systems</a:t>
            </a:r>
            <a:br>
              <a:rPr lang="en" sz="2100" dirty="0">
                <a:latin typeface="Tahoma" panose="020B0604030504040204" pitchFamily="34" charset="0"/>
                <a:ea typeface="Tahoma" panose="020B0604030504040204" pitchFamily="34" charset="0"/>
                <a:cs typeface="Tahoma" panose="020B0604030504040204" pitchFamily="34" charset="0"/>
                <a:sym typeface="Helvetica Neue Light"/>
              </a:rPr>
            </a:br>
            <a:endParaRPr lang="en" sz="2100" dirty="0">
              <a:latin typeface="Tahoma" panose="020B0604030504040204" pitchFamily="34" charset="0"/>
              <a:ea typeface="Tahoma" panose="020B0604030504040204" pitchFamily="34" charset="0"/>
              <a:cs typeface="Tahoma" panose="020B0604030504040204" pitchFamily="34" charset="0"/>
              <a:sym typeface="Helvetica Neue Light"/>
            </a:endParaRPr>
          </a:p>
          <a:p>
            <a:r>
              <a:rPr lang="en-US" sz="2100" dirty="0">
                <a:latin typeface="Tahoma" panose="020B0604030504040204" pitchFamily="34" charset="0"/>
                <a:ea typeface="Tahoma" panose="020B0604030504040204" pitchFamily="34" charset="0"/>
                <a:cs typeface="Tahoma" panose="020B0604030504040204" pitchFamily="34" charset="0"/>
                <a:sym typeface="Helvetica Neue Light"/>
              </a:rPr>
              <a:t>…channeling</a:t>
            </a:r>
            <a:r>
              <a:rPr lang="en" sz="2100" dirty="0">
                <a:latin typeface="Tahoma" panose="020B0604030504040204" pitchFamily="34" charset="0"/>
                <a:ea typeface="Tahoma" panose="020B0604030504040204" pitchFamily="34" charset="0"/>
                <a:cs typeface="Tahoma" panose="020B0604030504040204" pitchFamily="34" charset="0"/>
                <a:sym typeface="Helvetica Neue Light"/>
              </a:rPr>
              <a:t> runoff into creek</a:t>
            </a:r>
            <a:endParaRPr sz="2100" dirty="0">
              <a:latin typeface="Tahoma" panose="020B0604030504040204" pitchFamily="34" charset="0"/>
              <a:ea typeface="Tahoma" panose="020B0604030504040204" pitchFamily="34" charset="0"/>
              <a:cs typeface="Tahoma" panose="020B0604030504040204" pitchFamily="34" charset="0"/>
              <a:sym typeface="Helvetica Neue 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4">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2" name="Google Shape;192;p32"/>
          <p:cNvSpPr txBox="1">
            <a:spLocks noGrp="1"/>
          </p:cNvSpPr>
          <p:nvPr>
            <p:ph type="body" idx="1"/>
          </p:nvPr>
        </p:nvSpPr>
        <p:spPr>
          <a:xfrm>
            <a:off x="707158" y="2233706"/>
            <a:ext cx="3535147" cy="491100"/>
          </a:xfrm>
          <a:prstGeom prst="rect">
            <a:avLst/>
          </a:prstGeom>
          <a:noFill/>
          <a:ln>
            <a:noFill/>
          </a:ln>
        </p:spPr>
        <p:txBody>
          <a:bodyPr spcFirstLastPara="1" vert="horz" wrap="square" lIns="91425" tIns="91425" rIns="91425" bIns="91425" rtlCol="0" anchor="t" anchorCtr="0">
            <a:noAutofit/>
          </a:bodyPr>
          <a:lstStyle/>
          <a:p>
            <a:pPr>
              <a:lnSpc>
                <a:spcPct val="95000"/>
              </a:lnSpc>
              <a:spcBef>
                <a:spcPts val="1200"/>
              </a:spcBef>
              <a:buClr>
                <a:schemeClr val="dk1"/>
              </a:buClr>
              <a:buSzPct val="100000"/>
              <a:buFont typeface="Arial"/>
              <a:buChar char="•"/>
            </a:pPr>
            <a:r>
              <a:rPr lang="en" dirty="0">
                <a:solidFill>
                  <a:schemeClr val="tx1"/>
                </a:solidFill>
                <a:latin typeface="Tahoma" panose="020B0604030504040204" pitchFamily="34" charset="0"/>
                <a:ea typeface="Tahoma" panose="020B0604030504040204" pitchFamily="34" charset="0"/>
                <a:cs typeface="Tahoma" panose="020B0604030504040204" pitchFamily="34" charset="0"/>
                <a:sym typeface="Helvetica Neue Light"/>
              </a:rPr>
              <a:t>Basic water quality parameters and nutrients</a:t>
            </a:r>
            <a:br>
              <a:rPr lang="en"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 sz="1500" dirty="0">
                <a:solidFill>
                  <a:schemeClr val="tx1"/>
                </a:solidFill>
                <a:latin typeface="Tahoma" panose="020B0604030504040204" pitchFamily="34" charset="0"/>
                <a:ea typeface="Tahoma" panose="020B0604030504040204" pitchFamily="34" charset="0"/>
                <a:cs typeface="Tahoma" panose="020B0604030504040204" pitchFamily="34" charset="0"/>
              </a:rPr>
              <a:t>(</a:t>
            </a:r>
            <a:r>
              <a:rPr lang="en" sz="1500" dirty="0">
                <a:solidFill>
                  <a:schemeClr val="tx1"/>
                </a:solidFill>
                <a:latin typeface="Tahoma" panose="020B0604030504040204" pitchFamily="34" charset="0"/>
                <a:ea typeface="Tahoma" panose="020B0604030504040204" pitchFamily="34" charset="0"/>
                <a:cs typeface="Tahoma" panose="020B0604030504040204" pitchFamily="34" charset="0"/>
                <a:sym typeface="Helvetica Neue Light"/>
              </a:rPr>
              <a:t>pH, conductivity, dissolved organic carbon, anions, total suspended solids, and more)</a:t>
            </a:r>
            <a:endParaRPr lang="en-US" sz="15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3" name="Google Shape;193;p32"/>
          <p:cNvSpPr txBox="1">
            <a:spLocks noGrp="1"/>
          </p:cNvSpPr>
          <p:nvPr>
            <p:ph type="body" idx="1"/>
          </p:nvPr>
        </p:nvSpPr>
        <p:spPr>
          <a:xfrm>
            <a:off x="4901696" y="1217399"/>
            <a:ext cx="3765852" cy="499443"/>
          </a:xfrm>
          <a:prstGeom prst="rect">
            <a:avLst/>
          </a:prstGeom>
          <a:noFill/>
          <a:ln>
            <a:noFill/>
          </a:ln>
        </p:spPr>
        <p:txBody>
          <a:bodyPr spcFirstLastPara="1" vert="horz" wrap="square" lIns="91425" tIns="91425" rIns="91425" bIns="91425" rtlCol="0" anchor="t" anchorCtr="0">
            <a:noAutofit/>
          </a:bodyPr>
          <a:lstStyle/>
          <a:p>
            <a:pPr marL="456724" indent="-342424">
              <a:lnSpc>
                <a:spcPct val="90000"/>
              </a:lnSpc>
              <a:spcBef>
                <a:spcPts val="1200"/>
              </a:spcBef>
              <a:buClr>
                <a:schemeClr val="dk1"/>
              </a:buClr>
              <a:buSzPct val="100000"/>
              <a:buFont typeface="Arial"/>
              <a:buChar char="•"/>
            </a:pPr>
            <a:r>
              <a:rPr lang="en" dirty="0">
                <a:solidFill>
                  <a:schemeClr val="tx1"/>
                </a:solidFill>
                <a:latin typeface="Tahoma" panose="020B0604030504040204" pitchFamily="34" charset="0"/>
                <a:ea typeface="Tahoma" panose="020B0604030504040204" pitchFamily="34" charset="0"/>
                <a:cs typeface="Tahoma" panose="020B0604030504040204" pitchFamily="34" charset="0"/>
                <a:sym typeface="Helvetica Neue Light"/>
              </a:rPr>
              <a:t>Benthic macroinvertebrate (BMI) Surveys</a:t>
            </a:r>
            <a:endParaRPr lang="en"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828664" lvl="1" indent="-257175">
              <a:lnSpc>
                <a:spcPct val="100000"/>
              </a:lnSpc>
              <a:spcBef>
                <a:spcPts val="1200"/>
              </a:spcBef>
              <a:buClr>
                <a:schemeClr val="dk1"/>
              </a:buClr>
              <a:buSzPct val="100000"/>
              <a:buFontTx/>
              <a:buChar char="-"/>
            </a:pPr>
            <a:r>
              <a:rPr lang="en" dirty="0">
                <a:solidFill>
                  <a:schemeClr val="tx1"/>
                </a:solidFill>
                <a:latin typeface="Tahoma" panose="020B0604030504040204" pitchFamily="34" charset="0"/>
                <a:ea typeface="Tahoma" panose="020B0604030504040204" pitchFamily="34" charset="0"/>
                <a:cs typeface="Tahoma" panose="020B0604030504040204" pitchFamily="34" charset="0"/>
              </a:rPr>
              <a:t>Monthly BMI kick-net surveys conducted during baseflow</a:t>
            </a:r>
            <a:endParaRPr lang="en" sz="15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828664" lvl="1" indent="-257175">
              <a:spcBef>
                <a:spcPts val="1200"/>
              </a:spcBef>
              <a:buClr>
                <a:schemeClr val="dk1"/>
              </a:buClr>
              <a:buSzPct val="100000"/>
              <a:buFontTx/>
              <a:buChar char="-"/>
            </a:pPr>
            <a:endParaRPr lang="en" sz="15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828664" lvl="1" indent="-257175">
              <a:spcBef>
                <a:spcPts val="1200"/>
              </a:spcBef>
              <a:buClr>
                <a:schemeClr val="dk1"/>
              </a:buClr>
              <a:buSzPct val="100000"/>
              <a:buFontTx/>
              <a:buChar char="-"/>
            </a:pPr>
            <a:endParaRPr lang="en" sz="15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828664" lvl="1" indent="-257175">
              <a:spcBef>
                <a:spcPts val="1200"/>
              </a:spcBef>
              <a:buClr>
                <a:schemeClr val="dk1"/>
              </a:buClr>
              <a:buSzPct val="100000"/>
              <a:buFontTx/>
              <a:buChar char="-"/>
            </a:pPr>
            <a:endParaRPr lang="en" sz="15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113824" indent="0">
              <a:spcBef>
                <a:spcPts val="1200"/>
              </a:spcBef>
              <a:buClr>
                <a:schemeClr val="dk1"/>
              </a:buClr>
              <a:buNone/>
            </a:pPr>
            <a:endParaRPr sz="1875"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194" name="Google Shape;194;p32"/>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847879" y="315465"/>
            <a:ext cx="1051825" cy="1051825"/>
          </a:xfrm>
          <a:prstGeom prst="rect">
            <a:avLst/>
          </a:prstGeom>
          <a:noFill/>
          <a:ln>
            <a:noFill/>
          </a:ln>
        </p:spPr>
      </p:pic>
      <p:pic>
        <p:nvPicPr>
          <p:cNvPr id="195" name="Google Shape;195;p32"/>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660272" y="209625"/>
            <a:ext cx="1007276" cy="1007276"/>
          </a:xfrm>
          <a:prstGeom prst="rect">
            <a:avLst/>
          </a:prstGeom>
          <a:noFill/>
          <a:ln>
            <a:noFill/>
          </a:ln>
        </p:spPr>
      </p:pic>
      <p:sp>
        <p:nvSpPr>
          <p:cNvPr id="196" name="Google Shape;196;p32"/>
          <p:cNvSpPr txBox="1"/>
          <p:nvPr/>
        </p:nvSpPr>
        <p:spPr>
          <a:xfrm>
            <a:off x="1771086" y="406756"/>
            <a:ext cx="2604900" cy="927916"/>
          </a:xfrm>
          <a:prstGeom prst="rect">
            <a:avLst/>
          </a:prstGeom>
          <a:noFill/>
          <a:ln>
            <a:noFill/>
          </a:ln>
        </p:spPr>
        <p:txBody>
          <a:bodyPr spcFirstLastPara="1" wrap="square" lIns="91425" tIns="91425" rIns="91425" bIns="91425" anchor="t" anchorCtr="0">
            <a:spAutoFit/>
          </a:bodyPr>
          <a:lstStyle/>
          <a:p>
            <a:pPr>
              <a:lnSpc>
                <a:spcPct val="115000"/>
              </a:lnSpc>
            </a:pPr>
            <a:r>
              <a:rPr lang="en" sz="2100" dirty="0">
                <a:solidFill>
                  <a:schemeClr val="tx1"/>
                </a:solidFill>
                <a:latin typeface="Tahoma" panose="020B0604030504040204" pitchFamily="34" charset="0"/>
                <a:ea typeface="Tahoma" panose="020B0604030504040204" pitchFamily="34" charset="0"/>
                <a:cs typeface="Tahoma" panose="020B0604030504040204" pitchFamily="34" charset="0"/>
                <a:sym typeface="Helvetica Neue"/>
              </a:rPr>
              <a:t>Water Quality</a:t>
            </a:r>
            <a:endParaRPr lang="en-US" sz="21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nSpc>
                <a:spcPct val="114999"/>
              </a:lnSpc>
            </a:pPr>
            <a:r>
              <a:rPr lang="en" sz="2100" dirty="0">
                <a:solidFill>
                  <a:schemeClr val="tx1"/>
                </a:solidFill>
                <a:latin typeface="Tahoma" panose="020B0604030504040204" pitchFamily="34" charset="0"/>
                <a:ea typeface="Tahoma" panose="020B0604030504040204" pitchFamily="34" charset="0"/>
                <a:cs typeface="Tahoma" panose="020B0604030504040204" pitchFamily="34" charset="0"/>
                <a:sym typeface="Helvetica Neue"/>
              </a:rPr>
              <a:t>Methods</a:t>
            </a:r>
            <a:endParaRPr lang="en-US" sz="21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7" name="Google Shape;197;p32"/>
          <p:cNvSpPr txBox="1"/>
          <p:nvPr/>
        </p:nvSpPr>
        <p:spPr>
          <a:xfrm>
            <a:off x="4136914" y="289483"/>
            <a:ext cx="3462037" cy="927916"/>
          </a:xfrm>
          <a:prstGeom prst="rect">
            <a:avLst/>
          </a:prstGeom>
          <a:noFill/>
          <a:ln>
            <a:noFill/>
          </a:ln>
        </p:spPr>
        <p:txBody>
          <a:bodyPr spcFirstLastPara="1" wrap="square" lIns="91425" tIns="91425" rIns="91425" bIns="91425" anchor="t" anchorCtr="0">
            <a:spAutoFit/>
          </a:bodyPr>
          <a:lstStyle/>
          <a:p>
            <a:pPr algn="r">
              <a:lnSpc>
                <a:spcPct val="115000"/>
              </a:lnSpc>
            </a:pPr>
            <a:r>
              <a:rPr lang="en" sz="2100" dirty="0">
                <a:solidFill>
                  <a:schemeClr val="tx1"/>
                </a:solidFill>
                <a:latin typeface="Tahoma" panose="020B0604030504040204" pitchFamily="34" charset="0"/>
                <a:ea typeface="Tahoma" panose="020B0604030504040204" pitchFamily="34" charset="0"/>
                <a:cs typeface="Tahoma" panose="020B0604030504040204" pitchFamily="34" charset="0"/>
                <a:sym typeface="Helvetica Neue"/>
              </a:rPr>
              <a:t>Ecosystem</a:t>
            </a:r>
            <a:br>
              <a:rPr lang="en" sz="2100" dirty="0">
                <a:solidFill>
                  <a:schemeClr val="tx1"/>
                </a:solidFill>
                <a:latin typeface="Tahoma" panose="020B0604030504040204" pitchFamily="34" charset="0"/>
                <a:ea typeface="Tahoma" panose="020B0604030504040204" pitchFamily="34" charset="0"/>
                <a:cs typeface="Tahoma" panose="020B0604030504040204" pitchFamily="34" charset="0"/>
                <a:sym typeface="Helvetica Neue"/>
              </a:rPr>
            </a:br>
            <a:r>
              <a:rPr lang="en" sz="2100" dirty="0">
                <a:solidFill>
                  <a:schemeClr val="tx1"/>
                </a:solidFill>
                <a:latin typeface="Tahoma" panose="020B0604030504040204" pitchFamily="34" charset="0"/>
                <a:ea typeface="Tahoma" panose="020B0604030504040204" pitchFamily="34" charset="0"/>
                <a:cs typeface="Tahoma" panose="020B0604030504040204" pitchFamily="34" charset="0"/>
                <a:sym typeface="Helvetica Neue"/>
              </a:rPr>
              <a:t>Health Methods</a:t>
            </a:r>
            <a:endParaRPr lang="en-US" sz="21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9" name="Google Shape;199;p32"/>
          <p:cNvSpPr txBox="1">
            <a:spLocks noGrp="1"/>
          </p:cNvSpPr>
          <p:nvPr>
            <p:ph type="body" idx="1"/>
          </p:nvPr>
        </p:nvSpPr>
        <p:spPr>
          <a:xfrm>
            <a:off x="693683" y="3655260"/>
            <a:ext cx="3464151" cy="572700"/>
          </a:xfrm>
          <a:prstGeom prst="rect">
            <a:avLst/>
          </a:prstGeom>
          <a:noFill/>
          <a:ln>
            <a:noFill/>
          </a:ln>
        </p:spPr>
        <p:txBody>
          <a:bodyPr spcFirstLastPara="1" vert="horz" wrap="square" lIns="91425" tIns="91425" rIns="91425" bIns="91425" rtlCol="0" anchor="t" anchorCtr="0">
            <a:noAutofit/>
          </a:bodyPr>
          <a:lstStyle/>
          <a:p>
            <a:pPr marL="456724" indent="-342424">
              <a:lnSpc>
                <a:spcPct val="95000"/>
              </a:lnSpc>
              <a:spcBef>
                <a:spcPts val="1200"/>
              </a:spcBef>
              <a:buClr>
                <a:schemeClr val="dk1"/>
              </a:buClr>
              <a:buSzPct val="100000"/>
              <a:buFont typeface="Arial"/>
              <a:buChar char="•"/>
            </a:pPr>
            <a:r>
              <a:rPr lang="en-US" dirty="0">
                <a:solidFill>
                  <a:schemeClr val="tx1"/>
                </a:solidFill>
                <a:latin typeface="Tahoma" panose="020B0604030504040204" pitchFamily="34" charset="0"/>
                <a:ea typeface="Tahoma" panose="020B0604030504040204" pitchFamily="34" charset="0"/>
                <a:cs typeface="Tahoma" panose="020B0604030504040204" pitchFamily="34" charset="0"/>
                <a:sym typeface="Helvetica Neue Light"/>
              </a:rPr>
              <a:t>Major and trace metals</a:t>
            </a:r>
            <a:br>
              <a:rPr lang="en-US"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1500" dirty="0">
                <a:solidFill>
                  <a:schemeClr val="tx1"/>
                </a:solidFill>
                <a:latin typeface="Tahoma" panose="020B0604030504040204" pitchFamily="34" charset="0"/>
                <a:ea typeface="Tahoma" panose="020B0604030504040204" pitchFamily="34" charset="0"/>
                <a:cs typeface="Tahoma" panose="020B0604030504040204" pitchFamily="34" charset="0"/>
              </a:rPr>
              <a:t>(ICP-MS: </a:t>
            </a:r>
            <a:r>
              <a:rPr lang="en-US" sz="1500" dirty="0">
                <a:solidFill>
                  <a:schemeClr val="tx1"/>
                </a:solidFill>
                <a:latin typeface="Tahoma" panose="020B0604030504040204" pitchFamily="34" charset="0"/>
                <a:ea typeface="Tahoma" panose="020B0604030504040204" pitchFamily="34" charset="0"/>
                <a:cs typeface="Tahoma" panose="020B0604030504040204" pitchFamily="34" charset="0"/>
                <a:sym typeface="Helvetica Neue Light"/>
              </a:rPr>
              <a:t>Al, Fe, Mn, Zn, Cu, Pb, Ni, Cr, and more; filtered and total fractions)</a:t>
            </a:r>
            <a:endParaRPr lang="en-US" sz="15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0" indent="0">
              <a:lnSpc>
                <a:spcPct val="95000"/>
              </a:lnSpc>
              <a:buNone/>
            </a:pPr>
            <a:endParaRPr lang="en-US"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5" name="Slide Number Placeholder 2">
            <a:extLst>
              <a:ext uri="{FF2B5EF4-FFF2-40B4-BE49-F238E27FC236}">
                <a16:creationId xmlns:a16="http://schemas.microsoft.com/office/drawing/2014/main" id="{5C762869-3FFB-AFDD-AB4E-69FC4658532A}"/>
              </a:ext>
            </a:extLst>
          </p:cNvPr>
          <p:cNvSpPr>
            <a:spLocks noGrp="1"/>
          </p:cNvSpPr>
          <p:nvPr>
            <p:ph type="sldNum" idx="12"/>
          </p:nvPr>
        </p:nvSpPr>
        <p:spPr>
          <a:xfrm>
            <a:off x="8472458" y="4663217"/>
            <a:ext cx="548700" cy="393600"/>
          </a:xfrm>
        </p:spPr>
        <p:txBody>
          <a:bodyPr/>
          <a:lstStyle/>
          <a:p>
            <a:fld id="{00000000-1234-1234-1234-123412341234}" type="slidenum">
              <a:rPr lang="en" smtClean="0">
                <a:solidFill>
                  <a:schemeClr val="tx1"/>
                </a:solidFill>
                <a:latin typeface="Tahoma" panose="020B0604030504040204" pitchFamily="34" charset="0"/>
                <a:ea typeface="Tahoma" panose="020B0604030504040204" pitchFamily="34" charset="0"/>
                <a:cs typeface="Tahoma" panose="020B0604030504040204" pitchFamily="34" charset="0"/>
              </a:rPr>
              <a:pPr/>
              <a:t>8</a:t>
            </a:fld>
            <a:endParaRPr lang="en">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0" name="Google Shape;192;p32">
            <a:extLst>
              <a:ext uri="{FF2B5EF4-FFF2-40B4-BE49-F238E27FC236}">
                <a16:creationId xmlns:a16="http://schemas.microsoft.com/office/drawing/2014/main" id="{26BAE9B6-5029-E446-86DD-F2FE982B0363}"/>
              </a:ext>
            </a:extLst>
          </p:cNvPr>
          <p:cNvSpPr txBox="1">
            <a:spLocks/>
          </p:cNvSpPr>
          <p:nvPr/>
        </p:nvSpPr>
        <p:spPr>
          <a:xfrm>
            <a:off x="707158" y="1290200"/>
            <a:ext cx="4000593" cy="491100"/>
          </a:xfrm>
          <a:prstGeom prst="rect">
            <a:avLst/>
          </a:prstGeom>
          <a:noFill/>
          <a:ln>
            <a:noFill/>
          </a:ln>
        </p:spPr>
        <p:txBody>
          <a:bodyPr spcFirstLastPara="1" vert="horz" wrap="square" lIns="91425" tIns="91425" rIns="91425" bIns="91425" rtlCol="0" anchor="t" anchorCtr="0">
            <a:noAutofit/>
          </a:bodyPr>
          <a:lstStyle>
            <a:lvl1pPr marL="609585" lvl="0" indent="-457189" algn="l" defTabSz="914400" rtl="0" eaLnBrk="1" latinLnBrk="0" hangingPunct="1">
              <a:lnSpc>
                <a:spcPct val="115000"/>
              </a:lnSpc>
              <a:spcBef>
                <a:spcPts val="0"/>
              </a:spcBef>
              <a:spcAft>
                <a:spcPts val="0"/>
              </a:spcAft>
              <a:buSzPts val="1800"/>
              <a:buFont typeface="Arial" panose="020B0604020202020204" pitchFamily="34" charset="0"/>
              <a:buChar char="●"/>
              <a:defRPr sz="2800" kern="1200">
                <a:solidFill>
                  <a:schemeClr val="tx1"/>
                </a:solidFill>
                <a:latin typeface="+mn-lt"/>
                <a:ea typeface="+mn-ea"/>
                <a:cs typeface="+mn-cs"/>
              </a:defRPr>
            </a:lvl1pPr>
            <a:lvl2pPr marL="1219170" lvl="1" indent="-423323" algn="l" defTabSz="914400" rtl="0" eaLnBrk="1" latinLnBrk="0" hangingPunct="1">
              <a:lnSpc>
                <a:spcPct val="115000"/>
              </a:lnSpc>
              <a:spcBef>
                <a:spcPts val="0"/>
              </a:spcBef>
              <a:spcAft>
                <a:spcPts val="0"/>
              </a:spcAft>
              <a:buSzPts val="1400"/>
              <a:buFont typeface="Arial" panose="020B0604020202020204" pitchFamily="34" charset="0"/>
              <a:buChar char="○"/>
              <a:defRPr sz="2400" kern="1200">
                <a:solidFill>
                  <a:schemeClr val="tx1"/>
                </a:solidFill>
                <a:latin typeface="+mn-lt"/>
                <a:ea typeface="+mn-ea"/>
                <a:cs typeface="+mn-cs"/>
              </a:defRPr>
            </a:lvl2pPr>
            <a:lvl3pPr marL="1828754" lvl="2" indent="-423323" algn="l" defTabSz="914400" rtl="0" eaLnBrk="1" latinLnBrk="0" hangingPunct="1">
              <a:lnSpc>
                <a:spcPct val="115000"/>
              </a:lnSpc>
              <a:spcBef>
                <a:spcPts val="0"/>
              </a:spcBef>
              <a:spcAft>
                <a:spcPts val="0"/>
              </a:spcAft>
              <a:buSzPts val="1400"/>
              <a:buFont typeface="Arial" panose="020B0604020202020204" pitchFamily="34" charset="0"/>
              <a:buChar char="■"/>
              <a:defRPr sz="2000" kern="1200">
                <a:solidFill>
                  <a:schemeClr val="tx1"/>
                </a:solidFill>
                <a:latin typeface="+mn-lt"/>
                <a:ea typeface="+mn-ea"/>
                <a:cs typeface="+mn-cs"/>
              </a:defRPr>
            </a:lvl3pPr>
            <a:lvl4pPr marL="2438339" lvl="3" indent="-423323" algn="l" defTabSz="914400" rtl="0" eaLnBrk="1" latinLnBrk="0" hangingPunct="1">
              <a:lnSpc>
                <a:spcPct val="115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4pPr>
            <a:lvl5pPr marL="3047924" lvl="4" indent="-423323" algn="l" defTabSz="914400" rtl="0" eaLnBrk="1" latinLnBrk="0" hangingPunct="1">
              <a:lnSpc>
                <a:spcPct val="115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5pPr>
            <a:lvl6pPr marL="3657509" lvl="5" indent="-423323" algn="l" defTabSz="914400" rtl="0" eaLnBrk="1" latinLnBrk="0" hangingPunct="1">
              <a:lnSpc>
                <a:spcPct val="115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6pPr>
            <a:lvl7pPr marL="4267093" lvl="6" indent="-423323" algn="l" defTabSz="914400" rtl="0" eaLnBrk="1" latinLnBrk="0" hangingPunct="1">
              <a:lnSpc>
                <a:spcPct val="115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7pPr>
            <a:lvl8pPr marL="4876678" lvl="7" indent="-423323" algn="l" defTabSz="914400" rtl="0" eaLnBrk="1" latinLnBrk="0" hangingPunct="1">
              <a:lnSpc>
                <a:spcPct val="115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8pPr>
            <a:lvl9pPr marL="5486263" lvl="8" indent="-423323" algn="l" defTabSz="914400" rtl="0" eaLnBrk="1" latinLnBrk="0" hangingPunct="1">
              <a:lnSpc>
                <a:spcPct val="115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9pPr>
          </a:lstStyle>
          <a:p>
            <a:pPr marL="457200" indent="-342900">
              <a:lnSpc>
                <a:spcPct val="95000"/>
              </a:lnSpc>
              <a:spcBef>
                <a:spcPts val="1200"/>
              </a:spcBef>
              <a:buClr>
                <a:schemeClr val="dk1"/>
              </a:buClr>
              <a:buSzPct val="100000"/>
              <a:buFont typeface="Arial"/>
              <a:buChar char="•"/>
            </a:pPr>
            <a:r>
              <a:rPr lang="en" sz="1800" dirty="0">
                <a:latin typeface="Tahoma" panose="020B0604030504040204" pitchFamily="34" charset="0"/>
                <a:ea typeface="Tahoma" panose="020B0604030504040204" pitchFamily="34" charset="0"/>
                <a:cs typeface="Tahoma" panose="020B0604030504040204" pitchFamily="34" charset="0"/>
                <a:sym typeface="Helvetica Neue Light"/>
              </a:rPr>
              <a:t>Grab sampling during monthly baseflow &amp; precipitation events </a:t>
            </a:r>
            <a:r>
              <a:rPr lang="en" sz="1500" dirty="0">
                <a:latin typeface="Tahoma" panose="020B0604030504040204" pitchFamily="34" charset="0"/>
                <a:ea typeface="Tahoma" panose="020B0604030504040204" pitchFamily="34" charset="0"/>
                <a:cs typeface="Tahoma" panose="020B0604030504040204" pitchFamily="34" charset="0"/>
                <a:sym typeface="Helvetica Neue Light"/>
              </a:rPr>
              <a:t>from Jan 2022 – Dec 2023</a:t>
            </a:r>
            <a:endParaRPr lang="en-US" sz="1500" dirty="0">
              <a:latin typeface="Tahoma" panose="020B0604030504040204" pitchFamily="34" charset="0"/>
              <a:ea typeface="Tahoma" panose="020B0604030504040204" pitchFamily="34" charset="0"/>
              <a:cs typeface="Tahoma" panose="020B0604030504040204" pitchFamily="34" charset="0"/>
            </a:endParaRPr>
          </a:p>
        </p:txBody>
      </p:sp>
      <p:sp>
        <p:nvSpPr>
          <p:cNvPr id="11" name="TextBox 10">
            <a:extLst>
              <a:ext uri="{FF2B5EF4-FFF2-40B4-BE49-F238E27FC236}">
                <a16:creationId xmlns:a16="http://schemas.microsoft.com/office/drawing/2014/main" id="{E80D28B8-B997-5C49-A380-F13B2E20234F}"/>
              </a:ext>
            </a:extLst>
          </p:cNvPr>
          <p:cNvSpPr txBox="1"/>
          <p:nvPr/>
        </p:nvSpPr>
        <p:spPr>
          <a:xfrm>
            <a:off x="6300788" y="-107156"/>
            <a:ext cx="184731" cy="253916"/>
          </a:xfrm>
          <a:prstGeom prst="rect">
            <a:avLst/>
          </a:prstGeom>
          <a:noFill/>
        </p:spPr>
        <p:txBody>
          <a:bodyPr wrap="none" rtlCol="0">
            <a:spAutoFit/>
          </a:bodyPr>
          <a:lstStyle/>
          <a:p>
            <a:endParaRPr lang="en-US" sz="105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a:extLst>
              <a:ext uri="{FF2B5EF4-FFF2-40B4-BE49-F238E27FC236}">
                <a16:creationId xmlns:a16="http://schemas.microsoft.com/office/drawing/2014/main" id="{20DA9EB8-3261-8C99-BE5B-4FC9ADA7A21D}"/>
              </a:ext>
            </a:extLst>
          </p:cNvPr>
          <p:cNvSpPr/>
          <p:nvPr/>
        </p:nvSpPr>
        <p:spPr>
          <a:xfrm>
            <a:off x="-114376" y="-107156"/>
            <a:ext cx="723588" cy="5466555"/>
          </a:xfrm>
          <a:prstGeom prst="rect">
            <a:avLst/>
          </a:prstGeom>
          <a:solidFill>
            <a:srgbClr val="8EC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18" name="Google Shape;291;p41">
            <a:extLst>
              <a:ext uri="{FF2B5EF4-FFF2-40B4-BE49-F238E27FC236}">
                <a16:creationId xmlns:a16="http://schemas.microsoft.com/office/drawing/2014/main" id="{614D4E35-80D7-7C4C-9F1D-84734F8162CC}"/>
              </a:ext>
            </a:extLst>
          </p:cNvPr>
          <p:cNvPicPr preferRelativeResize="0">
            <a:picLocks noChangeAspect="1"/>
          </p:cNvPicPr>
          <p:nvPr/>
        </p:nvPicPr>
        <p:blipFill rotWithShape="1">
          <a:blip r:embed="rId5" cstate="print">
            <a:alphaModFix/>
            <a:extLst>
              <a:ext uri="{28A0092B-C50C-407E-A947-70E740481C1C}">
                <a14:useLocalDpi xmlns:a14="http://schemas.microsoft.com/office/drawing/2010/main"/>
              </a:ext>
            </a:extLst>
          </a:blip>
          <a:srcRect/>
          <a:stretch/>
        </p:blipFill>
        <p:spPr>
          <a:xfrm>
            <a:off x="-160676" y="4723291"/>
            <a:ext cx="669857" cy="310990"/>
          </a:xfrm>
          <a:prstGeom prst="rect">
            <a:avLst/>
          </a:prstGeom>
          <a:noFill/>
          <a:ln>
            <a:noFill/>
          </a:ln>
        </p:spPr>
      </p:pic>
      <p:grpSp>
        <p:nvGrpSpPr>
          <p:cNvPr id="7" name="Group 6">
            <a:extLst>
              <a:ext uri="{FF2B5EF4-FFF2-40B4-BE49-F238E27FC236}">
                <a16:creationId xmlns:a16="http://schemas.microsoft.com/office/drawing/2014/main" id="{D6913B87-E743-E6B1-F1E5-9AB674ABE178}"/>
              </a:ext>
            </a:extLst>
          </p:cNvPr>
          <p:cNvGrpSpPr/>
          <p:nvPr/>
        </p:nvGrpSpPr>
        <p:grpSpPr>
          <a:xfrm>
            <a:off x="4901696" y="2376432"/>
            <a:ext cx="3923164" cy="2397106"/>
            <a:chOff x="4901696" y="2376432"/>
            <a:chExt cx="3923164" cy="2397106"/>
          </a:xfrm>
        </p:grpSpPr>
        <p:pic>
          <p:nvPicPr>
            <p:cNvPr id="4" name="Picture 6">
              <a:extLst>
                <a:ext uri="{FF2B5EF4-FFF2-40B4-BE49-F238E27FC236}">
                  <a16:creationId xmlns:a16="http://schemas.microsoft.com/office/drawing/2014/main" id="{10D31C5E-96C8-0198-E4B3-780DE592F9DD}"/>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t="-1" b="-2454"/>
            <a:stretch/>
          </p:blipFill>
          <p:spPr bwMode="auto">
            <a:xfrm>
              <a:off x="4986167" y="3468026"/>
              <a:ext cx="3838693" cy="1305512"/>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193;p32">
              <a:extLst>
                <a:ext uri="{FF2B5EF4-FFF2-40B4-BE49-F238E27FC236}">
                  <a16:creationId xmlns:a16="http://schemas.microsoft.com/office/drawing/2014/main" id="{542010E2-AE56-057B-DA5C-A7B1006EAE31}"/>
                </a:ext>
              </a:extLst>
            </p:cNvPr>
            <p:cNvSpPr txBox="1">
              <a:spLocks/>
            </p:cNvSpPr>
            <p:nvPr/>
          </p:nvSpPr>
          <p:spPr>
            <a:xfrm>
              <a:off x="4901696" y="2376432"/>
              <a:ext cx="3765852" cy="499443"/>
            </a:xfrm>
            <a:prstGeom prst="rect">
              <a:avLst/>
            </a:prstGeom>
            <a:noFill/>
            <a:ln>
              <a:noFill/>
            </a:ln>
          </p:spPr>
          <p:txBody>
            <a:bodyPr spcFirstLastPara="1" vert="horz" wrap="square" lIns="91425" tIns="91425" rIns="91425" bIns="91425" rtlCol="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828664" lvl="1" indent="-257175">
                <a:lnSpc>
                  <a:spcPct val="100000"/>
                </a:lnSpc>
                <a:spcBef>
                  <a:spcPts val="1200"/>
                </a:spcBef>
                <a:buClr>
                  <a:schemeClr val="dk1"/>
                </a:buClr>
                <a:buSzPct val="100000"/>
                <a:buFontTx/>
                <a:buChar char="-"/>
              </a:pP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Index of biotic integrity used to evaluate pollution tolerance of organisms</a:t>
              </a:r>
              <a:endParaRPr lang="en-US" sz="15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828664" lvl="1" indent="-257175">
                <a:spcBef>
                  <a:spcPts val="1200"/>
                </a:spcBef>
                <a:buClr>
                  <a:schemeClr val="dk1"/>
                </a:buClr>
                <a:buSzPct val="100000"/>
                <a:buFontTx/>
                <a:buChar char="-"/>
              </a:pPr>
              <a:endParaRPr lang="en-US" sz="15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113824" indent="0">
                <a:spcBef>
                  <a:spcPts val="1200"/>
                </a:spcBef>
                <a:buClr>
                  <a:schemeClr val="dk1"/>
                </a:buClr>
                <a:buFont typeface="Arial"/>
                <a:buNone/>
              </a:pPr>
              <a:endParaRPr lang="en-US" sz="1875"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E074811-BAA4-EAFF-CA1A-212F417C99E4}"/>
              </a:ext>
            </a:extLst>
          </p:cNvPr>
          <p:cNvSpPr/>
          <p:nvPr/>
        </p:nvSpPr>
        <p:spPr>
          <a:xfrm>
            <a:off x="-267451" y="-123703"/>
            <a:ext cx="9631369" cy="887722"/>
          </a:xfrm>
          <a:prstGeom prst="rect">
            <a:avLst/>
          </a:prstGeom>
          <a:solidFill>
            <a:srgbClr val="8EC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 name="Title 1">
            <a:extLst>
              <a:ext uri="{FF2B5EF4-FFF2-40B4-BE49-F238E27FC236}">
                <a16:creationId xmlns:a16="http://schemas.microsoft.com/office/drawing/2014/main" id="{AFEE49A0-EEC0-7641-B716-DAA883DAEA3B}"/>
              </a:ext>
            </a:extLst>
          </p:cNvPr>
          <p:cNvSpPr>
            <a:spLocks noGrp="1"/>
          </p:cNvSpPr>
          <p:nvPr>
            <p:ph type="title"/>
          </p:nvPr>
        </p:nvSpPr>
        <p:spPr>
          <a:xfrm>
            <a:off x="628650" y="-8427"/>
            <a:ext cx="7886700" cy="850124"/>
          </a:xfrm>
        </p:spPr>
        <p:txBody>
          <a:bodyPr>
            <a:normAutofit fontScale="90000"/>
          </a:bodyPr>
          <a:lstStyle/>
          <a:p>
            <a:pPr algn="ctr"/>
            <a:r>
              <a:rPr lang="en-US" sz="3900" dirty="0">
                <a:solidFill>
                  <a:schemeClr val="bg1"/>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Community Stakeholder Involvement</a:t>
            </a:r>
          </a:p>
        </p:txBody>
      </p:sp>
      <p:graphicFrame>
        <p:nvGraphicFramePr>
          <p:cNvPr id="6" name="Content Placeholder 2">
            <a:extLst>
              <a:ext uri="{FF2B5EF4-FFF2-40B4-BE49-F238E27FC236}">
                <a16:creationId xmlns:a16="http://schemas.microsoft.com/office/drawing/2014/main" id="{AE408DCE-1A6B-6DD3-CB9C-59F628639DBA}"/>
              </a:ext>
            </a:extLst>
          </p:cNvPr>
          <p:cNvGraphicFramePr>
            <a:graphicFrameLocks noGrp="1"/>
          </p:cNvGraphicFramePr>
          <p:nvPr>
            <p:ph idx="1"/>
            <p:extLst>
              <p:ext uri="{D42A27DB-BD31-4B8C-83A1-F6EECF244321}">
                <p14:modId xmlns:p14="http://schemas.microsoft.com/office/powerpoint/2010/main" val="675455205"/>
              </p:ext>
            </p:extLst>
          </p:nvPr>
        </p:nvGraphicFramePr>
        <p:xfrm>
          <a:off x="389024" y="956973"/>
          <a:ext cx="7886700" cy="32644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2" name="Slide Number Placeholder 31">
            <a:extLst>
              <a:ext uri="{FF2B5EF4-FFF2-40B4-BE49-F238E27FC236}">
                <a16:creationId xmlns:a16="http://schemas.microsoft.com/office/drawing/2014/main" id="{7465BE5D-1F7D-9947-2AAE-07AB3F8419D3}"/>
              </a:ext>
            </a:extLst>
          </p:cNvPr>
          <p:cNvSpPr>
            <a:spLocks noGrp="1"/>
          </p:cNvSpPr>
          <p:nvPr>
            <p:ph type="sldNum" sz="quarter" idx="12"/>
          </p:nvPr>
        </p:nvSpPr>
        <p:spPr/>
        <p:txBody>
          <a:bodyPr/>
          <a:lstStyle/>
          <a:p>
            <a:fld id="{D7FB11E1-A5A1-8244-ACF0-72AE469C49EC}" type="slidenum">
              <a:rPr lang="en-US" smtClean="0">
                <a:solidFill>
                  <a:schemeClr val="bg1"/>
                </a:solidFill>
                <a:latin typeface="Tahoma" panose="020B0604030504040204" pitchFamily="34" charset="0"/>
                <a:ea typeface="Tahoma" panose="020B0604030504040204" pitchFamily="34" charset="0"/>
                <a:cs typeface="Tahoma" panose="020B0604030504040204" pitchFamily="34" charset="0"/>
              </a:rPr>
              <a:t>9</a:t>
            </a:fld>
            <a:endParaRPr lang="en-US">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7" name="Google Shape;492;p53">
            <a:extLst>
              <a:ext uri="{FF2B5EF4-FFF2-40B4-BE49-F238E27FC236}">
                <a16:creationId xmlns:a16="http://schemas.microsoft.com/office/drawing/2014/main" id="{4B4E03C9-3058-994E-BF70-A64B21303714}"/>
              </a:ext>
            </a:extLst>
          </p:cNvPr>
          <p:cNvPicPr preferRelativeResize="0">
            <a:picLocks noChangeAspect="1"/>
          </p:cNvPicPr>
          <p:nvPr/>
        </p:nvPicPr>
        <p:blipFill rotWithShape="1">
          <a:blip r:embed="rId8" cstate="print">
            <a:alphaModFix/>
            <a:extLst>
              <a:ext uri="{28A0092B-C50C-407E-A947-70E740481C1C}">
                <a14:useLocalDpi xmlns:a14="http://schemas.microsoft.com/office/drawing/2010/main"/>
              </a:ext>
            </a:extLst>
          </a:blip>
          <a:srcRect/>
          <a:stretch/>
        </p:blipFill>
        <p:spPr>
          <a:xfrm>
            <a:off x="0" y="4062174"/>
            <a:ext cx="6447827" cy="1040088"/>
          </a:xfrm>
          <a:prstGeom prst="rect">
            <a:avLst/>
          </a:prstGeom>
          <a:noFill/>
          <a:ln>
            <a:noFill/>
          </a:ln>
        </p:spPr>
      </p:pic>
      <p:pic>
        <p:nvPicPr>
          <p:cNvPr id="11" name="Google Shape;156;p29">
            <a:extLst>
              <a:ext uri="{FF2B5EF4-FFF2-40B4-BE49-F238E27FC236}">
                <a16:creationId xmlns:a16="http://schemas.microsoft.com/office/drawing/2014/main" id="{0CF0CD7E-FCA8-2A43-A0FB-2AA24583D474}"/>
              </a:ext>
            </a:extLst>
          </p:cNvPr>
          <p:cNvPicPr preferRelativeResize="0">
            <a:picLocks noChangeAspect="1"/>
          </p:cNvPicPr>
          <p:nvPr/>
        </p:nvPicPr>
        <p:blipFill>
          <a:blip r:embed="rId9" cstate="print">
            <a:alphaModFix/>
            <a:extLst>
              <a:ext uri="{28A0092B-C50C-407E-A947-70E740481C1C}">
                <a14:useLocalDpi xmlns:a14="http://schemas.microsoft.com/office/drawing/2010/main"/>
              </a:ext>
            </a:extLst>
          </a:blip>
          <a:stretch>
            <a:fillRect/>
          </a:stretch>
        </p:blipFill>
        <p:spPr>
          <a:xfrm>
            <a:off x="6353349" y="4245623"/>
            <a:ext cx="1214165" cy="521640"/>
          </a:xfrm>
          <a:prstGeom prst="rect">
            <a:avLst/>
          </a:prstGeom>
          <a:noFill/>
          <a:ln>
            <a:noFill/>
          </a:ln>
        </p:spPr>
      </p:pic>
      <p:pic>
        <p:nvPicPr>
          <p:cNvPr id="12" name="Google Shape;158;p29">
            <a:extLst>
              <a:ext uri="{FF2B5EF4-FFF2-40B4-BE49-F238E27FC236}">
                <a16:creationId xmlns:a16="http://schemas.microsoft.com/office/drawing/2014/main" id="{1ABC2D47-C977-664F-8A3A-9F676E420EE1}"/>
              </a:ext>
            </a:extLst>
          </p:cNvPr>
          <p:cNvPicPr preferRelativeResize="0">
            <a:picLocks noChangeAspect="1"/>
          </p:cNvPicPr>
          <p:nvPr/>
        </p:nvPicPr>
        <p:blipFill>
          <a:blip r:embed="rId10" cstate="print">
            <a:alphaModFix/>
            <a:extLst>
              <a:ext uri="{28A0092B-C50C-407E-A947-70E740481C1C}">
                <a14:useLocalDpi xmlns:a14="http://schemas.microsoft.com/office/drawing/2010/main"/>
              </a:ext>
            </a:extLst>
          </a:blip>
          <a:stretch>
            <a:fillRect/>
          </a:stretch>
        </p:blipFill>
        <p:spPr>
          <a:xfrm>
            <a:off x="7707958" y="4245623"/>
            <a:ext cx="1214160" cy="457320"/>
          </a:xfrm>
          <a:prstGeom prst="rect">
            <a:avLst/>
          </a:prstGeom>
          <a:noFill/>
          <a:ln>
            <a:noFill/>
          </a:ln>
        </p:spPr>
      </p:pic>
      <p:pic>
        <p:nvPicPr>
          <p:cNvPr id="4" name="Picture 4" descr="CU Boulder Logo | Brand and Messaging | University of Colorado Boulder">
            <a:extLst>
              <a:ext uri="{FF2B5EF4-FFF2-40B4-BE49-F238E27FC236}">
                <a16:creationId xmlns:a16="http://schemas.microsoft.com/office/drawing/2014/main" id="{51DD681F-205F-FC45-BF58-F17861524AB3}"/>
              </a:ext>
            </a:extLst>
          </p:cNvPr>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t="-54307"/>
          <a:stretch/>
        </p:blipFill>
        <p:spPr bwMode="auto">
          <a:xfrm>
            <a:off x="-267450" y="-115275"/>
            <a:ext cx="656474" cy="461699"/>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25">
            <a:extLst>
              <a:ext uri="{FF2B5EF4-FFF2-40B4-BE49-F238E27FC236}">
                <a16:creationId xmlns:a16="http://schemas.microsoft.com/office/drawing/2014/main" id="{EB32FE49-8775-46D2-5063-95BAF69DD0F9}"/>
              </a:ext>
            </a:extLst>
          </p:cNvPr>
          <p:cNvSpPr txBox="1">
            <a:spLocks/>
          </p:cNvSpPr>
          <p:nvPr/>
        </p:nvSpPr>
        <p:spPr>
          <a:xfrm>
            <a:off x="7083433" y="4907858"/>
            <a:ext cx="2057400" cy="273844"/>
          </a:xfrm>
          <a:prstGeom prst="rect">
            <a:avLst/>
          </a:prstGeom>
          <a:noFill/>
          <a:ln>
            <a:noFill/>
          </a:ln>
        </p:spPr>
        <p:txBody>
          <a:bodyPr spcFirstLastPara="1" wrap="square" lIns="91425" tIns="91425" rIns="91425" bIns="91425" anchor="ctr" anchorCtr="0">
            <a:normAutofit fontScale="70000" lnSpcReduction="20000"/>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D7FB11E1-A5A1-8244-ACF0-72AE469C49EC}" type="slidenum">
              <a:rPr lang="en-US" smtClean="0">
                <a:latin typeface="Tahoma" panose="020B0604030504040204" pitchFamily="34" charset="0"/>
                <a:ea typeface="Tahoma" panose="020B0604030504040204" pitchFamily="34" charset="0"/>
                <a:cs typeface="Tahoma" panose="020B0604030504040204" pitchFamily="34" charset="0"/>
              </a:rPr>
              <a:pPr/>
              <a:t>9</a:t>
            </a:fld>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id="{748EA49C-4725-893C-3DBB-7BAFB143163C}"/>
              </a:ext>
            </a:extLst>
          </p:cNvPr>
          <p:cNvSpPr/>
          <p:nvPr/>
        </p:nvSpPr>
        <p:spPr>
          <a:xfrm>
            <a:off x="389024" y="1676400"/>
            <a:ext cx="8001443" cy="8297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54DD6C27-68D5-E758-3B3B-BAF64E3D28F2}"/>
              </a:ext>
            </a:extLst>
          </p:cNvPr>
          <p:cNvSpPr/>
          <p:nvPr/>
        </p:nvSpPr>
        <p:spPr>
          <a:xfrm>
            <a:off x="389023" y="2546144"/>
            <a:ext cx="8001443" cy="8297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E76B9B3A-77AA-62F1-544D-8C47EAC7D9BA}"/>
              </a:ext>
            </a:extLst>
          </p:cNvPr>
          <p:cNvSpPr/>
          <p:nvPr/>
        </p:nvSpPr>
        <p:spPr>
          <a:xfrm>
            <a:off x="274281" y="3370589"/>
            <a:ext cx="8001443" cy="6060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06387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4" grpId="0" animBg="1"/>
    </p:bld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79CCCC77357CA488ECBCD1B05765732" ma:contentTypeVersion="17" ma:contentTypeDescription="Create a new document." ma:contentTypeScope="" ma:versionID="747c0ea914139b290cccd1690cd5f485">
  <xsd:schema xmlns:xsd="http://www.w3.org/2001/XMLSchema" xmlns:xs="http://www.w3.org/2001/XMLSchema" xmlns:p="http://schemas.microsoft.com/office/2006/metadata/properties" xmlns:ns2="c5f34457-c4e1-490e-9027-ba7f30bc283a" xmlns:ns3="b456af89-c278-404b-ba55-80e6aa56ecf1" targetNamespace="http://schemas.microsoft.com/office/2006/metadata/properties" ma:root="true" ma:fieldsID="befec9be00604b47b8934910c11c6772" ns2:_="" ns3:_="">
    <xsd:import namespace="c5f34457-c4e1-490e-9027-ba7f30bc283a"/>
    <xsd:import namespace="b456af89-c278-404b-ba55-80e6aa56ecf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Favorite_x003f_" minOccurs="0"/>
                <xsd:element ref="ns2:MediaServiceDateTaken"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f34457-c4e1-490e-9027-ba7f30bc283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52802cc5-2881-4dd7-9d75-38905e9cf7fb"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Favorite_x003f_" ma:index="20" nillable="true" ma:displayName="Favorite?" ma:format="Dropdown" ma:internalName="Favorite_x003f_">
      <xsd:simpleType>
        <xsd:restriction base="dms:Text">
          <xsd:maxLength value="255"/>
        </xsd:restriction>
      </xsd:simpleType>
    </xsd:element>
    <xsd:element name="MediaServiceDateTaken" ma:index="21" nillable="true" ma:displayName="MediaServiceDateTaken" ma:internalName="MediaServiceDateTaken" ma:readOnly="true">
      <xsd:simpleType>
        <xsd:restriction base="dms:Text"/>
      </xsd:simpleType>
    </xsd:element>
    <xsd:element name="MediaServiceLocation" ma:index="22" nillable="true" ma:displayName="Location"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456af89-c278-404b-ba55-80e6aa56ecf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de7db191-4751-419d-bb23-4bf2bdf95b2d}" ma:internalName="TaxCatchAll" ma:showField="CatchAllData" ma:web="b456af89-c278-404b-ba55-80e6aa56ecf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Favorite_x003f_ xmlns="c5f34457-c4e1-490e-9027-ba7f30bc283a" xsi:nil="true"/>
    <TaxCatchAll xmlns="b456af89-c278-404b-ba55-80e6aa56ecf1" xsi:nil="true"/>
    <lcf76f155ced4ddcb4097134ff3c332f xmlns="c5f34457-c4e1-490e-9027-ba7f30bc283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9F9B0FC-D2E5-404B-80C7-72B74FA972F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5f34457-c4e1-490e-9027-ba7f30bc283a"/>
    <ds:schemaRef ds:uri="b456af89-c278-404b-ba55-80e6aa56ecf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F8311F3-5A27-4591-B2A6-7D361CE7A5F3}">
  <ds:schemaRefs>
    <ds:schemaRef ds:uri="http://schemas.microsoft.com/sharepoint/v3/contenttype/forms"/>
  </ds:schemaRefs>
</ds:datastoreItem>
</file>

<file path=customXml/itemProps3.xml><?xml version="1.0" encoding="utf-8"?>
<ds:datastoreItem xmlns:ds="http://schemas.openxmlformats.org/officeDocument/2006/customXml" ds:itemID="{2226B756-F6C6-43DD-83BE-A46826B9D466}">
  <ds:schemaRefs>
    <ds:schemaRef ds:uri="b456af89-c278-404b-ba55-80e6aa56ecf1"/>
    <ds:schemaRef ds:uri="http://www.w3.org/XML/1998/namespace"/>
    <ds:schemaRef ds:uri="http://purl.org/dc/terms/"/>
    <ds:schemaRef ds:uri="http://purl.org/dc/dcmitype/"/>
    <ds:schemaRef ds:uri="http://schemas.microsoft.com/office/infopath/2007/PartnerControls"/>
    <ds:schemaRef ds:uri="c5f34457-c4e1-490e-9027-ba7f30bc283a"/>
    <ds:schemaRef ds:uri="http://purl.org/dc/elements/1.1/"/>
    <ds:schemaRef ds:uri="http://schemas.microsoft.com/office/2006/documentManagement/types"/>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3575</TotalTime>
  <Words>2758</Words>
  <Application>Microsoft Macintosh PowerPoint</Application>
  <PresentationFormat>On-screen Show (16:9)</PresentationFormat>
  <Paragraphs>456</Paragraphs>
  <Slides>45</Slides>
  <Notes>43</Notes>
  <HiddenSlides>2</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45</vt:i4>
      </vt:variant>
    </vt:vector>
  </HeadingPairs>
  <TitlesOfParts>
    <vt:vector size="54" baseType="lpstr">
      <vt:lpstr>Apple Braille</vt:lpstr>
      <vt:lpstr>Arial</vt:lpstr>
      <vt:lpstr>Helvetica Neue Light</vt:lpstr>
      <vt:lpstr>Calibri</vt:lpstr>
      <vt:lpstr>Avenir Light</vt:lpstr>
      <vt:lpstr>System Font Regular</vt:lpstr>
      <vt:lpstr>Tahoma</vt:lpstr>
      <vt:lpstr>Simple Light</vt:lpstr>
      <vt:lpstr>Simple Light</vt:lpstr>
      <vt:lpstr>PowerPoint Presentation</vt:lpstr>
      <vt:lpstr>PowerPoint Presentation</vt:lpstr>
      <vt:lpstr>Presentation Overview</vt:lpstr>
      <vt:lpstr>The Marshall Fire     Superior, Louisville, Unincorporated Boulder County</vt:lpstr>
      <vt:lpstr>Coal Creek &amp; the Coal Creek Trail Boulder County, CO</vt:lpstr>
      <vt:lpstr>How can wildfires in the WUI impact streams?</vt:lpstr>
      <vt:lpstr>PowerPoint Presentation</vt:lpstr>
      <vt:lpstr>PowerPoint Presentation</vt:lpstr>
      <vt:lpstr>Community Stakeholder Involvement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EPA Aquatic Life Recommended Criteria Limit Exceedances in Coal Creek 2022</vt:lpstr>
      <vt:lpstr>PowerPoint Presentation</vt:lpstr>
      <vt:lpstr>PowerPoint Presentation</vt:lpstr>
      <vt:lpstr>Benthic Macroinvertebrate Count &amp; Index of Biotic Integrity in Early 2022</vt:lpstr>
      <vt:lpstr>Comparison to Pre-Fire BMI data</vt:lpstr>
      <vt:lpstr>Preliminary Monitoring Conclusions</vt:lpstr>
      <vt:lpstr>Monitoring Project Accomplishments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Acknowledgements</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Lauren Magliozzi</cp:lastModifiedBy>
  <cp:revision>71</cp:revision>
  <dcterms:modified xsi:type="dcterms:W3CDTF">2024-04-12T22:34:41Z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0x010100579CCCC77357CA488ECBCD1B05765732</vt:lpwstr>
  </property>
</Properties>
</file>