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4"/>
  </p:notesMasterIdLst>
  <p:sldIdLst>
    <p:sldId id="256" r:id="rId2"/>
    <p:sldId id="266" r:id="rId3"/>
    <p:sldId id="267" r:id="rId4"/>
    <p:sldId id="268" r:id="rId5"/>
    <p:sldId id="273" r:id="rId6"/>
    <p:sldId id="277" r:id="rId7"/>
    <p:sldId id="272" r:id="rId8"/>
    <p:sldId id="278" r:id="rId9"/>
    <p:sldId id="275" r:id="rId10"/>
    <p:sldId id="274" r:id="rId11"/>
    <p:sldId id="279"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58"/>
    <p:restoredTop sz="75038"/>
  </p:normalViewPr>
  <p:slideViewPr>
    <p:cSldViewPr snapToGrid="0">
      <p:cViewPr varScale="1">
        <p:scale>
          <a:sx n="84" d="100"/>
          <a:sy n="84" d="100"/>
        </p:scale>
        <p:origin x="2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817299-034B-BE46-866A-FBCA3C40E4B0}" type="doc">
      <dgm:prSet loTypeId="urn:microsoft.com/office/officeart/2005/8/layout/StepDownProcess" loCatId="" qsTypeId="urn:microsoft.com/office/officeart/2005/8/quickstyle/simple1" qsCatId="simple" csTypeId="urn:microsoft.com/office/officeart/2005/8/colors/accent6_1" csCatId="accent6" phldr="1"/>
      <dgm:spPr/>
      <dgm:t>
        <a:bodyPr/>
        <a:lstStyle/>
        <a:p>
          <a:endParaRPr lang="en-US"/>
        </a:p>
      </dgm:t>
    </dgm:pt>
    <dgm:pt modelId="{15352175-5D75-4844-8C35-37AA6DACFDE3}">
      <dgm:prSet phldrT="[Text]"/>
      <dgm:spPr/>
      <dgm:t>
        <a:bodyPr/>
        <a:lstStyle/>
        <a:p>
          <a:r>
            <a:rPr lang="en-US" dirty="0"/>
            <a:t>Social landscape of recovery support</a:t>
          </a:r>
        </a:p>
      </dgm:t>
    </dgm:pt>
    <dgm:pt modelId="{8F1E1B19-8E3B-9842-BC34-9F8151947DF3}" type="parTrans" cxnId="{5BB065C5-7A72-B44C-A7BB-2D7E74C52D2C}">
      <dgm:prSet/>
      <dgm:spPr/>
      <dgm:t>
        <a:bodyPr/>
        <a:lstStyle/>
        <a:p>
          <a:endParaRPr lang="en-US"/>
        </a:p>
      </dgm:t>
    </dgm:pt>
    <dgm:pt modelId="{8546D236-9A7B-654B-91F6-E0FCB88FFAAC}" type="sibTrans" cxnId="{5BB065C5-7A72-B44C-A7BB-2D7E74C52D2C}">
      <dgm:prSet/>
      <dgm:spPr/>
      <dgm:t>
        <a:bodyPr/>
        <a:lstStyle/>
        <a:p>
          <a:endParaRPr lang="en-US"/>
        </a:p>
      </dgm:t>
    </dgm:pt>
    <dgm:pt modelId="{276938A6-C07D-2244-97AA-1675DEE90553}">
      <dgm:prSet phldrT="[Text]"/>
      <dgm:spPr/>
      <dgm:t>
        <a:bodyPr/>
        <a:lstStyle/>
        <a:p>
          <a:r>
            <a:rPr lang="en-US" dirty="0"/>
            <a:t>What organizations, funding sources, and programs are supporting NIPF landowners in their long-term recovery? </a:t>
          </a:r>
        </a:p>
      </dgm:t>
    </dgm:pt>
    <dgm:pt modelId="{16C9FDB7-ECF6-E748-8D34-5F8D3292C14C}" type="parTrans" cxnId="{34E8F73A-0B7D-B848-A6A9-FF52B1125420}">
      <dgm:prSet/>
      <dgm:spPr/>
      <dgm:t>
        <a:bodyPr/>
        <a:lstStyle/>
        <a:p>
          <a:endParaRPr lang="en-US"/>
        </a:p>
      </dgm:t>
    </dgm:pt>
    <dgm:pt modelId="{E82BD7E2-1F21-DC41-9C0E-E0BAD22F894B}" type="sibTrans" cxnId="{34E8F73A-0B7D-B848-A6A9-FF52B1125420}">
      <dgm:prSet/>
      <dgm:spPr/>
      <dgm:t>
        <a:bodyPr/>
        <a:lstStyle/>
        <a:p>
          <a:endParaRPr lang="en-US"/>
        </a:p>
      </dgm:t>
    </dgm:pt>
    <dgm:pt modelId="{DC767F27-B9A8-684B-AFFF-D948123CA99B}">
      <dgm:prSet phldrT="[Text]"/>
      <dgm:spPr/>
      <dgm:t>
        <a:bodyPr/>
        <a:lstStyle/>
        <a:p>
          <a:r>
            <a:rPr lang="en-US" dirty="0"/>
            <a:t>Ecological landscape of recovery</a:t>
          </a:r>
        </a:p>
      </dgm:t>
    </dgm:pt>
    <dgm:pt modelId="{E4B50927-8AFE-C749-9D95-B23718E47F09}" type="parTrans" cxnId="{2003B0E4-A5BC-DC4B-A2B0-84813D18C289}">
      <dgm:prSet/>
      <dgm:spPr/>
      <dgm:t>
        <a:bodyPr/>
        <a:lstStyle/>
        <a:p>
          <a:endParaRPr lang="en-US"/>
        </a:p>
      </dgm:t>
    </dgm:pt>
    <dgm:pt modelId="{446A3774-0659-214F-AEA2-1A803D7C90B7}" type="sibTrans" cxnId="{2003B0E4-A5BC-DC4B-A2B0-84813D18C289}">
      <dgm:prSet/>
      <dgm:spPr/>
      <dgm:t>
        <a:bodyPr/>
        <a:lstStyle/>
        <a:p>
          <a:endParaRPr lang="en-US"/>
        </a:p>
      </dgm:t>
    </dgm:pt>
    <dgm:pt modelId="{63B33C87-CC15-6142-9327-CCE326C86399}">
      <dgm:prSet phldrT="[Text]"/>
      <dgm:spPr/>
      <dgm:t>
        <a:bodyPr/>
        <a:lstStyle/>
        <a:p>
          <a:r>
            <a:rPr lang="en-US" dirty="0"/>
            <a:t>What factors are influencing NIPF landowners’ decision to replant or not?</a:t>
          </a:r>
        </a:p>
      </dgm:t>
    </dgm:pt>
    <dgm:pt modelId="{FC5797A5-373F-0F4B-85BA-BE201F93AE42}" type="parTrans" cxnId="{E2E49A1E-184D-554B-BAE7-CE0F32D2FA78}">
      <dgm:prSet/>
      <dgm:spPr/>
      <dgm:t>
        <a:bodyPr/>
        <a:lstStyle/>
        <a:p>
          <a:endParaRPr lang="en-US"/>
        </a:p>
      </dgm:t>
    </dgm:pt>
    <dgm:pt modelId="{0D352C4A-ABA5-6648-8602-B3E5210101F0}" type="sibTrans" cxnId="{E2E49A1E-184D-554B-BAE7-CE0F32D2FA78}">
      <dgm:prSet/>
      <dgm:spPr/>
      <dgm:t>
        <a:bodyPr/>
        <a:lstStyle/>
        <a:p>
          <a:endParaRPr lang="en-US"/>
        </a:p>
      </dgm:t>
    </dgm:pt>
    <dgm:pt modelId="{6F6025F9-F8C9-A748-8E30-9AAB6D3F89FE}">
      <dgm:prSet phldrT="[Text]"/>
      <dgm:spPr/>
      <dgm:t>
        <a:bodyPr/>
        <a:lstStyle/>
        <a:p>
          <a:r>
            <a:rPr lang="en-US" dirty="0"/>
            <a:t>NIPF wildfire recovery toolbox</a:t>
          </a:r>
        </a:p>
      </dgm:t>
    </dgm:pt>
    <dgm:pt modelId="{FB863F67-84B0-4E49-8BCF-4040195572DB}" type="parTrans" cxnId="{E99816DA-A7FD-764A-9B89-3969AA870B0C}">
      <dgm:prSet/>
      <dgm:spPr/>
      <dgm:t>
        <a:bodyPr/>
        <a:lstStyle/>
        <a:p>
          <a:endParaRPr lang="en-US"/>
        </a:p>
      </dgm:t>
    </dgm:pt>
    <dgm:pt modelId="{46C4E8EE-973C-0040-9999-5E6D79CC7ACB}" type="sibTrans" cxnId="{E99816DA-A7FD-764A-9B89-3969AA870B0C}">
      <dgm:prSet/>
      <dgm:spPr/>
      <dgm:t>
        <a:bodyPr/>
        <a:lstStyle/>
        <a:p>
          <a:endParaRPr lang="en-US"/>
        </a:p>
      </dgm:t>
    </dgm:pt>
    <dgm:pt modelId="{2CED88F2-FBA2-2E47-B116-970336920ECA}">
      <dgm:prSet phldrT="[Text]" custT="1"/>
      <dgm:spPr/>
      <dgm:t>
        <a:bodyPr/>
        <a:lstStyle/>
        <a:p>
          <a:r>
            <a:rPr lang="en-US" sz="1700" dirty="0"/>
            <a:t>We will work with our partners to co-produce transferable and actionable resources</a:t>
          </a:r>
        </a:p>
      </dgm:t>
    </dgm:pt>
    <dgm:pt modelId="{E52899EA-DA79-1A44-BDBC-58629DB498E7}" type="parTrans" cxnId="{6409874C-1FB4-D94A-ACAA-CA04E2709C9D}">
      <dgm:prSet/>
      <dgm:spPr/>
      <dgm:t>
        <a:bodyPr/>
        <a:lstStyle/>
        <a:p>
          <a:endParaRPr lang="en-US"/>
        </a:p>
      </dgm:t>
    </dgm:pt>
    <dgm:pt modelId="{D92C40DF-A66C-5747-8192-F57978113CB7}" type="sibTrans" cxnId="{6409874C-1FB4-D94A-ACAA-CA04E2709C9D}">
      <dgm:prSet/>
      <dgm:spPr/>
      <dgm:t>
        <a:bodyPr/>
        <a:lstStyle/>
        <a:p>
          <a:endParaRPr lang="en-US"/>
        </a:p>
      </dgm:t>
    </dgm:pt>
    <dgm:pt modelId="{FF24442A-A22B-6E40-9359-5A735BA32F39}">
      <dgm:prSet phldrT="[Text]"/>
      <dgm:spPr/>
      <dgm:t>
        <a:bodyPr/>
        <a:lstStyle/>
        <a:p>
          <a:r>
            <a:rPr lang="en-US" dirty="0"/>
            <a:t>How can recovery organizations better support NIPF landowners?</a:t>
          </a:r>
        </a:p>
      </dgm:t>
    </dgm:pt>
    <dgm:pt modelId="{77E29652-B7C2-7B41-8B07-059CBF8700AC}" type="parTrans" cxnId="{EB0F6568-7E8A-7346-8381-1BFD00E3E3FE}">
      <dgm:prSet/>
      <dgm:spPr/>
      <dgm:t>
        <a:bodyPr/>
        <a:lstStyle/>
        <a:p>
          <a:endParaRPr lang="en-US"/>
        </a:p>
      </dgm:t>
    </dgm:pt>
    <dgm:pt modelId="{E4090B45-5E01-4D44-B0E3-B245A16CE441}" type="sibTrans" cxnId="{EB0F6568-7E8A-7346-8381-1BFD00E3E3FE}">
      <dgm:prSet/>
      <dgm:spPr/>
      <dgm:t>
        <a:bodyPr/>
        <a:lstStyle/>
        <a:p>
          <a:endParaRPr lang="en-US"/>
        </a:p>
      </dgm:t>
    </dgm:pt>
    <dgm:pt modelId="{BF5CF0A2-C779-454C-B5B1-EACA68F8C08C}">
      <dgm:prSet phldrT="[Text]"/>
      <dgm:spPr/>
      <dgm:t>
        <a:bodyPr/>
        <a:lstStyle/>
        <a:p>
          <a:r>
            <a:rPr lang="en-US" dirty="0"/>
            <a:t>What factors are influencing replanting success?</a:t>
          </a:r>
        </a:p>
      </dgm:t>
    </dgm:pt>
    <dgm:pt modelId="{F4B1196B-2CC1-444E-A829-FBB516691CC7}" type="parTrans" cxnId="{10E98F89-207D-AD4F-9ED0-86CA68255E96}">
      <dgm:prSet/>
      <dgm:spPr/>
      <dgm:t>
        <a:bodyPr/>
        <a:lstStyle/>
        <a:p>
          <a:endParaRPr lang="en-US"/>
        </a:p>
      </dgm:t>
    </dgm:pt>
    <dgm:pt modelId="{9FC1C66F-39D7-DC44-99F6-39A6DA0BAC82}" type="sibTrans" cxnId="{10E98F89-207D-AD4F-9ED0-86CA68255E96}">
      <dgm:prSet/>
      <dgm:spPr/>
      <dgm:t>
        <a:bodyPr/>
        <a:lstStyle/>
        <a:p>
          <a:endParaRPr lang="en-US"/>
        </a:p>
      </dgm:t>
    </dgm:pt>
    <dgm:pt modelId="{587C9BEA-CE66-2443-B6DC-8AE36ECBCF03}">
      <dgm:prSet phldrT="[Text]" custT="1"/>
      <dgm:spPr/>
      <dgm:t>
        <a:bodyPr/>
        <a:lstStyle/>
        <a:p>
          <a:r>
            <a:rPr lang="en-US" sz="1700" dirty="0"/>
            <a:t>Format to be informed by needs identified in earlier stages</a:t>
          </a:r>
        </a:p>
      </dgm:t>
    </dgm:pt>
    <dgm:pt modelId="{DB377342-AE2D-6A4E-BD27-FA2C1F6E7CA7}" type="parTrans" cxnId="{BF6EDE92-D2B8-234F-9EBD-281D4D420112}">
      <dgm:prSet/>
      <dgm:spPr/>
      <dgm:t>
        <a:bodyPr/>
        <a:lstStyle/>
        <a:p>
          <a:endParaRPr lang="en-US"/>
        </a:p>
      </dgm:t>
    </dgm:pt>
    <dgm:pt modelId="{5DDCD9F1-4E41-084D-9693-C646E7980D2E}" type="sibTrans" cxnId="{BF6EDE92-D2B8-234F-9EBD-281D4D420112}">
      <dgm:prSet/>
      <dgm:spPr/>
      <dgm:t>
        <a:bodyPr/>
        <a:lstStyle/>
        <a:p>
          <a:endParaRPr lang="en-US"/>
        </a:p>
      </dgm:t>
    </dgm:pt>
    <dgm:pt modelId="{DE79EA79-720F-C446-AD38-19E7580748AC}" type="pres">
      <dgm:prSet presAssocID="{FE817299-034B-BE46-866A-FBCA3C40E4B0}" presName="rootnode" presStyleCnt="0">
        <dgm:presLayoutVars>
          <dgm:chMax/>
          <dgm:chPref/>
          <dgm:dir/>
          <dgm:animLvl val="lvl"/>
        </dgm:presLayoutVars>
      </dgm:prSet>
      <dgm:spPr/>
    </dgm:pt>
    <dgm:pt modelId="{716702E1-3E72-834E-A397-0E733FA45796}" type="pres">
      <dgm:prSet presAssocID="{15352175-5D75-4844-8C35-37AA6DACFDE3}" presName="composite" presStyleCnt="0"/>
      <dgm:spPr/>
    </dgm:pt>
    <dgm:pt modelId="{DB787353-81F5-DE4E-BC89-E227BB0A2505}" type="pres">
      <dgm:prSet presAssocID="{15352175-5D75-4844-8C35-37AA6DACFDE3}" presName="bentUpArrow1" presStyleLbl="alignImgPlace1" presStyleIdx="0" presStyleCnt="2"/>
      <dgm:spPr/>
    </dgm:pt>
    <dgm:pt modelId="{6FB0FA96-0C71-D744-A4C3-5B66777F8D20}" type="pres">
      <dgm:prSet presAssocID="{15352175-5D75-4844-8C35-37AA6DACFDE3}" presName="ParentText" presStyleLbl="node1" presStyleIdx="0" presStyleCnt="3" custScaleX="167094">
        <dgm:presLayoutVars>
          <dgm:chMax val="1"/>
          <dgm:chPref val="1"/>
          <dgm:bulletEnabled val="1"/>
        </dgm:presLayoutVars>
      </dgm:prSet>
      <dgm:spPr/>
    </dgm:pt>
    <dgm:pt modelId="{98052514-0377-804D-A2AA-99B2731C7071}" type="pres">
      <dgm:prSet presAssocID="{15352175-5D75-4844-8C35-37AA6DACFDE3}" presName="ChildText" presStyleLbl="revTx" presStyleIdx="0" presStyleCnt="3" custScaleX="644926" custScaleY="144746" custLinFactX="125717" custLinFactNeighborX="200000" custLinFactNeighborY="-9806">
        <dgm:presLayoutVars>
          <dgm:chMax val="0"/>
          <dgm:chPref val="0"/>
          <dgm:bulletEnabled val="1"/>
        </dgm:presLayoutVars>
      </dgm:prSet>
      <dgm:spPr/>
    </dgm:pt>
    <dgm:pt modelId="{329D5FC4-B2BE-544B-AE28-7AFE90EA2458}" type="pres">
      <dgm:prSet presAssocID="{8546D236-9A7B-654B-91F6-E0FCB88FFAAC}" presName="sibTrans" presStyleCnt="0"/>
      <dgm:spPr/>
    </dgm:pt>
    <dgm:pt modelId="{3710FA8F-0924-0748-87FA-03A83E87E167}" type="pres">
      <dgm:prSet presAssocID="{DC767F27-B9A8-684B-AFFF-D948123CA99B}" presName="composite" presStyleCnt="0"/>
      <dgm:spPr/>
    </dgm:pt>
    <dgm:pt modelId="{3BF99501-C725-F241-B5E6-84C15D30FDF9}" type="pres">
      <dgm:prSet presAssocID="{DC767F27-B9A8-684B-AFFF-D948123CA99B}" presName="bentUpArrow1" presStyleLbl="alignImgPlace1" presStyleIdx="1" presStyleCnt="2" custScaleX="100000" custLinFactNeighborX="-52890"/>
      <dgm:spPr/>
    </dgm:pt>
    <dgm:pt modelId="{5F7AED5D-B69B-DC40-A4DE-DA432D110B60}" type="pres">
      <dgm:prSet presAssocID="{DC767F27-B9A8-684B-AFFF-D948123CA99B}" presName="ParentText" presStyleLbl="node1" presStyleIdx="1" presStyleCnt="3" custScaleX="161552" custLinFactNeighborX="-35769">
        <dgm:presLayoutVars>
          <dgm:chMax val="1"/>
          <dgm:chPref val="1"/>
          <dgm:bulletEnabled val="1"/>
        </dgm:presLayoutVars>
      </dgm:prSet>
      <dgm:spPr/>
    </dgm:pt>
    <dgm:pt modelId="{DE51FFEB-9797-C441-B325-55158869520B}" type="pres">
      <dgm:prSet presAssocID="{DC767F27-B9A8-684B-AFFF-D948123CA99B}" presName="ChildText" presStyleLbl="revTx" presStyleIdx="1" presStyleCnt="3" custScaleX="498757" custLinFactX="100000" custLinFactNeighborX="103990" custLinFactNeighborY="-474">
        <dgm:presLayoutVars>
          <dgm:chMax val="0"/>
          <dgm:chPref val="0"/>
          <dgm:bulletEnabled val="1"/>
        </dgm:presLayoutVars>
      </dgm:prSet>
      <dgm:spPr/>
    </dgm:pt>
    <dgm:pt modelId="{FC4F68D3-22C6-0046-97D4-596EC5E7C56A}" type="pres">
      <dgm:prSet presAssocID="{446A3774-0659-214F-AEA2-1A803D7C90B7}" presName="sibTrans" presStyleCnt="0"/>
      <dgm:spPr/>
    </dgm:pt>
    <dgm:pt modelId="{1012DD39-301F-9F4D-8F4A-D68029FA3AF2}" type="pres">
      <dgm:prSet presAssocID="{6F6025F9-F8C9-A748-8E30-9AAB6D3F89FE}" presName="composite" presStyleCnt="0"/>
      <dgm:spPr/>
    </dgm:pt>
    <dgm:pt modelId="{32F79D7F-F7FE-CB44-9AA5-04B8AC2CE759}" type="pres">
      <dgm:prSet presAssocID="{6F6025F9-F8C9-A748-8E30-9AAB6D3F89FE}" presName="ParentText" presStyleLbl="node1" presStyleIdx="2" presStyleCnt="3" custScaleX="134793" custLinFactX="-8271" custLinFactNeighborX="-100000" custLinFactNeighborY="-1278">
        <dgm:presLayoutVars>
          <dgm:chMax val="1"/>
          <dgm:chPref val="1"/>
          <dgm:bulletEnabled val="1"/>
        </dgm:presLayoutVars>
      </dgm:prSet>
      <dgm:spPr/>
    </dgm:pt>
    <dgm:pt modelId="{0168988B-59DD-4B4A-966E-2B11BDF6A993}" type="pres">
      <dgm:prSet presAssocID="{6F6025F9-F8C9-A748-8E30-9AAB6D3F89FE}" presName="FinalChildText" presStyleLbl="revTx" presStyleIdx="2" presStyleCnt="3" custScaleX="378673" custLinFactNeighborX="36534" custLinFactNeighborY="-303">
        <dgm:presLayoutVars>
          <dgm:chMax val="0"/>
          <dgm:chPref val="0"/>
          <dgm:bulletEnabled val="1"/>
        </dgm:presLayoutVars>
      </dgm:prSet>
      <dgm:spPr/>
    </dgm:pt>
  </dgm:ptLst>
  <dgm:cxnLst>
    <dgm:cxn modelId="{E2E49A1E-184D-554B-BAE7-CE0F32D2FA78}" srcId="{DC767F27-B9A8-684B-AFFF-D948123CA99B}" destId="{63B33C87-CC15-6142-9327-CCE326C86399}" srcOrd="0" destOrd="0" parTransId="{FC5797A5-373F-0F4B-85BA-BE201F93AE42}" sibTransId="{0D352C4A-ABA5-6648-8602-B3E5210101F0}"/>
    <dgm:cxn modelId="{44159B24-1CE9-4F41-B2AD-248D57857630}" type="presOf" srcId="{15352175-5D75-4844-8C35-37AA6DACFDE3}" destId="{6FB0FA96-0C71-D744-A4C3-5B66777F8D20}" srcOrd="0" destOrd="0" presId="urn:microsoft.com/office/officeart/2005/8/layout/StepDownProcess"/>
    <dgm:cxn modelId="{066D0F26-9745-8640-A875-B150CB77C46B}" type="presOf" srcId="{6F6025F9-F8C9-A748-8E30-9AAB6D3F89FE}" destId="{32F79D7F-F7FE-CB44-9AA5-04B8AC2CE759}" srcOrd="0" destOrd="0" presId="urn:microsoft.com/office/officeart/2005/8/layout/StepDownProcess"/>
    <dgm:cxn modelId="{7F665229-52B8-4342-A0AD-7C47BD1A7F77}" type="presOf" srcId="{587C9BEA-CE66-2443-B6DC-8AE36ECBCF03}" destId="{0168988B-59DD-4B4A-966E-2B11BDF6A993}" srcOrd="0" destOrd="1" presId="urn:microsoft.com/office/officeart/2005/8/layout/StepDownProcess"/>
    <dgm:cxn modelId="{FDBB3E35-4A96-EB42-889F-3DD6EF271C9C}" type="presOf" srcId="{BF5CF0A2-C779-454C-B5B1-EACA68F8C08C}" destId="{DE51FFEB-9797-C441-B325-55158869520B}" srcOrd="0" destOrd="1" presId="urn:microsoft.com/office/officeart/2005/8/layout/StepDownProcess"/>
    <dgm:cxn modelId="{34E8F73A-0B7D-B848-A6A9-FF52B1125420}" srcId="{15352175-5D75-4844-8C35-37AA6DACFDE3}" destId="{276938A6-C07D-2244-97AA-1675DEE90553}" srcOrd="0" destOrd="0" parTransId="{16C9FDB7-ECF6-E748-8D34-5F8D3292C14C}" sibTransId="{E82BD7E2-1F21-DC41-9C0E-E0BAD22F894B}"/>
    <dgm:cxn modelId="{6409874C-1FB4-D94A-ACAA-CA04E2709C9D}" srcId="{6F6025F9-F8C9-A748-8E30-9AAB6D3F89FE}" destId="{2CED88F2-FBA2-2E47-B116-970336920ECA}" srcOrd="0" destOrd="0" parTransId="{E52899EA-DA79-1A44-BDBC-58629DB498E7}" sibTransId="{D92C40DF-A66C-5747-8192-F57978113CB7}"/>
    <dgm:cxn modelId="{CD4CAD50-A24D-1744-93B5-14D0B2695480}" type="presOf" srcId="{2CED88F2-FBA2-2E47-B116-970336920ECA}" destId="{0168988B-59DD-4B4A-966E-2B11BDF6A993}" srcOrd="0" destOrd="0" presId="urn:microsoft.com/office/officeart/2005/8/layout/StepDownProcess"/>
    <dgm:cxn modelId="{3533C15D-AC1B-8E4F-9BD8-5504EC81BA69}" type="presOf" srcId="{276938A6-C07D-2244-97AA-1675DEE90553}" destId="{98052514-0377-804D-A2AA-99B2731C7071}" srcOrd="0" destOrd="0" presId="urn:microsoft.com/office/officeart/2005/8/layout/StepDownProcess"/>
    <dgm:cxn modelId="{EB0F6568-7E8A-7346-8381-1BFD00E3E3FE}" srcId="{15352175-5D75-4844-8C35-37AA6DACFDE3}" destId="{FF24442A-A22B-6E40-9359-5A735BA32F39}" srcOrd="1" destOrd="0" parTransId="{77E29652-B7C2-7B41-8B07-059CBF8700AC}" sibTransId="{E4090B45-5E01-4D44-B0E3-B245A16CE441}"/>
    <dgm:cxn modelId="{D9BB1B74-3D09-154B-8E23-629687AD0D5F}" type="presOf" srcId="{DC767F27-B9A8-684B-AFFF-D948123CA99B}" destId="{5F7AED5D-B69B-DC40-A4DE-DA432D110B60}" srcOrd="0" destOrd="0" presId="urn:microsoft.com/office/officeart/2005/8/layout/StepDownProcess"/>
    <dgm:cxn modelId="{10E98F89-207D-AD4F-9ED0-86CA68255E96}" srcId="{DC767F27-B9A8-684B-AFFF-D948123CA99B}" destId="{BF5CF0A2-C779-454C-B5B1-EACA68F8C08C}" srcOrd="1" destOrd="0" parTransId="{F4B1196B-2CC1-444E-A829-FBB516691CC7}" sibTransId="{9FC1C66F-39D7-DC44-99F6-39A6DA0BAC82}"/>
    <dgm:cxn modelId="{BF6EDE92-D2B8-234F-9EBD-281D4D420112}" srcId="{6F6025F9-F8C9-A748-8E30-9AAB6D3F89FE}" destId="{587C9BEA-CE66-2443-B6DC-8AE36ECBCF03}" srcOrd="1" destOrd="0" parTransId="{DB377342-AE2D-6A4E-BD27-FA2C1F6E7CA7}" sibTransId="{5DDCD9F1-4E41-084D-9693-C646E7980D2E}"/>
    <dgm:cxn modelId="{B3D5A2A4-89C3-3640-A199-AD24E1D67492}" type="presOf" srcId="{63B33C87-CC15-6142-9327-CCE326C86399}" destId="{DE51FFEB-9797-C441-B325-55158869520B}" srcOrd="0" destOrd="0" presId="urn:microsoft.com/office/officeart/2005/8/layout/StepDownProcess"/>
    <dgm:cxn modelId="{0F2AE3A9-A973-E54B-B981-178926669984}" type="presOf" srcId="{FF24442A-A22B-6E40-9359-5A735BA32F39}" destId="{98052514-0377-804D-A2AA-99B2731C7071}" srcOrd="0" destOrd="1" presId="urn:microsoft.com/office/officeart/2005/8/layout/StepDownProcess"/>
    <dgm:cxn modelId="{76DC4CB1-E910-B849-9124-3AA1491AAAE9}" type="presOf" srcId="{FE817299-034B-BE46-866A-FBCA3C40E4B0}" destId="{DE79EA79-720F-C446-AD38-19E7580748AC}" srcOrd="0" destOrd="0" presId="urn:microsoft.com/office/officeart/2005/8/layout/StepDownProcess"/>
    <dgm:cxn modelId="{5BB065C5-7A72-B44C-A7BB-2D7E74C52D2C}" srcId="{FE817299-034B-BE46-866A-FBCA3C40E4B0}" destId="{15352175-5D75-4844-8C35-37AA6DACFDE3}" srcOrd="0" destOrd="0" parTransId="{8F1E1B19-8E3B-9842-BC34-9F8151947DF3}" sibTransId="{8546D236-9A7B-654B-91F6-E0FCB88FFAAC}"/>
    <dgm:cxn modelId="{E99816DA-A7FD-764A-9B89-3969AA870B0C}" srcId="{FE817299-034B-BE46-866A-FBCA3C40E4B0}" destId="{6F6025F9-F8C9-A748-8E30-9AAB6D3F89FE}" srcOrd="2" destOrd="0" parTransId="{FB863F67-84B0-4E49-8BCF-4040195572DB}" sibTransId="{46C4E8EE-973C-0040-9999-5E6D79CC7ACB}"/>
    <dgm:cxn modelId="{2003B0E4-A5BC-DC4B-A2B0-84813D18C289}" srcId="{FE817299-034B-BE46-866A-FBCA3C40E4B0}" destId="{DC767F27-B9A8-684B-AFFF-D948123CA99B}" srcOrd="1" destOrd="0" parTransId="{E4B50927-8AFE-C749-9D95-B23718E47F09}" sibTransId="{446A3774-0659-214F-AEA2-1A803D7C90B7}"/>
    <dgm:cxn modelId="{2EAFCD76-2543-BE4B-9613-701D3CDF6F05}" type="presParOf" srcId="{DE79EA79-720F-C446-AD38-19E7580748AC}" destId="{716702E1-3E72-834E-A397-0E733FA45796}" srcOrd="0" destOrd="0" presId="urn:microsoft.com/office/officeart/2005/8/layout/StepDownProcess"/>
    <dgm:cxn modelId="{ACE59DC8-222F-DD4B-A0B3-34BC868297AF}" type="presParOf" srcId="{716702E1-3E72-834E-A397-0E733FA45796}" destId="{DB787353-81F5-DE4E-BC89-E227BB0A2505}" srcOrd="0" destOrd="0" presId="urn:microsoft.com/office/officeart/2005/8/layout/StepDownProcess"/>
    <dgm:cxn modelId="{F7C9E71F-ABFE-4C4A-8C51-342807E9A49B}" type="presParOf" srcId="{716702E1-3E72-834E-A397-0E733FA45796}" destId="{6FB0FA96-0C71-D744-A4C3-5B66777F8D20}" srcOrd="1" destOrd="0" presId="urn:microsoft.com/office/officeart/2005/8/layout/StepDownProcess"/>
    <dgm:cxn modelId="{F53B795E-40B0-7143-875E-CD14CEC486F2}" type="presParOf" srcId="{716702E1-3E72-834E-A397-0E733FA45796}" destId="{98052514-0377-804D-A2AA-99B2731C7071}" srcOrd="2" destOrd="0" presId="urn:microsoft.com/office/officeart/2005/8/layout/StepDownProcess"/>
    <dgm:cxn modelId="{4B9D9313-F0A2-DC4B-8353-F20755258638}" type="presParOf" srcId="{DE79EA79-720F-C446-AD38-19E7580748AC}" destId="{329D5FC4-B2BE-544B-AE28-7AFE90EA2458}" srcOrd="1" destOrd="0" presId="urn:microsoft.com/office/officeart/2005/8/layout/StepDownProcess"/>
    <dgm:cxn modelId="{15FA2E2A-8876-EE4A-A0E2-41C7E015DAAD}" type="presParOf" srcId="{DE79EA79-720F-C446-AD38-19E7580748AC}" destId="{3710FA8F-0924-0748-87FA-03A83E87E167}" srcOrd="2" destOrd="0" presId="urn:microsoft.com/office/officeart/2005/8/layout/StepDownProcess"/>
    <dgm:cxn modelId="{D0E00F38-B30D-264F-81A1-25A15FBD7343}" type="presParOf" srcId="{3710FA8F-0924-0748-87FA-03A83E87E167}" destId="{3BF99501-C725-F241-B5E6-84C15D30FDF9}" srcOrd="0" destOrd="0" presId="urn:microsoft.com/office/officeart/2005/8/layout/StepDownProcess"/>
    <dgm:cxn modelId="{4995601F-EC10-6247-B083-D977F06CA022}" type="presParOf" srcId="{3710FA8F-0924-0748-87FA-03A83E87E167}" destId="{5F7AED5D-B69B-DC40-A4DE-DA432D110B60}" srcOrd="1" destOrd="0" presId="urn:microsoft.com/office/officeart/2005/8/layout/StepDownProcess"/>
    <dgm:cxn modelId="{628C9A9D-A8F5-C944-A18E-DD6A13158FD2}" type="presParOf" srcId="{3710FA8F-0924-0748-87FA-03A83E87E167}" destId="{DE51FFEB-9797-C441-B325-55158869520B}" srcOrd="2" destOrd="0" presId="urn:microsoft.com/office/officeart/2005/8/layout/StepDownProcess"/>
    <dgm:cxn modelId="{02734F48-4824-9445-A7F1-86713A937F9B}" type="presParOf" srcId="{DE79EA79-720F-C446-AD38-19E7580748AC}" destId="{FC4F68D3-22C6-0046-97D4-596EC5E7C56A}" srcOrd="3" destOrd="0" presId="urn:microsoft.com/office/officeart/2005/8/layout/StepDownProcess"/>
    <dgm:cxn modelId="{56312085-4F49-5E47-8E41-0B842A7E2777}" type="presParOf" srcId="{DE79EA79-720F-C446-AD38-19E7580748AC}" destId="{1012DD39-301F-9F4D-8F4A-D68029FA3AF2}" srcOrd="4" destOrd="0" presId="urn:microsoft.com/office/officeart/2005/8/layout/StepDownProcess"/>
    <dgm:cxn modelId="{74667750-1419-B043-9D76-35531F5F303D}" type="presParOf" srcId="{1012DD39-301F-9F4D-8F4A-D68029FA3AF2}" destId="{32F79D7F-F7FE-CB44-9AA5-04B8AC2CE759}" srcOrd="0" destOrd="0" presId="urn:microsoft.com/office/officeart/2005/8/layout/StepDownProcess"/>
    <dgm:cxn modelId="{908127D6-4B3C-574C-9793-8FC554F7A34A}" type="presParOf" srcId="{1012DD39-301F-9F4D-8F4A-D68029FA3AF2}" destId="{0168988B-59DD-4B4A-966E-2B11BDF6A993}"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87353-81F5-DE4E-BC89-E227BB0A2505}">
      <dsp:nvSpPr>
        <dsp:cNvPr id="0" name=""/>
        <dsp:cNvSpPr/>
      </dsp:nvSpPr>
      <dsp:spPr>
        <a:xfrm rot="5400000">
          <a:off x="2230525" y="1203345"/>
          <a:ext cx="979735" cy="1115394"/>
        </a:xfrm>
        <a:prstGeom prst="bentUpArrow">
          <a:avLst>
            <a:gd name="adj1" fmla="val 32840"/>
            <a:gd name="adj2" fmla="val 25000"/>
            <a:gd name="adj3" fmla="val 35780"/>
          </a:avLst>
        </a:prstGeom>
        <a:solidFill>
          <a:schemeClr val="accent6">
            <a:tint val="4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B0FA96-0C71-D744-A4C3-5B66777F8D20}">
      <dsp:nvSpPr>
        <dsp:cNvPr id="0" name=""/>
        <dsp:cNvSpPr/>
      </dsp:nvSpPr>
      <dsp:spPr>
        <a:xfrm>
          <a:off x="1417665" y="117289"/>
          <a:ext cx="2755877" cy="1154454"/>
        </a:xfrm>
        <a:prstGeom prst="roundRect">
          <a:avLst>
            <a:gd name="adj" fmla="val 1667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Social landscape of recovery support</a:t>
          </a:r>
        </a:p>
      </dsp:txBody>
      <dsp:txXfrm>
        <a:off x="1474031" y="173655"/>
        <a:ext cx="2643145" cy="1041722"/>
      </dsp:txXfrm>
    </dsp:sp>
    <dsp:sp modelId="{98052514-0377-804D-A2AA-99B2731C7071}">
      <dsp:nvSpPr>
        <dsp:cNvPr id="0" name=""/>
        <dsp:cNvSpPr/>
      </dsp:nvSpPr>
      <dsp:spPr>
        <a:xfrm>
          <a:off x="4259056" y="0"/>
          <a:ext cx="7736158" cy="135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What organizations, funding sources, and programs are supporting NIPF landowners in their long-term recovery? </a:t>
          </a:r>
        </a:p>
        <a:p>
          <a:pPr marL="171450" lvl="1" indent="-171450" algn="l" defTabSz="755650">
            <a:lnSpc>
              <a:spcPct val="90000"/>
            </a:lnSpc>
            <a:spcBef>
              <a:spcPct val="0"/>
            </a:spcBef>
            <a:spcAft>
              <a:spcPct val="15000"/>
            </a:spcAft>
            <a:buChar char="•"/>
          </a:pPr>
          <a:r>
            <a:rPr lang="en-US" sz="1700" kern="1200" dirty="0"/>
            <a:t>How can recovery organizations better support NIPF landowners?</a:t>
          </a:r>
        </a:p>
      </dsp:txBody>
      <dsp:txXfrm>
        <a:off x="4259056" y="0"/>
        <a:ext cx="7736158" cy="1350597"/>
      </dsp:txXfrm>
    </dsp:sp>
    <dsp:sp modelId="{3BF99501-C725-F241-B5E6-84C15D30FDF9}">
      <dsp:nvSpPr>
        <dsp:cNvPr id="0" name=""/>
        <dsp:cNvSpPr/>
      </dsp:nvSpPr>
      <dsp:spPr>
        <a:xfrm rot="5400000">
          <a:off x="4477270" y="2500179"/>
          <a:ext cx="979735" cy="1115394"/>
        </a:xfrm>
        <a:prstGeom prst="bentUpArrow">
          <a:avLst>
            <a:gd name="adj1" fmla="val 32840"/>
            <a:gd name="adj2" fmla="val 25000"/>
            <a:gd name="adj3" fmla="val 35780"/>
          </a:avLst>
        </a:prstGeom>
        <a:solidFill>
          <a:schemeClr val="accent6">
            <a:tint val="4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7AED5D-B69B-DC40-A4DE-DA432D110B60}">
      <dsp:nvSpPr>
        <dsp:cNvPr id="0" name=""/>
        <dsp:cNvSpPr/>
      </dsp:nvSpPr>
      <dsp:spPr>
        <a:xfrm>
          <a:off x="3710106" y="1414122"/>
          <a:ext cx="2664473" cy="1154454"/>
        </a:xfrm>
        <a:prstGeom prst="roundRect">
          <a:avLst>
            <a:gd name="adj" fmla="val 1667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Ecological landscape of recovery</a:t>
          </a:r>
        </a:p>
      </dsp:txBody>
      <dsp:txXfrm>
        <a:off x="3766472" y="1470488"/>
        <a:ext cx="2551741" cy="1041722"/>
      </dsp:txXfrm>
    </dsp:sp>
    <dsp:sp modelId="{DE51FFEB-9797-C441-B325-55158869520B}">
      <dsp:nvSpPr>
        <dsp:cNvPr id="0" name=""/>
        <dsp:cNvSpPr/>
      </dsp:nvSpPr>
      <dsp:spPr>
        <a:xfrm>
          <a:off x="6512246" y="1519803"/>
          <a:ext cx="5982799" cy="93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What factors are influencing NIPF landowners’ decision to replant or not?</a:t>
          </a:r>
        </a:p>
        <a:p>
          <a:pPr marL="171450" lvl="1" indent="-171450" algn="l" defTabSz="755650">
            <a:lnSpc>
              <a:spcPct val="90000"/>
            </a:lnSpc>
            <a:spcBef>
              <a:spcPct val="0"/>
            </a:spcBef>
            <a:spcAft>
              <a:spcPct val="15000"/>
            </a:spcAft>
            <a:buChar char="•"/>
          </a:pPr>
          <a:r>
            <a:rPr lang="en-US" sz="1700" kern="1200" dirty="0"/>
            <a:t>What factors are influencing replanting success?</a:t>
          </a:r>
        </a:p>
      </dsp:txBody>
      <dsp:txXfrm>
        <a:off x="6512246" y="1519803"/>
        <a:ext cx="5982799" cy="933081"/>
      </dsp:txXfrm>
    </dsp:sp>
    <dsp:sp modelId="{32F79D7F-F7FE-CB44-9AA5-04B8AC2CE759}">
      <dsp:nvSpPr>
        <dsp:cNvPr id="0" name=""/>
        <dsp:cNvSpPr/>
      </dsp:nvSpPr>
      <dsp:spPr>
        <a:xfrm>
          <a:off x="5992945" y="2696202"/>
          <a:ext cx="2223137" cy="1154454"/>
        </a:xfrm>
        <a:prstGeom prst="roundRect">
          <a:avLst>
            <a:gd name="adj" fmla="val 1667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NIPF wildfire recovery toolbox</a:t>
          </a:r>
        </a:p>
      </dsp:txBody>
      <dsp:txXfrm>
        <a:off x="6049311" y="2752568"/>
        <a:ext cx="2110405" cy="1041722"/>
      </dsp:txXfrm>
    </dsp:sp>
    <dsp:sp modelId="{0168988B-59DD-4B4A-966E-2B11BDF6A993}">
      <dsp:nvSpPr>
        <dsp:cNvPr id="0" name=""/>
        <dsp:cNvSpPr/>
      </dsp:nvSpPr>
      <dsp:spPr>
        <a:xfrm>
          <a:off x="8395419" y="2818233"/>
          <a:ext cx="4542341" cy="93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We will work with our partners to co-produce transferable and actionable resources</a:t>
          </a:r>
        </a:p>
        <a:p>
          <a:pPr marL="171450" lvl="1" indent="-171450" algn="l" defTabSz="755650">
            <a:lnSpc>
              <a:spcPct val="90000"/>
            </a:lnSpc>
            <a:spcBef>
              <a:spcPct val="0"/>
            </a:spcBef>
            <a:spcAft>
              <a:spcPct val="15000"/>
            </a:spcAft>
            <a:buChar char="•"/>
          </a:pPr>
          <a:r>
            <a:rPr lang="en-US" sz="1700" kern="1200" dirty="0"/>
            <a:t>Format to be informed by needs identified in earlier stages</a:t>
          </a:r>
        </a:p>
      </dsp:txBody>
      <dsp:txXfrm>
        <a:off x="8395419" y="2818233"/>
        <a:ext cx="4542341" cy="93308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F2CBC0-62DA-8C4A-AC7F-E6CA99F1CCF2}" type="datetimeFigureOut">
              <a:rPr lang="en-US" smtClean="0"/>
              <a:t>4/10/24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293929-B054-A746-BD81-90FCE1E17DB8}" type="slidenum">
              <a:rPr lang="en-US" smtClean="0"/>
              <a:t>‹#›</a:t>
            </a:fld>
            <a:endParaRPr lang="en-US"/>
          </a:p>
        </p:txBody>
      </p:sp>
    </p:spTree>
    <p:extLst>
      <p:ext uri="{BB962C8B-B14F-4D97-AF65-F5344CB8AC3E}">
        <p14:creationId xmlns:p14="http://schemas.microsoft.com/office/powerpoint/2010/main" val="300547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is from Archie Creek fire (pulled from google)</a:t>
            </a:r>
          </a:p>
        </p:txBody>
      </p:sp>
      <p:sp>
        <p:nvSpPr>
          <p:cNvPr id="4" name="Slide Number Placeholder 3"/>
          <p:cNvSpPr>
            <a:spLocks noGrp="1"/>
          </p:cNvSpPr>
          <p:nvPr>
            <p:ph type="sldNum" sz="quarter" idx="5"/>
          </p:nvPr>
        </p:nvSpPr>
        <p:spPr/>
        <p:txBody>
          <a:bodyPr/>
          <a:lstStyle/>
          <a:p>
            <a:fld id="{93293929-B054-A746-BD81-90FCE1E17DB8}" type="slidenum">
              <a:rPr lang="en-US" smtClean="0"/>
              <a:t>1</a:t>
            </a:fld>
            <a:endParaRPr lang="en-US"/>
          </a:p>
        </p:txBody>
      </p:sp>
    </p:spTree>
    <p:extLst>
      <p:ext uri="{BB962C8B-B14F-4D97-AF65-F5344CB8AC3E}">
        <p14:creationId xmlns:p14="http://schemas.microsoft.com/office/powerpoint/2010/main" val="2116391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Middle income folks are struggling because many programs have an income cap, and many folks are slightly above this cap and can’t qualify, but also can’t afford to pay for land management and reforestation on their own. Very rural and elderly don’t have the technology, so they don’t hear about opportunities and they also have more trouble applying for them. Families with children are too busy to navigate the application process.</a:t>
            </a:r>
          </a:p>
        </p:txBody>
      </p:sp>
      <p:sp>
        <p:nvSpPr>
          <p:cNvPr id="4" name="Slide Number Placeholder 3"/>
          <p:cNvSpPr>
            <a:spLocks noGrp="1"/>
          </p:cNvSpPr>
          <p:nvPr>
            <p:ph type="sldNum" sz="quarter" idx="5"/>
          </p:nvPr>
        </p:nvSpPr>
        <p:spPr/>
        <p:txBody>
          <a:bodyPr/>
          <a:lstStyle/>
          <a:p>
            <a:fld id="{93293929-B054-A746-BD81-90FCE1E17DB8}" type="slidenum">
              <a:rPr lang="en-US" smtClean="0"/>
              <a:t>10</a:t>
            </a:fld>
            <a:endParaRPr lang="en-US"/>
          </a:p>
        </p:txBody>
      </p:sp>
    </p:spTree>
    <p:extLst>
      <p:ext uri="{BB962C8B-B14F-4D97-AF65-F5344CB8AC3E}">
        <p14:creationId xmlns:p14="http://schemas.microsoft.com/office/powerpoint/2010/main" val="2286729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Need to have local organizations with pre-existing relationships, rather than government agencies, </a:t>
            </a:r>
            <a:r>
              <a:rPr lang="en-US"/>
              <a:t>facilitating recovery.</a:t>
            </a:r>
            <a:endParaRPr lang="en-US" dirty="0"/>
          </a:p>
          <a:p>
            <a:endParaRPr lang="en-US" dirty="0"/>
          </a:p>
          <a:p>
            <a:r>
              <a:rPr lang="en-US" dirty="0"/>
              <a:t>2. Setting up the LTRGs took a long time, getting funding to hire staff took too long. There should be systems in place so that counties and local organizations can get going right away, rather than waiting for funding to filter down from federal or state entities. Perhaps there could be a statewide LTRG that functions in the absence of disaster and facilitates local LTRGs getting set up quickly after disaster.</a:t>
            </a:r>
          </a:p>
          <a:p>
            <a:endParaRPr lang="en-US" dirty="0"/>
          </a:p>
          <a:p>
            <a:r>
              <a:rPr lang="en-US" dirty="0"/>
              <a:t>3. Many interviewees emphasized that they wanted policymakers and funders to understand that long-term recovery takes longer than most people realize. It’s not over after 2-3 years, it can be 5-10 years, especially for post-fire land management.</a:t>
            </a:r>
          </a:p>
          <a:p>
            <a:endParaRPr lang="en-US" dirty="0"/>
          </a:p>
          <a:p>
            <a:r>
              <a:rPr lang="en-US" dirty="0"/>
              <a:t>4. Interviewees expressed frustration at the state for trying to reinvent the wheel on several long-term recovery programs. They said it’s important to look to pre-existing models in states that have been dealing with wildfire for a long time.</a:t>
            </a:r>
          </a:p>
        </p:txBody>
      </p:sp>
      <p:sp>
        <p:nvSpPr>
          <p:cNvPr id="4" name="Slide Number Placeholder 3"/>
          <p:cNvSpPr>
            <a:spLocks noGrp="1"/>
          </p:cNvSpPr>
          <p:nvPr>
            <p:ph type="sldNum" sz="quarter" idx="5"/>
          </p:nvPr>
        </p:nvSpPr>
        <p:spPr/>
        <p:txBody>
          <a:bodyPr/>
          <a:lstStyle/>
          <a:p>
            <a:fld id="{93293929-B054-A746-BD81-90FCE1E17DB8}" type="slidenum">
              <a:rPr lang="en-US" smtClean="0"/>
              <a:t>11</a:t>
            </a:fld>
            <a:endParaRPr lang="en-US"/>
          </a:p>
        </p:txBody>
      </p:sp>
    </p:spTree>
    <p:extLst>
      <p:ext uri="{BB962C8B-B14F-4D97-AF65-F5344CB8AC3E}">
        <p14:creationId xmlns:p14="http://schemas.microsoft.com/office/powerpoint/2010/main" val="70265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Doug fir seedling re-establishing </a:t>
            </a:r>
            <a:r>
              <a:rPr lang="en-US"/>
              <a:t>post-fire in the Cascades</a:t>
            </a:r>
          </a:p>
        </p:txBody>
      </p:sp>
      <p:sp>
        <p:nvSpPr>
          <p:cNvPr id="4" name="Slide Number Placeholder 3"/>
          <p:cNvSpPr>
            <a:spLocks noGrp="1"/>
          </p:cNvSpPr>
          <p:nvPr>
            <p:ph type="sldNum" sz="quarter" idx="5"/>
          </p:nvPr>
        </p:nvSpPr>
        <p:spPr/>
        <p:txBody>
          <a:bodyPr/>
          <a:lstStyle/>
          <a:p>
            <a:fld id="{93293929-B054-A746-BD81-90FCE1E17DB8}" type="slidenum">
              <a:rPr lang="en-US" smtClean="0"/>
              <a:t>12</a:t>
            </a:fld>
            <a:endParaRPr lang="en-US"/>
          </a:p>
        </p:txBody>
      </p:sp>
    </p:spTree>
    <p:extLst>
      <p:ext uri="{BB962C8B-B14F-4D97-AF65-F5344CB8AC3E}">
        <p14:creationId xmlns:p14="http://schemas.microsoft.com/office/powerpoint/2010/main" val="3602388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1. Unprecedented nature of the 2020 labor day fires; years later communities are still rebuilding and landowners continue to face difficult decisions regarding post-fire management</a:t>
            </a:r>
            <a:br>
              <a:rPr lang="en-US" dirty="0"/>
            </a:br>
            <a:endParaRPr lang="en-US" dirty="0"/>
          </a:p>
          <a:p>
            <a:pPr marL="0" indent="0">
              <a:buFont typeface="Arial" panose="020B0604020202020204" pitchFamily="34" charset="0"/>
              <a:buNone/>
            </a:pPr>
            <a:r>
              <a:rPr lang="en-US" dirty="0"/>
              <a:t>2. Due to climate change, </a:t>
            </a:r>
            <a:r>
              <a:rPr lang="en-US" i="0" dirty="0">
                <a:effectLst/>
                <a:latin typeface="Helvetica" pitchFamily="2" charset="0"/>
              </a:rPr>
              <a:t>wildfire-burned area is forecasted to increase by an estimated 400 percent in the Western Cascade region by 2040</a:t>
            </a:r>
          </a:p>
          <a:p>
            <a:pPr marL="0" indent="0">
              <a:buFont typeface="Arial" panose="020B0604020202020204" pitchFamily="34" charset="0"/>
              <a:buNone/>
            </a:pPr>
            <a:endParaRPr lang="en-US" i="0"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dirty="0">
                <a:effectLst/>
                <a:latin typeface="Helvetica" pitchFamily="2" charset="0"/>
              </a:rPr>
              <a:t>3. We are coupling social and ecological research methods to assess how the communities impacted by our three case study fires-- </a:t>
            </a:r>
            <a:r>
              <a:rPr lang="en-US" sz="1200" dirty="0">
                <a:latin typeface="Helvetica" pitchFamily="2" charset="0"/>
              </a:rPr>
              <a:t>Beachie Creek, Holiday Farm, and Archie Creek are navigating recovery.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dirty="0">
                <a:effectLst/>
                <a:latin typeface="Helvetica" pitchFamily="2" charset="0"/>
              </a:rPr>
              <a:t>4. We are focusing our project on </a:t>
            </a:r>
            <a:r>
              <a:rPr lang="en-US" sz="1200" dirty="0">
                <a:latin typeface="Helvetica" pitchFamily="2" charset="0"/>
              </a:rPr>
              <a:t>non-industrial private forest (NIPF) landowners. </a:t>
            </a:r>
            <a:r>
              <a:rPr lang="en-US" i="0" dirty="0">
                <a:effectLst/>
                <a:latin typeface="Helvetica" pitchFamily="2" charset="0"/>
              </a:rPr>
              <a:t>Roughly 12 percent of the forestlands that burned in western Oregon during the Labor Day fires are classified as NIPF, which includes anything from 10- to 5,000-acre parcels, with most parcels under 50 acres. NIPF owners typically prioritize and manage for different social and ecological objectives than private industrial owners. For example, landscape beauty, biological diversity, water, and recreation all ranked more highly than timber revenue in the 2018 National Woodland Owner Survey Data for Oregon. Because NIPF land is often scattered throughout other land ownerships, and may blend into the WUI, it is critical to consider NIPF land management when planning for climate and fire-resilient landscapes.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Helvetica" pitchFamily="2" charset="0"/>
            </a:endParaRPr>
          </a:p>
          <a:p>
            <a:pPr marL="171450" indent="-171450">
              <a:buFont typeface="Arial" panose="020B0604020202020204" pitchFamily="34" charset="0"/>
              <a:buChar char="•"/>
            </a:pPr>
            <a:endParaRPr lang="en-US" i="0" dirty="0">
              <a:effectLst/>
              <a:latin typeface="Helvetica" pitchFamily="2"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3293929-B054-A746-BD81-90FCE1E17DB8}" type="slidenum">
              <a:rPr lang="en-US" smtClean="0"/>
              <a:t>2</a:t>
            </a:fld>
            <a:endParaRPr lang="en-US"/>
          </a:p>
        </p:txBody>
      </p:sp>
    </p:spTree>
    <p:extLst>
      <p:ext uri="{BB962C8B-B14F-4D97-AF65-F5344CB8AC3E}">
        <p14:creationId xmlns:p14="http://schemas.microsoft.com/office/powerpoint/2010/main" val="2930159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effectLst/>
                <a:latin typeface="Helvetica" pitchFamily="2" charset="0"/>
              </a:rPr>
              <a:t>This research will (1) identify and characterize local context of existing governance structures for NIPF recovery in which the public and nonprofit sectors are situated (the social landscape of recovery support). We are interviewing public and non-profit organizations involved in recovery within the 3 case study basins. We have just begun interviews with non-profits.</a:t>
            </a:r>
            <a:br>
              <a:rPr lang="en-US" i="0" dirty="0">
                <a:effectLst/>
                <a:latin typeface="Helvetica" pitchFamily="2" charset="0"/>
              </a:rPr>
            </a:br>
            <a:endParaRPr lang="en-US" i="0" dirty="0">
              <a:effectLst/>
              <a:latin typeface="Helvetica" pitchFamily="2" charset="0"/>
            </a:endParaRPr>
          </a:p>
          <a:p>
            <a:r>
              <a:rPr lang="en-US" i="0" dirty="0">
                <a:effectLst/>
                <a:latin typeface="Helvetica" pitchFamily="2" charset="0"/>
              </a:rPr>
              <a:t>(2) Next we will assess and evaluate the parcel-level context of NIPF wildfire recovery (the ecological landscape of recovery). This stage will involve interviewing NIPF landowners to better understand factors shaping their decision to replant and how this was impacted by the support they did or did not receive.</a:t>
            </a:r>
            <a:br>
              <a:rPr lang="en-US" i="0" dirty="0">
                <a:effectLst/>
                <a:latin typeface="Helvetica" pitchFamily="2" charset="0"/>
              </a:rPr>
            </a:br>
            <a:br>
              <a:rPr lang="en-US" i="0" dirty="0">
                <a:effectLst/>
                <a:latin typeface="Helvetica" pitchFamily="2" charset="0"/>
              </a:rPr>
            </a:br>
            <a:r>
              <a:rPr lang="en-US" i="0" dirty="0">
                <a:effectLst/>
                <a:latin typeface="Helvetica" pitchFamily="2" charset="0"/>
              </a:rPr>
              <a:t>(3) At the end of our research process, we will co-produce transferable and actionable recommendations and tools (a Wildfire Recovery Toolbox) to inform more responsive and forward-thinking wildfire recovery strategies for NIPF managers.</a:t>
            </a:r>
          </a:p>
          <a:p>
            <a:endParaRPr lang="en-US" dirty="0"/>
          </a:p>
        </p:txBody>
      </p:sp>
      <p:sp>
        <p:nvSpPr>
          <p:cNvPr id="4" name="Slide Number Placeholder 3"/>
          <p:cNvSpPr>
            <a:spLocks noGrp="1"/>
          </p:cNvSpPr>
          <p:nvPr>
            <p:ph type="sldNum" sz="quarter" idx="5"/>
          </p:nvPr>
        </p:nvSpPr>
        <p:spPr/>
        <p:txBody>
          <a:bodyPr/>
          <a:lstStyle/>
          <a:p>
            <a:fld id="{93293929-B054-A746-BD81-90FCE1E17DB8}" type="slidenum">
              <a:rPr lang="en-US" smtClean="0"/>
              <a:t>3</a:t>
            </a:fld>
            <a:endParaRPr lang="en-US"/>
          </a:p>
        </p:txBody>
      </p:sp>
    </p:spTree>
    <p:extLst>
      <p:ext uri="{BB962C8B-B14F-4D97-AF65-F5344CB8AC3E}">
        <p14:creationId xmlns:p14="http://schemas.microsoft.com/office/powerpoint/2010/main" val="3240090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93293929-B054-A746-BD81-90FCE1E17DB8}" type="slidenum">
              <a:rPr lang="en-US" smtClean="0"/>
              <a:t>4</a:t>
            </a:fld>
            <a:endParaRPr lang="en-US"/>
          </a:p>
        </p:txBody>
      </p:sp>
    </p:spTree>
    <p:extLst>
      <p:ext uri="{BB962C8B-B14F-4D97-AF65-F5344CB8AC3E}">
        <p14:creationId xmlns:p14="http://schemas.microsoft.com/office/powerpoint/2010/main" val="3561245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293929-B054-A746-BD81-90FCE1E17DB8}" type="slidenum">
              <a:rPr lang="en-US" smtClean="0"/>
              <a:t>5</a:t>
            </a:fld>
            <a:endParaRPr lang="en-US"/>
          </a:p>
        </p:txBody>
      </p:sp>
    </p:spTree>
    <p:extLst>
      <p:ext uri="{BB962C8B-B14F-4D97-AF65-F5344CB8AC3E}">
        <p14:creationId xmlns:p14="http://schemas.microsoft.com/office/powerpoint/2010/main" val="1598921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smaller properties, some folks are doing the work themselves and then get reimbursed, others hire contractors.</a:t>
            </a:r>
          </a:p>
        </p:txBody>
      </p:sp>
      <p:sp>
        <p:nvSpPr>
          <p:cNvPr id="4" name="Slide Number Placeholder 3"/>
          <p:cNvSpPr>
            <a:spLocks noGrp="1"/>
          </p:cNvSpPr>
          <p:nvPr>
            <p:ph type="sldNum" sz="quarter" idx="5"/>
          </p:nvPr>
        </p:nvSpPr>
        <p:spPr/>
        <p:txBody>
          <a:bodyPr/>
          <a:lstStyle/>
          <a:p>
            <a:fld id="{93293929-B054-A746-BD81-90FCE1E17DB8}" type="slidenum">
              <a:rPr lang="en-US" smtClean="0"/>
              <a:t>6</a:t>
            </a:fld>
            <a:endParaRPr lang="en-US"/>
          </a:p>
        </p:txBody>
      </p:sp>
    </p:spTree>
    <p:extLst>
      <p:ext uri="{BB962C8B-B14F-4D97-AF65-F5344CB8AC3E}">
        <p14:creationId xmlns:p14="http://schemas.microsoft.com/office/powerpoint/2010/main" val="3177015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D86DCB"/>
                </a:solidFill>
                <a:effectLst/>
                <a:latin typeface="Aptos" panose="020B0004020202020204" pitchFamily="34" charset="0"/>
                <a:ea typeface="Aptos" panose="020B0004020202020204" pitchFamily="34" charset="0"/>
                <a:cs typeface="Times New Roman" panose="02020603050405020304" pitchFamily="18" charset="0"/>
              </a:rPr>
              <a:t>2. Landowners generally need to aggregate, nurseries won’t sell to individuals because they usually have minimum per order. Washington state’s nursery dedicates a portion of their production to small landowners, but OR doesn’t have anything like that. Most private industrial nurseries have huge minimums and federal nurseries only sell to federal lands. OR doesn’t have a state nursery anymore, which is poses a challenge to getting quality seedlings to small landowners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br>
              <a:rPr lang="en-US" dirty="0"/>
            </a:br>
            <a:br>
              <a:rPr lang="en-US" dirty="0"/>
            </a:br>
            <a:r>
              <a:rPr lang="en-US" dirty="0"/>
              <a:t>3. The majority of post-fire reforestation research specific to OR focuses on industrial lands and managing for timber productivity. It also focuses on the east side of the cascades because that’s typically where fire was most common. Folks like SNW are working on this.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D86DCB"/>
                </a:solidFill>
                <a:effectLst/>
                <a:latin typeface="Aptos" panose="020B0004020202020204" pitchFamily="34" charset="0"/>
                <a:ea typeface="Aptos" panose="020B0004020202020204" pitchFamily="34" charset="0"/>
                <a:cs typeface="Times New Roman" panose="02020603050405020304" pitchFamily="18" charset="0"/>
              </a:rPr>
              <a:t>4. Brush build up is a major problem and is contributing to die off for replanted trees and is a fuel hazard for the next fire that comes through. Typically reforestation funding ends after planting, but constant mitigation of brush competing with the seedlings is needed for success.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93293929-B054-A746-BD81-90FCE1E17DB8}" type="slidenum">
              <a:rPr lang="en-US" smtClean="0"/>
              <a:t>7</a:t>
            </a:fld>
            <a:endParaRPr lang="en-US"/>
          </a:p>
        </p:txBody>
      </p:sp>
    </p:spTree>
    <p:extLst>
      <p:ext uri="{BB962C8B-B14F-4D97-AF65-F5344CB8AC3E}">
        <p14:creationId xmlns:p14="http://schemas.microsoft.com/office/powerpoint/2010/main" val="2054521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D86DCB"/>
                </a:solidFill>
                <a:effectLst/>
                <a:latin typeface="Aptos" panose="020B0004020202020204" pitchFamily="34" charset="0"/>
                <a:ea typeface="Aptos" panose="020B0004020202020204" pitchFamily="34" charset="0"/>
                <a:cs typeface="Times New Roman" panose="02020603050405020304" pitchFamily="18" charset="0"/>
              </a:rPr>
              <a:t>Uncertainty, at the time they apply, it’s often unclear when they will get the funds or how much will be reimbursed or when they’ll be able to replant. The programs that are not reimbursement based are also problematic because no work can be done until funds come through, so landowners are waiting 1-2 years and meanwhile brush is building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solidFill>
                <a:srgbClr val="D86DCB"/>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Nearly all interviewees have expressed that community members in their fire footprint are are hesitant to get help from the government and have a deeply embedded distrust for government. They noted that this distrust was particularly strong among the elderly and undocumented populations.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3293929-B054-A746-BD81-90FCE1E17DB8}" type="slidenum">
              <a:rPr lang="en-US" smtClean="0"/>
              <a:t>8</a:t>
            </a:fld>
            <a:endParaRPr lang="en-US"/>
          </a:p>
        </p:txBody>
      </p:sp>
    </p:spTree>
    <p:extLst>
      <p:ext uri="{BB962C8B-B14F-4D97-AF65-F5344CB8AC3E}">
        <p14:creationId xmlns:p14="http://schemas.microsoft.com/office/powerpoint/2010/main" val="4261636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Quote regarding tree mortality. The reimbursement issue I’ll talk about in the next slide. Background is </a:t>
            </a:r>
            <a:r>
              <a:rPr lang="en-US" dirty="0" err="1"/>
              <a:t>Lionshead</a:t>
            </a:r>
            <a:r>
              <a:rPr lang="en-US" dirty="0"/>
              <a:t> fire</a:t>
            </a:r>
          </a:p>
        </p:txBody>
      </p:sp>
      <p:sp>
        <p:nvSpPr>
          <p:cNvPr id="4" name="Slide Number Placeholder 3"/>
          <p:cNvSpPr>
            <a:spLocks noGrp="1"/>
          </p:cNvSpPr>
          <p:nvPr>
            <p:ph type="sldNum" sz="quarter" idx="5"/>
          </p:nvPr>
        </p:nvSpPr>
        <p:spPr/>
        <p:txBody>
          <a:bodyPr/>
          <a:lstStyle/>
          <a:p>
            <a:fld id="{93293929-B054-A746-BD81-90FCE1E17DB8}" type="slidenum">
              <a:rPr lang="en-US" smtClean="0"/>
              <a:t>9</a:t>
            </a:fld>
            <a:endParaRPr lang="en-US"/>
          </a:p>
        </p:txBody>
      </p:sp>
    </p:spTree>
    <p:extLst>
      <p:ext uri="{BB962C8B-B14F-4D97-AF65-F5344CB8AC3E}">
        <p14:creationId xmlns:p14="http://schemas.microsoft.com/office/powerpoint/2010/main" val="118659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2B882-A3F4-F14B-B41C-7D59559CDD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A8A42E-1DBB-AD3D-710A-9A45D6E03A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810209-CE2C-FD0E-BA29-690537901A89}"/>
              </a:ext>
            </a:extLst>
          </p:cNvPr>
          <p:cNvSpPr>
            <a:spLocks noGrp="1"/>
          </p:cNvSpPr>
          <p:nvPr>
            <p:ph type="dt" sz="half" idx="10"/>
          </p:nvPr>
        </p:nvSpPr>
        <p:spPr/>
        <p:txBody>
          <a:bodyPr/>
          <a:lstStyle/>
          <a:p>
            <a:fld id="{6E89F425-7C2A-BD43-893A-564C59F60D31}" type="datetimeFigureOut">
              <a:rPr lang="en-US" smtClean="0"/>
              <a:t>4/10/24</a:t>
            </a:fld>
            <a:endParaRPr lang="en-US"/>
          </a:p>
        </p:txBody>
      </p:sp>
      <p:sp>
        <p:nvSpPr>
          <p:cNvPr id="5" name="Footer Placeholder 4">
            <a:extLst>
              <a:ext uri="{FF2B5EF4-FFF2-40B4-BE49-F238E27FC236}">
                <a16:creationId xmlns:a16="http://schemas.microsoft.com/office/drawing/2014/main" id="{29245F04-BC59-C2D1-C183-DA0ECA412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025C5D-D983-4FDA-5ADC-0F38D514871C}"/>
              </a:ext>
            </a:extLst>
          </p:cNvPr>
          <p:cNvSpPr>
            <a:spLocks noGrp="1"/>
          </p:cNvSpPr>
          <p:nvPr>
            <p:ph type="sldNum" sz="quarter" idx="12"/>
          </p:nvPr>
        </p:nvSpPr>
        <p:spPr/>
        <p:txBody>
          <a:bodyPr/>
          <a:lstStyle/>
          <a:p>
            <a:fld id="{BFB077E3-3629-5444-B604-C9DB4294CEB3}" type="slidenum">
              <a:rPr lang="en-US" smtClean="0"/>
              <a:t>‹#›</a:t>
            </a:fld>
            <a:endParaRPr lang="en-US"/>
          </a:p>
        </p:txBody>
      </p:sp>
    </p:spTree>
    <p:extLst>
      <p:ext uri="{BB962C8B-B14F-4D97-AF65-F5344CB8AC3E}">
        <p14:creationId xmlns:p14="http://schemas.microsoft.com/office/powerpoint/2010/main" val="3413587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567BC-C7C5-A367-2F9B-9BCD60D98E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31C86A-0125-30AE-DF7D-3C38505001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53546-8307-DEE4-2F66-C441974345B9}"/>
              </a:ext>
            </a:extLst>
          </p:cNvPr>
          <p:cNvSpPr>
            <a:spLocks noGrp="1"/>
          </p:cNvSpPr>
          <p:nvPr>
            <p:ph type="dt" sz="half" idx="10"/>
          </p:nvPr>
        </p:nvSpPr>
        <p:spPr/>
        <p:txBody>
          <a:bodyPr/>
          <a:lstStyle/>
          <a:p>
            <a:fld id="{6E89F425-7C2A-BD43-893A-564C59F60D31}" type="datetimeFigureOut">
              <a:rPr lang="en-US" smtClean="0"/>
              <a:t>4/10/24</a:t>
            </a:fld>
            <a:endParaRPr lang="en-US"/>
          </a:p>
        </p:txBody>
      </p:sp>
      <p:sp>
        <p:nvSpPr>
          <p:cNvPr id="5" name="Footer Placeholder 4">
            <a:extLst>
              <a:ext uri="{FF2B5EF4-FFF2-40B4-BE49-F238E27FC236}">
                <a16:creationId xmlns:a16="http://schemas.microsoft.com/office/drawing/2014/main" id="{2FE1D8E9-FCFF-534A-E688-80CEC41D1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1E0B3-8572-755A-1E1C-083D8DDA6F52}"/>
              </a:ext>
            </a:extLst>
          </p:cNvPr>
          <p:cNvSpPr>
            <a:spLocks noGrp="1"/>
          </p:cNvSpPr>
          <p:nvPr>
            <p:ph type="sldNum" sz="quarter" idx="12"/>
          </p:nvPr>
        </p:nvSpPr>
        <p:spPr/>
        <p:txBody>
          <a:bodyPr/>
          <a:lstStyle/>
          <a:p>
            <a:fld id="{BFB077E3-3629-5444-B604-C9DB4294CEB3}" type="slidenum">
              <a:rPr lang="en-US" smtClean="0"/>
              <a:t>‹#›</a:t>
            </a:fld>
            <a:endParaRPr lang="en-US"/>
          </a:p>
        </p:txBody>
      </p:sp>
    </p:spTree>
    <p:extLst>
      <p:ext uri="{BB962C8B-B14F-4D97-AF65-F5344CB8AC3E}">
        <p14:creationId xmlns:p14="http://schemas.microsoft.com/office/powerpoint/2010/main" val="746614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4E9EF9-B2AA-0306-A1A7-121B7460D3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3E7BB6-0773-4F36-468B-8B4CE25000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9CEC37-1137-311C-E100-F79DE92A80D6}"/>
              </a:ext>
            </a:extLst>
          </p:cNvPr>
          <p:cNvSpPr>
            <a:spLocks noGrp="1"/>
          </p:cNvSpPr>
          <p:nvPr>
            <p:ph type="dt" sz="half" idx="10"/>
          </p:nvPr>
        </p:nvSpPr>
        <p:spPr/>
        <p:txBody>
          <a:bodyPr/>
          <a:lstStyle/>
          <a:p>
            <a:fld id="{6E89F425-7C2A-BD43-893A-564C59F60D31}" type="datetimeFigureOut">
              <a:rPr lang="en-US" smtClean="0"/>
              <a:t>4/10/24</a:t>
            </a:fld>
            <a:endParaRPr lang="en-US"/>
          </a:p>
        </p:txBody>
      </p:sp>
      <p:sp>
        <p:nvSpPr>
          <p:cNvPr id="5" name="Footer Placeholder 4">
            <a:extLst>
              <a:ext uri="{FF2B5EF4-FFF2-40B4-BE49-F238E27FC236}">
                <a16:creationId xmlns:a16="http://schemas.microsoft.com/office/drawing/2014/main" id="{278CF0B9-520B-AFC2-CD58-F74C61C41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58D9C8-EDA4-AF55-72B6-CBBCEE762E3D}"/>
              </a:ext>
            </a:extLst>
          </p:cNvPr>
          <p:cNvSpPr>
            <a:spLocks noGrp="1"/>
          </p:cNvSpPr>
          <p:nvPr>
            <p:ph type="sldNum" sz="quarter" idx="12"/>
          </p:nvPr>
        </p:nvSpPr>
        <p:spPr/>
        <p:txBody>
          <a:bodyPr/>
          <a:lstStyle/>
          <a:p>
            <a:fld id="{BFB077E3-3629-5444-B604-C9DB4294CEB3}" type="slidenum">
              <a:rPr lang="en-US" smtClean="0"/>
              <a:t>‹#›</a:t>
            </a:fld>
            <a:endParaRPr lang="en-US"/>
          </a:p>
        </p:txBody>
      </p:sp>
    </p:spTree>
    <p:extLst>
      <p:ext uri="{BB962C8B-B14F-4D97-AF65-F5344CB8AC3E}">
        <p14:creationId xmlns:p14="http://schemas.microsoft.com/office/powerpoint/2010/main" val="41417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E48CF-BEAF-47F3-F333-0497DBD2B2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670B33-0858-CD13-F3F9-D9EBBAF5E6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2AC44-3AAB-38A2-43F3-0640110C99EE}"/>
              </a:ext>
            </a:extLst>
          </p:cNvPr>
          <p:cNvSpPr>
            <a:spLocks noGrp="1"/>
          </p:cNvSpPr>
          <p:nvPr>
            <p:ph type="dt" sz="half" idx="10"/>
          </p:nvPr>
        </p:nvSpPr>
        <p:spPr/>
        <p:txBody>
          <a:bodyPr/>
          <a:lstStyle/>
          <a:p>
            <a:fld id="{6E89F425-7C2A-BD43-893A-564C59F60D31}" type="datetimeFigureOut">
              <a:rPr lang="en-US" smtClean="0"/>
              <a:t>4/10/24</a:t>
            </a:fld>
            <a:endParaRPr lang="en-US"/>
          </a:p>
        </p:txBody>
      </p:sp>
      <p:sp>
        <p:nvSpPr>
          <p:cNvPr id="5" name="Footer Placeholder 4">
            <a:extLst>
              <a:ext uri="{FF2B5EF4-FFF2-40B4-BE49-F238E27FC236}">
                <a16:creationId xmlns:a16="http://schemas.microsoft.com/office/drawing/2014/main" id="{64257FF0-A4F0-CD06-0831-E3F525ED7A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60CBFF-D180-2F28-CE84-ABCB70267FDB}"/>
              </a:ext>
            </a:extLst>
          </p:cNvPr>
          <p:cNvSpPr>
            <a:spLocks noGrp="1"/>
          </p:cNvSpPr>
          <p:nvPr>
            <p:ph type="sldNum" sz="quarter" idx="12"/>
          </p:nvPr>
        </p:nvSpPr>
        <p:spPr/>
        <p:txBody>
          <a:bodyPr/>
          <a:lstStyle/>
          <a:p>
            <a:fld id="{BFB077E3-3629-5444-B604-C9DB4294CEB3}" type="slidenum">
              <a:rPr lang="en-US" smtClean="0"/>
              <a:t>‹#›</a:t>
            </a:fld>
            <a:endParaRPr lang="en-US"/>
          </a:p>
        </p:txBody>
      </p:sp>
    </p:spTree>
    <p:extLst>
      <p:ext uri="{BB962C8B-B14F-4D97-AF65-F5344CB8AC3E}">
        <p14:creationId xmlns:p14="http://schemas.microsoft.com/office/powerpoint/2010/main" val="113716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73FC-9DAA-331E-0074-FA52D2ABFF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BD4EB7-4481-2E59-0CA0-7445EDB1FE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28F7AF-2C34-CC5D-0AE5-DA552EB3854C}"/>
              </a:ext>
            </a:extLst>
          </p:cNvPr>
          <p:cNvSpPr>
            <a:spLocks noGrp="1"/>
          </p:cNvSpPr>
          <p:nvPr>
            <p:ph type="dt" sz="half" idx="10"/>
          </p:nvPr>
        </p:nvSpPr>
        <p:spPr/>
        <p:txBody>
          <a:bodyPr/>
          <a:lstStyle/>
          <a:p>
            <a:fld id="{6E89F425-7C2A-BD43-893A-564C59F60D31}" type="datetimeFigureOut">
              <a:rPr lang="en-US" smtClean="0"/>
              <a:t>4/10/24</a:t>
            </a:fld>
            <a:endParaRPr lang="en-US"/>
          </a:p>
        </p:txBody>
      </p:sp>
      <p:sp>
        <p:nvSpPr>
          <p:cNvPr id="5" name="Footer Placeholder 4">
            <a:extLst>
              <a:ext uri="{FF2B5EF4-FFF2-40B4-BE49-F238E27FC236}">
                <a16:creationId xmlns:a16="http://schemas.microsoft.com/office/drawing/2014/main" id="{3AD00B02-59CC-A7B2-68A1-06E877FBF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33F315-8432-1CC9-42FC-DAC5000AC11E}"/>
              </a:ext>
            </a:extLst>
          </p:cNvPr>
          <p:cNvSpPr>
            <a:spLocks noGrp="1"/>
          </p:cNvSpPr>
          <p:nvPr>
            <p:ph type="sldNum" sz="quarter" idx="12"/>
          </p:nvPr>
        </p:nvSpPr>
        <p:spPr/>
        <p:txBody>
          <a:bodyPr/>
          <a:lstStyle/>
          <a:p>
            <a:fld id="{BFB077E3-3629-5444-B604-C9DB4294CEB3}" type="slidenum">
              <a:rPr lang="en-US" smtClean="0"/>
              <a:t>‹#›</a:t>
            </a:fld>
            <a:endParaRPr lang="en-US"/>
          </a:p>
        </p:txBody>
      </p:sp>
    </p:spTree>
    <p:extLst>
      <p:ext uri="{BB962C8B-B14F-4D97-AF65-F5344CB8AC3E}">
        <p14:creationId xmlns:p14="http://schemas.microsoft.com/office/powerpoint/2010/main" val="1097222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3266D-F924-FD1B-EB0F-71E128FE36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C79560-B807-919F-7F17-3C86DAB8E6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0704C9-008F-E10A-02FD-ECA3ECB5BA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DE7C04-8D99-9750-809A-3DBD2E72F7BA}"/>
              </a:ext>
            </a:extLst>
          </p:cNvPr>
          <p:cNvSpPr>
            <a:spLocks noGrp="1"/>
          </p:cNvSpPr>
          <p:nvPr>
            <p:ph type="dt" sz="half" idx="10"/>
          </p:nvPr>
        </p:nvSpPr>
        <p:spPr/>
        <p:txBody>
          <a:bodyPr/>
          <a:lstStyle/>
          <a:p>
            <a:fld id="{6E89F425-7C2A-BD43-893A-564C59F60D31}" type="datetimeFigureOut">
              <a:rPr lang="en-US" smtClean="0"/>
              <a:t>4/10/24</a:t>
            </a:fld>
            <a:endParaRPr lang="en-US"/>
          </a:p>
        </p:txBody>
      </p:sp>
      <p:sp>
        <p:nvSpPr>
          <p:cNvPr id="6" name="Footer Placeholder 5">
            <a:extLst>
              <a:ext uri="{FF2B5EF4-FFF2-40B4-BE49-F238E27FC236}">
                <a16:creationId xmlns:a16="http://schemas.microsoft.com/office/drawing/2014/main" id="{05C2A17F-7D13-4416-6795-6A3C89486C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B2FDD2-D1CF-14CB-82CA-CA99F32C1A12}"/>
              </a:ext>
            </a:extLst>
          </p:cNvPr>
          <p:cNvSpPr>
            <a:spLocks noGrp="1"/>
          </p:cNvSpPr>
          <p:nvPr>
            <p:ph type="sldNum" sz="quarter" idx="12"/>
          </p:nvPr>
        </p:nvSpPr>
        <p:spPr/>
        <p:txBody>
          <a:bodyPr/>
          <a:lstStyle/>
          <a:p>
            <a:fld id="{BFB077E3-3629-5444-B604-C9DB4294CEB3}" type="slidenum">
              <a:rPr lang="en-US" smtClean="0"/>
              <a:t>‹#›</a:t>
            </a:fld>
            <a:endParaRPr lang="en-US"/>
          </a:p>
        </p:txBody>
      </p:sp>
    </p:spTree>
    <p:extLst>
      <p:ext uri="{BB962C8B-B14F-4D97-AF65-F5344CB8AC3E}">
        <p14:creationId xmlns:p14="http://schemas.microsoft.com/office/powerpoint/2010/main" val="562713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EC784-37C7-4A1B-EDC8-E13F04FB0B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6C3637-F83A-0D78-8207-F64FAC8CBC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BA7DC1-2B58-82FD-D956-AAAA5F7011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354724-655C-CC19-B7B4-1D89CAF876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80E5FC-8F03-C0CA-1CF2-BAFC362199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83BE0D-B817-D3AD-ED00-4D97F0C71975}"/>
              </a:ext>
            </a:extLst>
          </p:cNvPr>
          <p:cNvSpPr>
            <a:spLocks noGrp="1"/>
          </p:cNvSpPr>
          <p:nvPr>
            <p:ph type="dt" sz="half" idx="10"/>
          </p:nvPr>
        </p:nvSpPr>
        <p:spPr/>
        <p:txBody>
          <a:bodyPr/>
          <a:lstStyle/>
          <a:p>
            <a:fld id="{6E89F425-7C2A-BD43-893A-564C59F60D31}" type="datetimeFigureOut">
              <a:rPr lang="en-US" smtClean="0"/>
              <a:t>4/10/24</a:t>
            </a:fld>
            <a:endParaRPr lang="en-US"/>
          </a:p>
        </p:txBody>
      </p:sp>
      <p:sp>
        <p:nvSpPr>
          <p:cNvPr id="8" name="Footer Placeholder 7">
            <a:extLst>
              <a:ext uri="{FF2B5EF4-FFF2-40B4-BE49-F238E27FC236}">
                <a16:creationId xmlns:a16="http://schemas.microsoft.com/office/drawing/2014/main" id="{62DBA6B9-2EEE-5CF6-0012-AE326EFC94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22DA89-9629-B36A-F7E3-2C9DB53DB42F}"/>
              </a:ext>
            </a:extLst>
          </p:cNvPr>
          <p:cNvSpPr>
            <a:spLocks noGrp="1"/>
          </p:cNvSpPr>
          <p:nvPr>
            <p:ph type="sldNum" sz="quarter" idx="12"/>
          </p:nvPr>
        </p:nvSpPr>
        <p:spPr/>
        <p:txBody>
          <a:bodyPr/>
          <a:lstStyle/>
          <a:p>
            <a:fld id="{BFB077E3-3629-5444-B604-C9DB4294CEB3}" type="slidenum">
              <a:rPr lang="en-US" smtClean="0"/>
              <a:t>‹#›</a:t>
            </a:fld>
            <a:endParaRPr lang="en-US"/>
          </a:p>
        </p:txBody>
      </p:sp>
    </p:spTree>
    <p:extLst>
      <p:ext uri="{BB962C8B-B14F-4D97-AF65-F5344CB8AC3E}">
        <p14:creationId xmlns:p14="http://schemas.microsoft.com/office/powerpoint/2010/main" val="134726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33B1D-AEC7-3B10-D305-A93F4E4D61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40A3E3-C072-25E4-FFE7-C46731745573}"/>
              </a:ext>
            </a:extLst>
          </p:cNvPr>
          <p:cNvSpPr>
            <a:spLocks noGrp="1"/>
          </p:cNvSpPr>
          <p:nvPr>
            <p:ph type="dt" sz="half" idx="10"/>
          </p:nvPr>
        </p:nvSpPr>
        <p:spPr/>
        <p:txBody>
          <a:bodyPr/>
          <a:lstStyle/>
          <a:p>
            <a:fld id="{6E89F425-7C2A-BD43-893A-564C59F60D31}" type="datetimeFigureOut">
              <a:rPr lang="en-US" smtClean="0"/>
              <a:t>4/10/24</a:t>
            </a:fld>
            <a:endParaRPr lang="en-US"/>
          </a:p>
        </p:txBody>
      </p:sp>
      <p:sp>
        <p:nvSpPr>
          <p:cNvPr id="4" name="Footer Placeholder 3">
            <a:extLst>
              <a:ext uri="{FF2B5EF4-FFF2-40B4-BE49-F238E27FC236}">
                <a16:creationId xmlns:a16="http://schemas.microsoft.com/office/drawing/2014/main" id="{074127B0-8ECD-7924-930B-8E39B96DC6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6FF7E0-6AD1-93C6-376A-25A6C41C93E3}"/>
              </a:ext>
            </a:extLst>
          </p:cNvPr>
          <p:cNvSpPr>
            <a:spLocks noGrp="1"/>
          </p:cNvSpPr>
          <p:nvPr>
            <p:ph type="sldNum" sz="quarter" idx="12"/>
          </p:nvPr>
        </p:nvSpPr>
        <p:spPr/>
        <p:txBody>
          <a:bodyPr/>
          <a:lstStyle/>
          <a:p>
            <a:fld id="{BFB077E3-3629-5444-B604-C9DB4294CEB3}" type="slidenum">
              <a:rPr lang="en-US" smtClean="0"/>
              <a:t>‹#›</a:t>
            </a:fld>
            <a:endParaRPr lang="en-US"/>
          </a:p>
        </p:txBody>
      </p:sp>
    </p:spTree>
    <p:extLst>
      <p:ext uri="{BB962C8B-B14F-4D97-AF65-F5344CB8AC3E}">
        <p14:creationId xmlns:p14="http://schemas.microsoft.com/office/powerpoint/2010/main" val="1294963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9968E4-D366-EEA0-D1E2-1BD8282795B1}"/>
              </a:ext>
            </a:extLst>
          </p:cNvPr>
          <p:cNvSpPr>
            <a:spLocks noGrp="1"/>
          </p:cNvSpPr>
          <p:nvPr>
            <p:ph type="dt" sz="half" idx="10"/>
          </p:nvPr>
        </p:nvSpPr>
        <p:spPr/>
        <p:txBody>
          <a:bodyPr/>
          <a:lstStyle/>
          <a:p>
            <a:fld id="{6E89F425-7C2A-BD43-893A-564C59F60D31}" type="datetimeFigureOut">
              <a:rPr lang="en-US" smtClean="0"/>
              <a:t>4/10/24</a:t>
            </a:fld>
            <a:endParaRPr lang="en-US"/>
          </a:p>
        </p:txBody>
      </p:sp>
      <p:sp>
        <p:nvSpPr>
          <p:cNvPr id="3" name="Footer Placeholder 2">
            <a:extLst>
              <a:ext uri="{FF2B5EF4-FFF2-40B4-BE49-F238E27FC236}">
                <a16:creationId xmlns:a16="http://schemas.microsoft.com/office/drawing/2014/main" id="{3F0C395D-815E-7B91-3549-E7F9A5B9E0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AB1EA7-DB69-D90C-5B57-7F6CB0ACCEC1}"/>
              </a:ext>
            </a:extLst>
          </p:cNvPr>
          <p:cNvSpPr>
            <a:spLocks noGrp="1"/>
          </p:cNvSpPr>
          <p:nvPr>
            <p:ph type="sldNum" sz="quarter" idx="12"/>
          </p:nvPr>
        </p:nvSpPr>
        <p:spPr/>
        <p:txBody>
          <a:bodyPr/>
          <a:lstStyle/>
          <a:p>
            <a:fld id="{BFB077E3-3629-5444-B604-C9DB4294CEB3}" type="slidenum">
              <a:rPr lang="en-US" smtClean="0"/>
              <a:t>‹#›</a:t>
            </a:fld>
            <a:endParaRPr lang="en-US"/>
          </a:p>
        </p:txBody>
      </p:sp>
    </p:spTree>
    <p:extLst>
      <p:ext uri="{BB962C8B-B14F-4D97-AF65-F5344CB8AC3E}">
        <p14:creationId xmlns:p14="http://schemas.microsoft.com/office/powerpoint/2010/main" val="4163293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CB0E3-7DFB-FFC8-17A5-21E8D74FBC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488620-0A81-2E0A-9F7B-96A784F8CD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E79507-2E4E-B459-FF65-E3313C7472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BB46E4-68F5-AAFE-BD0F-432A2F92CAD8}"/>
              </a:ext>
            </a:extLst>
          </p:cNvPr>
          <p:cNvSpPr>
            <a:spLocks noGrp="1"/>
          </p:cNvSpPr>
          <p:nvPr>
            <p:ph type="dt" sz="half" idx="10"/>
          </p:nvPr>
        </p:nvSpPr>
        <p:spPr/>
        <p:txBody>
          <a:bodyPr/>
          <a:lstStyle/>
          <a:p>
            <a:fld id="{6E89F425-7C2A-BD43-893A-564C59F60D31}" type="datetimeFigureOut">
              <a:rPr lang="en-US" smtClean="0"/>
              <a:t>4/10/24</a:t>
            </a:fld>
            <a:endParaRPr lang="en-US"/>
          </a:p>
        </p:txBody>
      </p:sp>
      <p:sp>
        <p:nvSpPr>
          <p:cNvPr id="6" name="Footer Placeholder 5">
            <a:extLst>
              <a:ext uri="{FF2B5EF4-FFF2-40B4-BE49-F238E27FC236}">
                <a16:creationId xmlns:a16="http://schemas.microsoft.com/office/drawing/2014/main" id="{D627D35F-F3E7-7B68-8833-19978398D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79B84F-9C4D-642E-46EB-5B39DBF5EF02}"/>
              </a:ext>
            </a:extLst>
          </p:cNvPr>
          <p:cNvSpPr>
            <a:spLocks noGrp="1"/>
          </p:cNvSpPr>
          <p:nvPr>
            <p:ph type="sldNum" sz="quarter" idx="12"/>
          </p:nvPr>
        </p:nvSpPr>
        <p:spPr/>
        <p:txBody>
          <a:bodyPr/>
          <a:lstStyle/>
          <a:p>
            <a:fld id="{BFB077E3-3629-5444-B604-C9DB4294CEB3}" type="slidenum">
              <a:rPr lang="en-US" smtClean="0"/>
              <a:t>‹#›</a:t>
            </a:fld>
            <a:endParaRPr lang="en-US"/>
          </a:p>
        </p:txBody>
      </p:sp>
    </p:spTree>
    <p:extLst>
      <p:ext uri="{BB962C8B-B14F-4D97-AF65-F5344CB8AC3E}">
        <p14:creationId xmlns:p14="http://schemas.microsoft.com/office/powerpoint/2010/main" val="4243281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4EA4-0532-9018-7149-3EAE7B170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4095F1-C5A7-DE83-A4C4-9B4AEB80C2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7D5F9C-2B34-142F-352D-84E0CD790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931E4C-636B-171A-FC04-DE721DDF414F}"/>
              </a:ext>
            </a:extLst>
          </p:cNvPr>
          <p:cNvSpPr>
            <a:spLocks noGrp="1"/>
          </p:cNvSpPr>
          <p:nvPr>
            <p:ph type="dt" sz="half" idx="10"/>
          </p:nvPr>
        </p:nvSpPr>
        <p:spPr/>
        <p:txBody>
          <a:bodyPr/>
          <a:lstStyle/>
          <a:p>
            <a:fld id="{6E89F425-7C2A-BD43-893A-564C59F60D31}" type="datetimeFigureOut">
              <a:rPr lang="en-US" smtClean="0"/>
              <a:t>4/10/24</a:t>
            </a:fld>
            <a:endParaRPr lang="en-US"/>
          </a:p>
        </p:txBody>
      </p:sp>
      <p:sp>
        <p:nvSpPr>
          <p:cNvPr id="6" name="Footer Placeholder 5">
            <a:extLst>
              <a:ext uri="{FF2B5EF4-FFF2-40B4-BE49-F238E27FC236}">
                <a16:creationId xmlns:a16="http://schemas.microsoft.com/office/drawing/2014/main" id="{5F8316A1-75C1-AEC9-CBE4-359B383410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BAC801-C392-65FE-8DE3-A7110AD95CB5}"/>
              </a:ext>
            </a:extLst>
          </p:cNvPr>
          <p:cNvSpPr>
            <a:spLocks noGrp="1"/>
          </p:cNvSpPr>
          <p:nvPr>
            <p:ph type="sldNum" sz="quarter" idx="12"/>
          </p:nvPr>
        </p:nvSpPr>
        <p:spPr/>
        <p:txBody>
          <a:bodyPr/>
          <a:lstStyle/>
          <a:p>
            <a:fld id="{BFB077E3-3629-5444-B604-C9DB4294CEB3}" type="slidenum">
              <a:rPr lang="en-US" smtClean="0"/>
              <a:t>‹#›</a:t>
            </a:fld>
            <a:endParaRPr lang="en-US"/>
          </a:p>
        </p:txBody>
      </p:sp>
    </p:spTree>
    <p:extLst>
      <p:ext uri="{BB962C8B-B14F-4D97-AF65-F5344CB8AC3E}">
        <p14:creationId xmlns:p14="http://schemas.microsoft.com/office/powerpoint/2010/main" val="4020796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43B638-E947-2771-DB92-E2565107C8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4DAF17-9D0F-CAE0-BED2-700C94F31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9FB9A8-210C-D48E-793E-F16D0EE3C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9F425-7C2A-BD43-893A-564C59F60D31}" type="datetimeFigureOut">
              <a:rPr lang="en-US" smtClean="0"/>
              <a:t>4/10/24</a:t>
            </a:fld>
            <a:endParaRPr lang="en-US"/>
          </a:p>
        </p:txBody>
      </p:sp>
      <p:sp>
        <p:nvSpPr>
          <p:cNvPr id="5" name="Footer Placeholder 4">
            <a:extLst>
              <a:ext uri="{FF2B5EF4-FFF2-40B4-BE49-F238E27FC236}">
                <a16:creationId xmlns:a16="http://schemas.microsoft.com/office/drawing/2014/main" id="{D88A53B8-B62F-4D73-9133-3F9B95EFB1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5E1A7F-A06C-C160-EC25-8AA7C34C1E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077E3-3629-5444-B604-C9DB4294CEB3}" type="slidenum">
              <a:rPr lang="en-US" smtClean="0"/>
              <a:t>‹#›</a:t>
            </a:fld>
            <a:endParaRPr lang="en-US"/>
          </a:p>
        </p:txBody>
      </p:sp>
    </p:spTree>
    <p:extLst>
      <p:ext uri="{BB962C8B-B14F-4D97-AF65-F5344CB8AC3E}">
        <p14:creationId xmlns:p14="http://schemas.microsoft.com/office/powerpoint/2010/main" val="34105032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2217"/>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521CE-8552-115F-715D-37C4E9B5E633}"/>
              </a:ext>
            </a:extLst>
          </p:cNvPr>
          <p:cNvSpPr>
            <a:spLocks noGrp="1"/>
          </p:cNvSpPr>
          <p:nvPr>
            <p:ph type="ctrTitle"/>
          </p:nvPr>
        </p:nvSpPr>
        <p:spPr>
          <a:xfrm>
            <a:off x="1309687" y="1517904"/>
            <a:ext cx="9791700" cy="3354133"/>
          </a:xfrm>
          <a:noFill/>
          <a:ln w="28575">
            <a:noFill/>
          </a:ln>
        </p:spPr>
        <p:txBody>
          <a:bodyPr anchor="ctr">
            <a:normAutofit/>
          </a:bodyPr>
          <a:lstStyle/>
          <a:p>
            <a:r>
              <a:rPr lang="en-US" dirty="0">
                <a:solidFill>
                  <a:schemeClr val="accent6">
                    <a:lumMod val="50000"/>
                  </a:schemeClr>
                </a:solidFill>
              </a:rPr>
              <a:t>Grow Back Better</a:t>
            </a:r>
            <a:br>
              <a:rPr lang="en-US" dirty="0">
                <a:solidFill>
                  <a:schemeClr val="accent6">
                    <a:lumMod val="50000"/>
                  </a:schemeClr>
                </a:solidFill>
              </a:rPr>
            </a:br>
            <a:r>
              <a:rPr lang="en-US" sz="2800" dirty="0">
                <a:solidFill>
                  <a:schemeClr val="accent6">
                    <a:lumMod val="50000"/>
                  </a:schemeClr>
                </a:solidFill>
              </a:rPr>
              <a:t>Social and ecological factors shaping wildfire recovery on non-industrial private lands </a:t>
            </a:r>
            <a:br>
              <a:rPr lang="en-US" sz="4000" i="1" dirty="0">
                <a:solidFill>
                  <a:schemeClr val="accent6">
                    <a:lumMod val="50000"/>
                  </a:schemeClr>
                </a:solidFill>
              </a:rPr>
            </a:br>
            <a:br>
              <a:rPr lang="en-US" sz="4000" i="1" dirty="0">
                <a:solidFill>
                  <a:schemeClr val="accent6">
                    <a:lumMod val="50000"/>
                  </a:schemeClr>
                </a:solidFill>
              </a:rPr>
            </a:br>
            <a:r>
              <a:rPr lang="en-US" sz="2400" dirty="0">
                <a:solidFill>
                  <a:schemeClr val="accent6">
                    <a:lumMod val="50000"/>
                  </a:schemeClr>
                </a:solidFill>
              </a:rPr>
              <a:t>Naomi Serio &amp; Dr. Heidi Huber-Stearns, Ecosystem Workforce Program</a:t>
            </a:r>
            <a:br>
              <a:rPr lang="en-US" sz="2400" dirty="0">
                <a:solidFill>
                  <a:schemeClr val="accent6">
                    <a:lumMod val="50000"/>
                  </a:schemeClr>
                </a:solidFill>
              </a:rPr>
            </a:br>
            <a:r>
              <a:rPr lang="en-US" sz="2400" dirty="0">
                <a:solidFill>
                  <a:schemeClr val="accent6">
                    <a:lumMod val="50000"/>
                  </a:schemeClr>
                </a:solidFill>
              </a:rPr>
              <a:t>University of Oregon</a:t>
            </a:r>
          </a:p>
        </p:txBody>
      </p:sp>
      <p:pic>
        <p:nvPicPr>
          <p:cNvPr id="4" name="Picture 3">
            <a:extLst>
              <a:ext uri="{FF2B5EF4-FFF2-40B4-BE49-F238E27FC236}">
                <a16:creationId xmlns:a16="http://schemas.microsoft.com/office/drawing/2014/main" id="{71EA3394-7D98-2934-4A29-8B3AD23D4545}"/>
              </a:ext>
            </a:extLst>
          </p:cNvPr>
          <p:cNvPicPr>
            <a:picLocks noChangeAspect="1"/>
          </p:cNvPicPr>
          <p:nvPr/>
        </p:nvPicPr>
        <p:blipFill>
          <a:blip r:embed="rId4"/>
          <a:stretch>
            <a:fillRect/>
          </a:stretch>
        </p:blipFill>
        <p:spPr>
          <a:xfrm>
            <a:off x="364672" y="5029200"/>
            <a:ext cx="2522765" cy="1681843"/>
          </a:xfrm>
          <a:prstGeom prst="rect">
            <a:avLst/>
          </a:prstGeom>
        </p:spPr>
      </p:pic>
      <p:pic>
        <p:nvPicPr>
          <p:cNvPr id="9" name="Picture 8" descr="A black background with grey letters&#10;&#10;Description automatically generated">
            <a:extLst>
              <a:ext uri="{FF2B5EF4-FFF2-40B4-BE49-F238E27FC236}">
                <a16:creationId xmlns:a16="http://schemas.microsoft.com/office/drawing/2014/main" id="{ADC7A596-734F-466E-8B16-A9FA9217D432}"/>
              </a:ext>
            </a:extLst>
          </p:cNvPr>
          <p:cNvPicPr>
            <a:picLocks noChangeAspect="1"/>
          </p:cNvPicPr>
          <p:nvPr/>
        </p:nvPicPr>
        <p:blipFill>
          <a:blip r:embed="rId5"/>
          <a:stretch>
            <a:fillRect/>
          </a:stretch>
        </p:blipFill>
        <p:spPr>
          <a:xfrm>
            <a:off x="2887437" y="5584371"/>
            <a:ext cx="2705100" cy="571500"/>
          </a:xfrm>
          <a:prstGeom prst="rect">
            <a:avLst/>
          </a:prstGeom>
        </p:spPr>
      </p:pic>
    </p:spTree>
    <p:extLst>
      <p:ext uri="{BB962C8B-B14F-4D97-AF65-F5344CB8AC3E}">
        <p14:creationId xmlns:p14="http://schemas.microsoft.com/office/powerpoint/2010/main" val="3894492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DFC737-6A1B-CD20-91A3-7E59A0D7338C}"/>
              </a:ext>
            </a:extLst>
          </p:cNvPr>
          <p:cNvSpPr>
            <a:spLocks noGrp="1"/>
          </p:cNvSpPr>
          <p:nvPr>
            <p:ph idx="1"/>
          </p:nvPr>
        </p:nvSpPr>
        <p:spPr/>
        <p:txBody>
          <a:bodyPr>
            <a:normAutofit/>
          </a:bodyPr>
          <a:lstStyle/>
          <a:p>
            <a:pPr marL="0" indent="0">
              <a:buNone/>
            </a:pPr>
            <a:endParaRPr lang="en-US" sz="2000" dirty="0">
              <a:latin typeface="Franklin Gothic Book" panose="020B0503020102020204" pitchFamily="34" charset="0"/>
            </a:endParaRPr>
          </a:p>
          <a:p>
            <a:pPr lvl="1">
              <a:lnSpc>
                <a:spcPct val="100000"/>
              </a:lnSpc>
            </a:pPr>
            <a:endParaRPr lang="en-US" dirty="0"/>
          </a:p>
          <a:p>
            <a:pPr lvl="1">
              <a:lnSpc>
                <a:spcPct val="100000"/>
              </a:lnSpc>
            </a:pPr>
            <a:endParaRPr lang="en-US" sz="2000" dirty="0">
              <a:latin typeface="Franklin Gothic Book" panose="020B0503020102020204" pitchFamily="34" charset="0"/>
            </a:endParaRPr>
          </a:p>
          <a:p>
            <a:pPr lvl="1"/>
            <a:endParaRPr lang="en-US" dirty="0"/>
          </a:p>
        </p:txBody>
      </p:sp>
      <p:sp>
        <p:nvSpPr>
          <p:cNvPr id="4" name="Title 1">
            <a:extLst>
              <a:ext uri="{FF2B5EF4-FFF2-40B4-BE49-F238E27FC236}">
                <a16:creationId xmlns:a16="http://schemas.microsoft.com/office/drawing/2014/main" id="{46DFC787-569B-EAEB-83D4-E5628A83E945}"/>
              </a:ext>
            </a:extLst>
          </p:cNvPr>
          <p:cNvSpPr txBox="1">
            <a:spLocks noGrp="1"/>
          </p:cNvSpPr>
          <p:nvPr>
            <p:ph type="title"/>
          </p:nvPr>
        </p:nvSpPr>
        <p:spPr>
          <a:xfrm>
            <a:off x="838200" y="365125"/>
            <a:ext cx="10515600" cy="939019"/>
          </a:xfrm>
          <a:prstGeom prst="rect">
            <a:avLst/>
          </a:prstGeom>
          <a:noFill/>
          <a:ln w="28575">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u="sng" dirty="0">
                <a:solidFill>
                  <a:schemeClr val="accent6">
                    <a:lumMod val="50000"/>
                  </a:schemeClr>
                </a:solidFill>
              </a:rPr>
              <a:t>Equity Concerns in Recovery</a:t>
            </a:r>
          </a:p>
        </p:txBody>
      </p:sp>
      <p:sp>
        <p:nvSpPr>
          <p:cNvPr id="2" name="Content Placeholder 2">
            <a:extLst>
              <a:ext uri="{FF2B5EF4-FFF2-40B4-BE49-F238E27FC236}">
                <a16:creationId xmlns:a16="http://schemas.microsoft.com/office/drawing/2014/main" id="{821DE050-2504-AF08-CC25-5C570CA21B7E}"/>
              </a:ext>
            </a:extLst>
          </p:cNvPr>
          <p:cNvSpPr txBox="1">
            <a:spLocks/>
          </p:cNvSpPr>
          <p:nvPr/>
        </p:nvSpPr>
        <p:spPr>
          <a:xfrm>
            <a:off x="974271" y="1063625"/>
            <a:ext cx="10515600" cy="5429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latin typeface="Franklin Gothic Book" panose="020B0503020102020204" pitchFamily="34" charset="0"/>
            </a:endParaRPr>
          </a:p>
          <a:p>
            <a:pPr>
              <a:lnSpc>
                <a:spcPct val="100000"/>
              </a:lnSpc>
            </a:pPr>
            <a:r>
              <a:rPr lang="en-US" dirty="0"/>
              <a:t>Reforestation can only be a priority after housing, food, etc. is secure</a:t>
            </a:r>
          </a:p>
          <a:p>
            <a:pPr lvl="1">
              <a:lnSpc>
                <a:spcPct val="100000"/>
              </a:lnSpc>
            </a:pPr>
            <a:r>
              <a:rPr lang="en-US" sz="2200" i="1" dirty="0">
                <a:effectLst/>
                <a:latin typeface="Calibri" panose="020F0502020204030204" pitchFamily="34" charset="0"/>
                <a:ea typeface="Calibri" panose="020F0502020204030204" pitchFamily="34" charset="0"/>
                <a:cs typeface="Times New Roman" panose="02020603050405020304" pitchFamily="18" charset="0"/>
              </a:rPr>
              <a:t>“The folks who have time and money can look into it [getting support] and maybe call a consultant or those sorts of things. The folks who don’t have these resources, they’re struggling to figure out how they’re going to get clothes. I think there’s some knowledge of it [support], but it’s not equitable…. </a:t>
            </a:r>
            <a:r>
              <a:rPr lang="en-US" sz="2200" b="1" i="1" dirty="0">
                <a:latin typeface="Calibri" panose="020F0502020204030204" pitchFamily="34" charset="0"/>
                <a:ea typeface="Calibri" panose="020F0502020204030204" pitchFamily="34" charset="0"/>
                <a:cs typeface="Times New Roman" panose="02020603050405020304" pitchFamily="18" charset="0"/>
              </a:rPr>
              <a:t>a</a:t>
            </a:r>
            <a:r>
              <a:rPr lang="en-US" sz="2200" b="1" i="1" dirty="0">
                <a:effectLst/>
                <a:latin typeface="Calibri" panose="020F0502020204030204" pitchFamily="34" charset="0"/>
                <a:ea typeface="Calibri" panose="020F0502020204030204" pitchFamily="34" charset="0"/>
                <a:cs typeface="Times New Roman" panose="02020603050405020304" pitchFamily="18" charset="0"/>
              </a:rPr>
              <a:t>gain it goes back to if you’re trying to figure out how to get clothes on your back, you don’t care about the trees on your property</a:t>
            </a:r>
            <a:r>
              <a:rPr lang="en-US" sz="2200" i="1" dirty="0">
                <a:effectLst/>
                <a:latin typeface="Calibri" panose="020F0502020204030204" pitchFamily="34" charset="0"/>
                <a:ea typeface="Calibri" panose="020F0502020204030204" pitchFamily="34" charset="0"/>
                <a:cs typeface="Times New Roman" panose="02020603050405020304" pitchFamily="18" charset="0"/>
              </a:rPr>
              <a:t>… it starts with making sure they [landowners] have access to everything else so that it [replanting] can become a priority</a:t>
            </a:r>
            <a:r>
              <a:rPr lang="en-US" sz="2200" i="1" dirty="0">
                <a:latin typeface="Calibri" panose="020F0502020204030204" pitchFamily="34" charset="0"/>
                <a:ea typeface="Calibri" panose="020F0502020204030204" pitchFamily="34" charset="0"/>
                <a:cs typeface="Times New Roman" panose="02020603050405020304" pitchFamily="18" charset="0"/>
              </a:rPr>
              <a:t>.”</a:t>
            </a:r>
          </a:p>
          <a:p>
            <a:pPr>
              <a:lnSpc>
                <a:spcPct val="100000"/>
              </a:lnSpc>
            </a:pPr>
            <a:r>
              <a:rPr lang="en-US" dirty="0">
                <a:latin typeface="Franklin Gothic Book" panose="020B0503020102020204" pitchFamily="34" charset="0"/>
              </a:rPr>
              <a:t>Groups having trouble accessing land management support: individuals still struggling to get basic needs met, middle income, elderly, very rural, families with children</a:t>
            </a:r>
            <a:endParaRPr lang="en-US" dirty="0"/>
          </a:p>
          <a:p>
            <a:pPr lvl="1">
              <a:lnSpc>
                <a:spcPct val="100000"/>
              </a:lnSpc>
            </a:pPr>
            <a:endParaRPr lang="en-US" sz="2000" dirty="0">
              <a:latin typeface="Franklin Gothic Book" panose="020B0503020102020204" pitchFamily="34" charset="0"/>
            </a:endParaRPr>
          </a:p>
          <a:p>
            <a:pPr lvl="1"/>
            <a:endParaRPr lang="en-US" dirty="0"/>
          </a:p>
        </p:txBody>
      </p:sp>
    </p:spTree>
    <p:extLst>
      <p:ext uri="{BB962C8B-B14F-4D97-AF65-F5344CB8AC3E}">
        <p14:creationId xmlns:p14="http://schemas.microsoft.com/office/powerpoint/2010/main" val="2476889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DFC737-6A1B-CD20-91A3-7E59A0D7338C}"/>
              </a:ext>
            </a:extLst>
          </p:cNvPr>
          <p:cNvSpPr>
            <a:spLocks noGrp="1"/>
          </p:cNvSpPr>
          <p:nvPr>
            <p:ph idx="1"/>
          </p:nvPr>
        </p:nvSpPr>
        <p:spPr>
          <a:xfrm>
            <a:off x="838200" y="1304144"/>
            <a:ext cx="10515600" cy="4351338"/>
          </a:xfrm>
        </p:spPr>
        <p:txBody>
          <a:bodyPr>
            <a:normAutofit lnSpcReduction="10000"/>
          </a:bodyPr>
          <a:lstStyle/>
          <a:p>
            <a:r>
              <a:rPr lang="en-US" dirty="0"/>
              <a:t>Local organizations with pre-existing relationships should be the ones directly working with survivors</a:t>
            </a:r>
            <a:br>
              <a:rPr lang="en-US" dirty="0"/>
            </a:br>
            <a:endParaRPr lang="en-US" dirty="0"/>
          </a:p>
          <a:p>
            <a:r>
              <a:rPr lang="en-US" dirty="0"/>
              <a:t>Have systems in place ahead of time to get the LTRGs running right after the fire</a:t>
            </a:r>
            <a:br>
              <a:rPr lang="en-US" dirty="0"/>
            </a:br>
            <a:endParaRPr lang="en-US" dirty="0"/>
          </a:p>
          <a:p>
            <a:r>
              <a:rPr lang="en-US" dirty="0"/>
              <a:t>Long-term recovery is longer than funders and policymakers realize. </a:t>
            </a:r>
            <a:br>
              <a:rPr lang="en-US" dirty="0"/>
            </a:br>
            <a:endParaRPr lang="en-US" dirty="0"/>
          </a:p>
          <a:p>
            <a:r>
              <a:rPr lang="en-US" dirty="0"/>
              <a:t>Look to pre-existing models in other states and communities</a:t>
            </a:r>
          </a:p>
          <a:p>
            <a:pPr lvl="1"/>
            <a:r>
              <a:rPr lang="en-US" dirty="0"/>
              <a:t>“Why not lean on other states that have done this? California has been dealing with this, they’re ten years ahead of us in wildfires.”</a:t>
            </a:r>
          </a:p>
        </p:txBody>
      </p:sp>
      <p:sp>
        <p:nvSpPr>
          <p:cNvPr id="4" name="Title 1">
            <a:extLst>
              <a:ext uri="{FF2B5EF4-FFF2-40B4-BE49-F238E27FC236}">
                <a16:creationId xmlns:a16="http://schemas.microsoft.com/office/drawing/2014/main" id="{46DFC787-569B-EAEB-83D4-E5628A83E945}"/>
              </a:ext>
            </a:extLst>
          </p:cNvPr>
          <p:cNvSpPr txBox="1">
            <a:spLocks noGrp="1"/>
          </p:cNvSpPr>
          <p:nvPr>
            <p:ph type="title"/>
          </p:nvPr>
        </p:nvSpPr>
        <p:spPr>
          <a:xfrm>
            <a:off x="838200" y="365125"/>
            <a:ext cx="10515600" cy="939019"/>
          </a:xfrm>
          <a:prstGeom prst="rect">
            <a:avLst/>
          </a:prstGeom>
          <a:noFill/>
          <a:ln w="28575">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u="sng" dirty="0">
                <a:solidFill>
                  <a:schemeClr val="accent6">
                    <a:lumMod val="50000"/>
                  </a:schemeClr>
                </a:solidFill>
              </a:rPr>
              <a:t>Recommendations</a:t>
            </a:r>
          </a:p>
        </p:txBody>
      </p:sp>
    </p:spTree>
    <p:extLst>
      <p:ext uri="{BB962C8B-B14F-4D97-AF65-F5344CB8AC3E}">
        <p14:creationId xmlns:p14="http://schemas.microsoft.com/office/powerpoint/2010/main" val="2614968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416"/>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18C8-C76B-0E9A-E197-CB1A2847CBE8}"/>
              </a:ext>
            </a:extLst>
          </p:cNvPr>
          <p:cNvSpPr txBox="1">
            <a:spLocks/>
          </p:cNvSpPr>
          <p:nvPr/>
        </p:nvSpPr>
        <p:spPr>
          <a:xfrm>
            <a:off x="971550" y="576263"/>
            <a:ext cx="10515600" cy="28527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To get in contact with our research team:</a:t>
            </a:r>
            <a:br>
              <a:rPr lang="en-US" b="1" dirty="0"/>
            </a:br>
            <a:endParaRPr lang="en-US" b="1" dirty="0"/>
          </a:p>
          <a:p>
            <a:r>
              <a:rPr lang="en-US" sz="3600" b="1" dirty="0"/>
              <a:t>Heidi Huber-Stearns, Director of the Ecosystem Workforce, </a:t>
            </a:r>
            <a:r>
              <a:rPr lang="en-US" sz="3600" b="1" dirty="0" err="1"/>
              <a:t>hhuber@uoregon.edu</a:t>
            </a:r>
            <a:br>
              <a:rPr lang="en-US" sz="3600" b="1" dirty="0"/>
            </a:br>
            <a:endParaRPr lang="en-US" sz="3600" b="1" dirty="0"/>
          </a:p>
          <a:p>
            <a:r>
              <a:rPr lang="en-US" sz="3600" b="1" dirty="0"/>
              <a:t>Naomi Serio, Faculty Researcher, </a:t>
            </a:r>
            <a:r>
              <a:rPr lang="en-US" sz="3600" b="1" dirty="0" err="1"/>
              <a:t>nserio@uoregon.edu</a:t>
            </a:r>
            <a:endParaRPr lang="en-US" sz="3600" b="1" dirty="0"/>
          </a:p>
          <a:p>
            <a:r>
              <a:rPr lang="en-US" b="1" u="sng" dirty="0"/>
              <a:t> </a:t>
            </a:r>
          </a:p>
        </p:txBody>
      </p:sp>
    </p:spTree>
    <p:extLst>
      <p:ext uri="{BB962C8B-B14F-4D97-AF65-F5344CB8AC3E}">
        <p14:creationId xmlns:p14="http://schemas.microsoft.com/office/powerpoint/2010/main" val="289531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0320F8-96A8-971E-4B20-4347794C6A6B}"/>
              </a:ext>
            </a:extLst>
          </p:cNvPr>
          <p:cNvSpPr txBox="1">
            <a:spLocks/>
          </p:cNvSpPr>
          <p:nvPr/>
        </p:nvSpPr>
        <p:spPr>
          <a:xfrm>
            <a:off x="838200" y="400132"/>
            <a:ext cx="10515600" cy="901533"/>
          </a:xfrm>
          <a:prstGeom prst="rect">
            <a:avLst/>
          </a:prstGeom>
          <a:noFill/>
          <a:ln w="28575">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u="sng" dirty="0">
                <a:solidFill>
                  <a:schemeClr val="accent6">
                    <a:lumMod val="50000"/>
                  </a:schemeClr>
                </a:solidFill>
              </a:rPr>
              <a:t>Background &amp; Context</a:t>
            </a:r>
          </a:p>
        </p:txBody>
      </p:sp>
      <p:pic>
        <p:nvPicPr>
          <p:cNvPr id="8" name="Picture 7" descr="A map of the state of oregon&#10;&#10;Description automatically generated">
            <a:extLst>
              <a:ext uri="{FF2B5EF4-FFF2-40B4-BE49-F238E27FC236}">
                <a16:creationId xmlns:a16="http://schemas.microsoft.com/office/drawing/2014/main" id="{B84FBCB6-61DD-C24D-2605-03475019E010}"/>
              </a:ext>
            </a:extLst>
          </p:cNvPr>
          <p:cNvPicPr>
            <a:picLocks noChangeAspect="1"/>
          </p:cNvPicPr>
          <p:nvPr/>
        </p:nvPicPr>
        <p:blipFill rotWithShape="1">
          <a:blip r:embed="rId3"/>
          <a:srcRect l="4391" t="4038" r="1649" b="4142"/>
          <a:stretch/>
        </p:blipFill>
        <p:spPr>
          <a:xfrm>
            <a:off x="5791617" y="1750846"/>
            <a:ext cx="3344889" cy="4256255"/>
          </a:xfrm>
          <a:prstGeom prst="rect">
            <a:avLst/>
          </a:prstGeom>
        </p:spPr>
      </p:pic>
      <p:sp>
        <p:nvSpPr>
          <p:cNvPr id="11" name="TextBox 10">
            <a:extLst>
              <a:ext uri="{FF2B5EF4-FFF2-40B4-BE49-F238E27FC236}">
                <a16:creationId xmlns:a16="http://schemas.microsoft.com/office/drawing/2014/main" id="{67F3C2A2-A8CD-704D-5B15-539AC88E17B3}"/>
              </a:ext>
            </a:extLst>
          </p:cNvPr>
          <p:cNvSpPr txBox="1"/>
          <p:nvPr/>
        </p:nvSpPr>
        <p:spPr>
          <a:xfrm>
            <a:off x="838200" y="1612733"/>
            <a:ext cx="4603230" cy="5293757"/>
          </a:xfrm>
          <a:prstGeom prst="rect">
            <a:avLst/>
          </a:prstGeom>
          <a:noFill/>
        </p:spPr>
        <p:txBody>
          <a:bodyPr wrap="square" rtlCol="0">
            <a:spAutoFit/>
          </a:bodyPr>
          <a:lstStyle/>
          <a:p>
            <a:pPr marL="285750" indent="-285750">
              <a:buFont typeface="Arial" panose="020B0604020202020204" pitchFamily="34" charset="0"/>
              <a:buChar char="•"/>
            </a:pPr>
            <a:r>
              <a:rPr lang="en-US" sz="1600" dirty="0">
                <a:effectLst/>
                <a:latin typeface="Helvetica" pitchFamily="2" charset="0"/>
              </a:rPr>
              <a:t>The Labor Day fires claimed ten lives, burned an estimated 4,000 square</a:t>
            </a:r>
            <a:r>
              <a:rPr lang="en-US" sz="1600" dirty="0">
                <a:latin typeface="Helvetica" pitchFamily="2" charset="0"/>
              </a:rPr>
              <a:t> </a:t>
            </a:r>
            <a:r>
              <a:rPr lang="en-US" sz="1600" dirty="0">
                <a:effectLst/>
                <a:latin typeface="Helvetica" pitchFamily="2" charset="0"/>
              </a:rPr>
              <a:t>kilometers of forest and woodland, and destroyed over 4,000 homes.</a:t>
            </a:r>
            <a:br>
              <a:rPr lang="en-US" sz="1600" dirty="0">
                <a:effectLst/>
                <a:latin typeface="Helvetica" pitchFamily="2" charset="0"/>
              </a:rPr>
            </a:br>
            <a:endParaRPr lang="en-US" sz="1600" dirty="0">
              <a:effectLst/>
              <a:latin typeface="Helvetica" pitchFamily="2" charset="0"/>
            </a:endParaRPr>
          </a:p>
          <a:p>
            <a:pPr marL="285750" indent="-285750">
              <a:buFont typeface="Arial" panose="020B0604020202020204" pitchFamily="34" charset="0"/>
              <a:buChar char="•"/>
            </a:pPr>
            <a:r>
              <a:rPr lang="en-US" sz="1600" dirty="0">
                <a:latin typeface="Helvetica" pitchFamily="2" charset="0"/>
              </a:rPr>
              <a:t>Wildfire-burned areas are forecasted to increase by an estimated 400% by 2040.</a:t>
            </a:r>
            <a:br>
              <a:rPr lang="en-US" sz="1600" dirty="0">
                <a:latin typeface="Helvetica" pitchFamily="2" charset="0"/>
              </a:rPr>
            </a:br>
            <a:endParaRPr lang="en-US" sz="1600" dirty="0">
              <a:latin typeface="Helvetica" pitchFamily="2" charset="0"/>
            </a:endParaRPr>
          </a:p>
          <a:p>
            <a:pPr marL="285750" indent="-285750">
              <a:buFont typeface="Arial" panose="020B0604020202020204" pitchFamily="34" charset="0"/>
              <a:buChar char="•"/>
            </a:pPr>
            <a:r>
              <a:rPr lang="en-US" sz="1600" dirty="0">
                <a:latin typeface="Helvetica" pitchFamily="2" charset="0"/>
              </a:rPr>
              <a:t>Long-term recovery case study basins: McKenzie, Umpqua, and North Santiam </a:t>
            </a:r>
            <a:br>
              <a:rPr lang="en-US" sz="1600" dirty="0">
                <a:latin typeface="Helvetica" pitchFamily="2" charset="0"/>
              </a:rPr>
            </a:br>
            <a:endParaRPr lang="en-US" sz="1600" dirty="0">
              <a:latin typeface="Helvetica" pitchFamily="2" charset="0"/>
            </a:endParaRPr>
          </a:p>
          <a:p>
            <a:pPr marL="285750" indent="-285750">
              <a:buFont typeface="Arial" panose="020B0604020202020204" pitchFamily="34" charset="0"/>
              <a:buChar char="•"/>
            </a:pPr>
            <a:r>
              <a:rPr lang="en-US" sz="1600" dirty="0">
                <a:latin typeface="Helvetica" pitchFamily="2" charset="0"/>
              </a:rPr>
              <a:t>Focus on non-industrial private forest (NIPF) landowners</a:t>
            </a:r>
          </a:p>
          <a:p>
            <a:pPr marL="742950" lvl="1" indent="-285750">
              <a:buFont typeface="Arial" panose="020B0604020202020204" pitchFamily="34" charset="0"/>
              <a:buChar char="•"/>
            </a:pPr>
            <a:r>
              <a:rPr lang="en-US" sz="1600" dirty="0">
                <a:latin typeface="Helvetica" pitchFamily="2" charset="0"/>
              </a:rPr>
              <a:t>Make up about 12% of the forestlands burned in 2020 fires</a:t>
            </a:r>
          </a:p>
          <a:p>
            <a:pPr marL="742950" lvl="1" indent="-285750">
              <a:buFont typeface="Arial" panose="020B0604020202020204" pitchFamily="34" charset="0"/>
              <a:buChar char="•"/>
            </a:pPr>
            <a:r>
              <a:rPr lang="en-US" sz="1600" dirty="0">
                <a:latin typeface="Helvetica" pitchFamily="2" charset="0"/>
              </a:rPr>
              <a:t>Importance consideration when managing for climate resiliency at the landscape scale.</a:t>
            </a:r>
            <a:br>
              <a:rPr lang="en-US" sz="1600" dirty="0">
                <a:latin typeface="Helvetica" pitchFamily="2" charset="0"/>
              </a:rPr>
            </a:br>
            <a:endParaRPr lang="en-US" sz="1600" dirty="0">
              <a:latin typeface="Helvetica" pitchFamily="2" charset="0"/>
            </a:endParaRPr>
          </a:p>
          <a:p>
            <a:pPr marL="285750" indent="-285750">
              <a:buFont typeface="Arial" panose="020B0604020202020204" pitchFamily="34" charset="0"/>
              <a:buChar char="•"/>
            </a:pPr>
            <a:endParaRPr lang="en-US" sz="1600" dirty="0">
              <a:effectLst/>
              <a:latin typeface="Helvetica" pitchFamily="2" charset="0"/>
            </a:endParaRPr>
          </a:p>
          <a:p>
            <a:endParaRPr lang="en-US" dirty="0"/>
          </a:p>
        </p:txBody>
      </p:sp>
      <p:pic>
        <p:nvPicPr>
          <p:cNvPr id="12" name="Content Placeholder 5" descr="A map of the united states&#10;&#10;Description automatically generated">
            <a:extLst>
              <a:ext uri="{FF2B5EF4-FFF2-40B4-BE49-F238E27FC236}">
                <a16:creationId xmlns:a16="http://schemas.microsoft.com/office/drawing/2014/main" id="{7B4CF58F-9158-C814-6244-7C8097295D10}"/>
              </a:ext>
            </a:extLst>
          </p:cNvPr>
          <p:cNvPicPr>
            <a:picLocks noGrp="1" noChangeAspect="1"/>
          </p:cNvPicPr>
          <p:nvPr>
            <p:ph idx="1"/>
          </p:nvPr>
        </p:nvPicPr>
        <p:blipFill rotWithShape="1">
          <a:blip r:embed="rId4"/>
          <a:srcRect l="4565"/>
          <a:stretch/>
        </p:blipFill>
        <p:spPr>
          <a:xfrm>
            <a:off x="9235190" y="2143069"/>
            <a:ext cx="2118610" cy="3681668"/>
          </a:xfrm>
        </p:spPr>
      </p:pic>
    </p:spTree>
    <p:extLst>
      <p:ext uri="{BB962C8B-B14F-4D97-AF65-F5344CB8AC3E}">
        <p14:creationId xmlns:p14="http://schemas.microsoft.com/office/powerpoint/2010/main" val="1287506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97B924-0A3E-969A-B8C4-8587B7BFB28B}"/>
              </a:ext>
            </a:extLst>
          </p:cNvPr>
          <p:cNvSpPr txBox="1">
            <a:spLocks noGrp="1"/>
          </p:cNvSpPr>
          <p:nvPr>
            <p:ph type="title"/>
          </p:nvPr>
        </p:nvSpPr>
        <p:spPr>
          <a:xfrm>
            <a:off x="838200" y="365126"/>
            <a:ext cx="10515600" cy="923330"/>
          </a:xfrm>
          <a:prstGeom prst="rect">
            <a:avLst/>
          </a:prstGeom>
          <a:noFill/>
          <a:ln w="28575">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u="sng" dirty="0">
                <a:solidFill>
                  <a:schemeClr val="accent6">
                    <a:lumMod val="50000"/>
                  </a:schemeClr>
                </a:solidFill>
              </a:rPr>
              <a:t>Research Questions</a:t>
            </a:r>
          </a:p>
        </p:txBody>
      </p:sp>
      <p:sp>
        <p:nvSpPr>
          <p:cNvPr id="8" name="TextBox 7">
            <a:extLst>
              <a:ext uri="{FF2B5EF4-FFF2-40B4-BE49-F238E27FC236}">
                <a16:creationId xmlns:a16="http://schemas.microsoft.com/office/drawing/2014/main" id="{1433AFBD-1A80-9D1B-D8E5-FD7C99F61673}"/>
              </a:ext>
            </a:extLst>
          </p:cNvPr>
          <p:cNvSpPr txBox="1"/>
          <p:nvPr/>
        </p:nvSpPr>
        <p:spPr>
          <a:xfrm>
            <a:off x="718278" y="1398489"/>
            <a:ext cx="10635522" cy="923330"/>
          </a:xfrm>
          <a:prstGeom prst="rect">
            <a:avLst/>
          </a:prstGeom>
          <a:noFill/>
        </p:spPr>
        <p:txBody>
          <a:bodyPr wrap="square">
            <a:spAutoFit/>
          </a:bodyPr>
          <a:lstStyle/>
          <a:p>
            <a:pPr marL="285750" indent="-285750">
              <a:buFont typeface="Arial" panose="020B0604020202020204" pitchFamily="34" charset="0"/>
              <a:buChar char="•"/>
            </a:pPr>
            <a:r>
              <a:rPr lang="en-US" sz="1800" dirty="0">
                <a:latin typeface="Helvetica" pitchFamily="2" charset="0"/>
              </a:rPr>
              <a:t>Central research question: </a:t>
            </a:r>
            <a:r>
              <a:rPr lang="en-US" sz="1800" b="1" dirty="0">
                <a:latin typeface="Helvetica" pitchFamily="2" charset="0"/>
              </a:rPr>
              <a:t>How does the intersection of individuals, their land, and the local institutional context of recovery support shape emergent social and ecological resilience to wildfire at the landscape level?</a:t>
            </a:r>
          </a:p>
        </p:txBody>
      </p:sp>
      <p:graphicFrame>
        <p:nvGraphicFramePr>
          <p:cNvPr id="11" name="Diagram 10">
            <a:extLst>
              <a:ext uri="{FF2B5EF4-FFF2-40B4-BE49-F238E27FC236}">
                <a16:creationId xmlns:a16="http://schemas.microsoft.com/office/drawing/2014/main" id="{522EEF67-A4FA-B3C8-ED05-237FBC0696AA}"/>
              </a:ext>
            </a:extLst>
          </p:cNvPr>
          <p:cNvGraphicFramePr/>
          <p:nvPr>
            <p:extLst>
              <p:ext uri="{D42A27DB-BD31-4B8C-83A1-F6EECF244321}">
                <p14:modId xmlns:p14="http://schemas.microsoft.com/office/powerpoint/2010/main" val="1170210839"/>
              </p:ext>
            </p:extLst>
          </p:nvPr>
        </p:nvGraphicFramePr>
        <p:xfrm>
          <a:off x="-903077" y="2431852"/>
          <a:ext cx="12937761" cy="3884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1813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E4D832-616F-FD5D-A8F5-878EFDACA906}"/>
              </a:ext>
            </a:extLst>
          </p:cNvPr>
          <p:cNvSpPr>
            <a:spLocks noGrp="1"/>
          </p:cNvSpPr>
          <p:nvPr>
            <p:ph idx="1"/>
          </p:nvPr>
        </p:nvSpPr>
        <p:spPr/>
        <p:txBody>
          <a:bodyPr>
            <a:normAutofit fontScale="92500" lnSpcReduction="10000"/>
          </a:bodyPr>
          <a:lstStyle/>
          <a:p>
            <a:pPr>
              <a:lnSpc>
                <a:spcPct val="120000"/>
              </a:lnSpc>
            </a:pPr>
            <a:r>
              <a:rPr lang="en-US" sz="2100" dirty="0"/>
              <a:t>To understand the social landscape of recovery, we are conducting semi-structed interviews with organizations involved in long-term recovery in our case studies</a:t>
            </a:r>
          </a:p>
          <a:p>
            <a:pPr lvl="1">
              <a:lnSpc>
                <a:spcPct val="150000"/>
              </a:lnSpc>
            </a:pPr>
            <a:r>
              <a:rPr lang="en-US" sz="2100" dirty="0"/>
              <a:t>Focusing on organizations supporting NIPF landowners (23 interviewees)</a:t>
            </a:r>
          </a:p>
          <a:p>
            <a:pPr lvl="1">
              <a:lnSpc>
                <a:spcPct val="110000"/>
              </a:lnSpc>
            </a:pPr>
            <a:r>
              <a:rPr lang="en-US" sz="2100" dirty="0"/>
              <a:t>Identified through snowball sampling and membership in the Western Oregon Cascades Recovery Effort (WOCRE)</a:t>
            </a:r>
          </a:p>
          <a:p>
            <a:pPr lvl="1">
              <a:lnSpc>
                <a:spcPct val="150000"/>
              </a:lnSpc>
            </a:pPr>
            <a:r>
              <a:rPr lang="en-US" sz="2100" dirty="0"/>
              <a:t>Interview questions focus on:</a:t>
            </a:r>
          </a:p>
          <a:p>
            <a:pPr lvl="2">
              <a:lnSpc>
                <a:spcPct val="150000"/>
              </a:lnSpc>
            </a:pPr>
            <a:r>
              <a:rPr lang="en-US" sz="2100" dirty="0"/>
              <a:t>Organization’s role in supporting NIPF recovery</a:t>
            </a:r>
          </a:p>
          <a:p>
            <a:pPr lvl="2">
              <a:lnSpc>
                <a:spcPct val="150000"/>
              </a:lnSpc>
            </a:pPr>
            <a:r>
              <a:rPr lang="en-US" sz="2100" dirty="0"/>
              <a:t>Ecological, social, and policy-based (red tape) challenges to supporting and engaging NIPF</a:t>
            </a:r>
          </a:p>
          <a:p>
            <a:pPr lvl="2">
              <a:lnSpc>
                <a:spcPct val="150000"/>
              </a:lnSpc>
            </a:pPr>
            <a:r>
              <a:rPr lang="en-US" sz="2100" dirty="0"/>
              <a:t>Understanding who is receiving support and how to make support more accessible</a:t>
            </a:r>
            <a:br>
              <a:rPr lang="en-US" dirty="0"/>
            </a:br>
            <a:endParaRPr lang="en-US" dirty="0"/>
          </a:p>
        </p:txBody>
      </p:sp>
      <p:sp>
        <p:nvSpPr>
          <p:cNvPr id="4" name="Title 1">
            <a:extLst>
              <a:ext uri="{FF2B5EF4-FFF2-40B4-BE49-F238E27FC236}">
                <a16:creationId xmlns:a16="http://schemas.microsoft.com/office/drawing/2014/main" id="{3C7F7353-0F53-187C-D6B5-CBF96041B0B4}"/>
              </a:ext>
            </a:extLst>
          </p:cNvPr>
          <p:cNvSpPr txBox="1">
            <a:spLocks noGrp="1"/>
          </p:cNvSpPr>
          <p:nvPr>
            <p:ph type="title"/>
          </p:nvPr>
        </p:nvSpPr>
        <p:spPr>
          <a:xfrm>
            <a:off x="838200" y="365125"/>
            <a:ext cx="10827774" cy="1325563"/>
          </a:xfrm>
          <a:prstGeom prst="rect">
            <a:avLst/>
          </a:prstGeom>
          <a:noFill/>
          <a:ln w="28575">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u="sng" dirty="0">
                <a:solidFill>
                  <a:schemeClr val="accent6">
                    <a:lumMod val="50000"/>
                  </a:schemeClr>
                </a:solidFill>
              </a:rPr>
              <a:t>Today’s focus: organizations supporting NIPF</a:t>
            </a:r>
          </a:p>
        </p:txBody>
      </p:sp>
    </p:spTree>
    <p:extLst>
      <p:ext uri="{BB962C8B-B14F-4D97-AF65-F5344CB8AC3E}">
        <p14:creationId xmlns:p14="http://schemas.microsoft.com/office/powerpoint/2010/main" val="3361187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2000"/>
            <a:lum/>
          </a:blip>
          <a:srcRect/>
          <a:stretch>
            <a:fillRect l="-35000" r="-3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C89C-1283-EFC3-7665-31A5058FE4AB}"/>
              </a:ext>
            </a:extLst>
          </p:cNvPr>
          <p:cNvSpPr>
            <a:spLocks noGrp="1"/>
          </p:cNvSpPr>
          <p:nvPr>
            <p:ph type="title"/>
          </p:nvPr>
        </p:nvSpPr>
        <p:spPr>
          <a:xfrm>
            <a:off x="459317" y="-593195"/>
            <a:ext cx="10515600" cy="2852737"/>
          </a:xfrm>
        </p:spPr>
        <p:txBody>
          <a:bodyPr/>
          <a:lstStyle/>
          <a:p>
            <a:r>
              <a:rPr lang="en-US" u="sng" dirty="0">
                <a:solidFill>
                  <a:schemeClr val="accent6">
                    <a:lumMod val="50000"/>
                  </a:schemeClr>
                </a:solidFill>
              </a:rPr>
              <a:t>Preliminary emergent themes</a:t>
            </a:r>
          </a:p>
        </p:txBody>
      </p:sp>
    </p:spTree>
    <p:extLst>
      <p:ext uri="{BB962C8B-B14F-4D97-AF65-F5344CB8AC3E}">
        <p14:creationId xmlns:p14="http://schemas.microsoft.com/office/powerpoint/2010/main" val="358824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DFC737-6A1B-CD20-91A3-7E59A0D7338C}"/>
              </a:ext>
            </a:extLst>
          </p:cNvPr>
          <p:cNvSpPr>
            <a:spLocks noGrp="1"/>
          </p:cNvSpPr>
          <p:nvPr>
            <p:ph idx="1"/>
          </p:nvPr>
        </p:nvSpPr>
        <p:spPr/>
        <p:txBody>
          <a:bodyPr>
            <a:normAutofit/>
          </a:bodyPr>
          <a:lstStyle/>
          <a:p>
            <a:pPr marL="0" indent="0">
              <a:buNone/>
            </a:pPr>
            <a:endParaRPr lang="en-US" sz="2000" dirty="0">
              <a:latin typeface="Franklin Gothic Book" panose="020B0503020102020204" pitchFamily="34" charset="0"/>
            </a:endParaRPr>
          </a:p>
          <a:p>
            <a:pPr lvl="1">
              <a:lnSpc>
                <a:spcPct val="100000"/>
              </a:lnSpc>
            </a:pPr>
            <a:endParaRPr lang="en-US" dirty="0"/>
          </a:p>
        </p:txBody>
      </p:sp>
      <p:sp>
        <p:nvSpPr>
          <p:cNvPr id="4" name="Title 1">
            <a:extLst>
              <a:ext uri="{FF2B5EF4-FFF2-40B4-BE49-F238E27FC236}">
                <a16:creationId xmlns:a16="http://schemas.microsoft.com/office/drawing/2014/main" id="{46DFC787-569B-EAEB-83D4-E5628A83E945}"/>
              </a:ext>
            </a:extLst>
          </p:cNvPr>
          <p:cNvSpPr txBox="1">
            <a:spLocks noGrp="1"/>
          </p:cNvSpPr>
          <p:nvPr>
            <p:ph type="title"/>
          </p:nvPr>
        </p:nvSpPr>
        <p:spPr>
          <a:xfrm>
            <a:off x="838200" y="365125"/>
            <a:ext cx="10515600" cy="939019"/>
          </a:xfrm>
          <a:prstGeom prst="rect">
            <a:avLst/>
          </a:prstGeom>
          <a:noFill/>
          <a:ln w="28575">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u="sng" dirty="0">
                <a:solidFill>
                  <a:schemeClr val="accent6">
                    <a:lumMod val="50000"/>
                  </a:schemeClr>
                </a:solidFill>
              </a:rPr>
              <a:t>What type of support is available?</a:t>
            </a:r>
          </a:p>
        </p:txBody>
      </p:sp>
      <p:sp>
        <p:nvSpPr>
          <p:cNvPr id="2" name="Content Placeholder 2">
            <a:extLst>
              <a:ext uri="{FF2B5EF4-FFF2-40B4-BE49-F238E27FC236}">
                <a16:creationId xmlns:a16="http://schemas.microsoft.com/office/drawing/2014/main" id="{821DE050-2504-AF08-CC25-5C570CA21B7E}"/>
              </a:ext>
            </a:extLst>
          </p:cNvPr>
          <p:cNvSpPr txBox="1">
            <a:spLocks/>
          </p:cNvSpPr>
          <p:nvPr/>
        </p:nvSpPr>
        <p:spPr>
          <a:xfrm>
            <a:off x="838200" y="1035915"/>
            <a:ext cx="10515600" cy="54569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latin typeface="Franklin Gothic Book" panose="020B0503020102020204" pitchFamily="34" charset="0"/>
            </a:endParaRPr>
          </a:p>
          <a:p>
            <a:pPr>
              <a:lnSpc>
                <a:spcPct val="100000"/>
              </a:lnSpc>
            </a:pPr>
            <a:r>
              <a:rPr lang="en-US" b="1" u="sng" dirty="0"/>
              <a:t>Funding:</a:t>
            </a:r>
            <a:r>
              <a:rPr lang="en-US" b="1" dirty="0"/>
              <a:t> </a:t>
            </a:r>
            <a:r>
              <a:rPr lang="en-US" dirty="0"/>
              <a:t>Most funding to help landowners with post-fire land management is coming from federal sources, such as the NRCS and the FSA, but also some state funding (OWEB).</a:t>
            </a:r>
          </a:p>
          <a:p>
            <a:pPr>
              <a:lnSpc>
                <a:spcPct val="100000"/>
              </a:lnSpc>
            </a:pPr>
            <a:r>
              <a:rPr lang="en-US" b="1" u="sng" dirty="0"/>
              <a:t>Technical support</a:t>
            </a:r>
            <a:r>
              <a:rPr lang="en-US" b="1" dirty="0"/>
              <a:t>: </a:t>
            </a:r>
            <a:r>
              <a:rPr lang="en-US" dirty="0"/>
              <a:t>ODF, OSU extension, SWCDs, watershed councils</a:t>
            </a:r>
          </a:p>
          <a:p>
            <a:pPr>
              <a:lnSpc>
                <a:spcPct val="100000"/>
              </a:lnSpc>
            </a:pPr>
            <a:r>
              <a:rPr lang="en-US" b="1" u="sng" dirty="0"/>
              <a:t>Outreach:</a:t>
            </a:r>
            <a:r>
              <a:rPr lang="en-US" b="1" dirty="0"/>
              <a:t> </a:t>
            </a:r>
            <a:r>
              <a:rPr lang="en-US" dirty="0"/>
              <a:t>Long-term recovery groups, non-profits, counties</a:t>
            </a:r>
          </a:p>
          <a:p>
            <a:pPr>
              <a:lnSpc>
                <a:spcPct val="100000"/>
              </a:lnSpc>
            </a:pPr>
            <a:r>
              <a:rPr lang="en-US" dirty="0"/>
              <a:t>Most programs are cost-shares and are reimbursement based</a:t>
            </a:r>
          </a:p>
          <a:p>
            <a:pPr>
              <a:lnSpc>
                <a:spcPct val="100000"/>
              </a:lnSpc>
            </a:pPr>
            <a:r>
              <a:rPr lang="en-US" dirty="0"/>
              <a:t>Programs cover activities such as brush removal, riparian restoration, site assessments, site prep, and replanting.</a:t>
            </a:r>
          </a:p>
          <a:p>
            <a:pPr>
              <a:lnSpc>
                <a:spcPct val="100000"/>
              </a:lnSpc>
            </a:pPr>
            <a:endParaRPr lang="en-US" u="sng" dirty="0"/>
          </a:p>
          <a:p>
            <a:pPr lvl="1">
              <a:lnSpc>
                <a:spcPct val="100000"/>
              </a:lnSpc>
            </a:pPr>
            <a:endParaRPr lang="en-US" sz="2000" dirty="0">
              <a:latin typeface="Franklin Gothic Book" panose="020B0503020102020204" pitchFamily="34" charset="0"/>
            </a:endParaRPr>
          </a:p>
          <a:p>
            <a:pPr lvl="1"/>
            <a:endParaRPr lang="en-US" dirty="0"/>
          </a:p>
        </p:txBody>
      </p:sp>
    </p:spTree>
    <p:extLst>
      <p:ext uri="{BB962C8B-B14F-4D97-AF65-F5344CB8AC3E}">
        <p14:creationId xmlns:p14="http://schemas.microsoft.com/office/powerpoint/2010/main" val="4187151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DFC737-6A1B-CD20-91A3-7E59A0D7338C}"/>
              </a:ext>
            </a:extLst>
          </p:cNvPr>
          <p:cNvSpPr>
            <a:spLocks noGrp="1"/>
          </p:cNvSpPr>
          <p:nvPr>
            <p:ph idx="1"/>
          </p:nvPr>
        </p:nvSpPr>
        <p:spPr/>
        <p:txBody>
          <a:bodyPr>
            <a:normAutofit/>
          </a:bodyPr>
          <a:lstStyle/>
          <a:p>
            <a:pPr marL="0" indent="0">
              <a:buNone/>
            </a:pPr>
            <a:endParaRPr lang="en-US" sz="2000" dirty="0">
              <a:latin typeface="Franklin Gothic Book" panose="020B0503020102020204" pitchFamily="34" charset="0"/>
            </a:endParaRPr>
          </a:p>
          <a:p>
            <a:pPr lvl="1">
              <a:lnSpc>
                <a:spcPct val="100000"/>
              </a:lnSpc>
            </a:pPr>
            <a:endParaRPr lang="en-US" dirty="0"/>
          </a:p>
          <a:p>
            <a:pPr lvl="1">
              <a:lnSpc>
                <a:spcPct val="100000"/>
              </a:lnSpc>
            </a:pPr>
            <a:endParaRPr lang="en-US" sz="2000" dirty="0">
              <a:latin typeface="Franklin Gothic Book" panose="020B0503020102020204" pitchFamily="34" charset="0"/>
            </a:endParaRPr>
          </a:p>
          <a:p>
            <a:pPr lvl="1"/>
            <a:endParaRPr lang="en-US" dirty="0"/>
          </a:p>
        </p:txBody>
      </p:sp>
      <p:sp>
        <p:nvSpPr>
          <p:cNvPr id="4" name="Title 1">
            <a:extLst>
              <a:ext uri="{FF2B5EF4-FFF2-40B4-BE49-F238E27FC236}">
                <a16:creationId xmlns:a16="http://schemas.microsoft.com/office/drawing/2014/main" id="{46DFC787-569B-EAEB-83D4-E5628A83E945}"/>
              </a:ext>
            </a:extLst>
          </p:cNvPr>
          <p:cNvSpPr txBox="1">
            <a:spLocks noGrp="1"/>
          </p:cNvSpPr>
          <p:nvPr>
            <p:ph type="title"/>
          </p:nvPr>
        </p:nvSpPr>
        <p:spPr>
          <a:xfrm>
            <a:off x="838200" y="365125"/>
            <a:ext cx="10515600" cy="939019"/>
          </a:xfrm>
          <a:prstGeom prst="rect">
            <a:avLst/>
          </a:prstGeom>
          <a:noFill/>
          <a:ln w="28575">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u="sng" dirty="0">
                <a:solidFill>
                  <a:schemeClr val="accent6">
                    <a:lumMod val="50000"/>
                  </a:schemeClr>
                </a:solidFill>
              </a:rPr>
              <a:t>Ecological challenges to reforesting private lands </a:t>
            </a:r>
          </a:p>
        </p:txBody>
      </p:sp>
      <p:sp>
        <p:nvSpPr>
          <p:cNvPr id="2" name="Content Placeholder 2">
            <a:extLst>
              <a:ext uri="{FF2B5EF4-FFF2-40B4-BE49-F238E27FC236}">
                <a16:creationId xmlns:a16="http://schemas.microsoft.com/office/drawing/2014/main" id="{821DE050-2504-AF08-CC25-5C570CA21B7E}"/>
              </a:ext>
            </a:extLst>
          </p:cNvPr>
          <p:cNvSpPr txBox="1">
            <a:spLocks/>
          </p:cNvSpPr>
          <p:nvPr/>
        </p:nvSpPr>
        <p:spPr>
          <a:xfrm>
            <a:off x="838200" y="1035915"/>
            <a:ext cx="10515600" cy="54569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latin typeface="Franklin Gothic Book" panose="020B0503020102020204" pitchFamily="34" charset="0"/>
            </a:endParaRPr>
          </a:p>
          <a:p>
            <a:pPr>
              <a:lnSpc>
                <a:spcPct val="100000"/>
              </a:lnSpc>
            </a:pPr>
            <a:r>
              <a:rPr lang="en-US" b="1" u="sng" dirty="0"/>
              <a:t>Tree mortality </a:t>
            </a:r>
            <a:r>
              <a:rPr lang="en-US" dirty="0"/>
              <a:t>is high: heat waves, drought, poor seedling quality</a:t>
            </a:r>
            <a:br>
              <a:rPr lang="en-US" dirty="0"/>
            </a:br>
            <a:endParaRPr lang="en-US" dirty="0"/>
          </a:p>
          <a:p>
            <a:pPr>
              <a:lnSpc>
                <a:spcPct val="100000"/>
              </a:lnSpc>
            </a:pPr>
            <a:r>
              <a:rPr lang="en-US" b="1" u="sng" dirty="0"/>
              <a:t>Seedling supply: </a:t>
            </a:r>
            <a:r>
              <a:rPr lang="en-US" dirty="0"/>
              <a:t>Very few nurseries will sell to the public in small orders</a:t>
            </a:r>
          </a:p>
          <a:p>
            <a:pPr lvl="1">
              <a:lnSpc>
                <a:spcPct val="100000"/>
              </a:lnSpc>
            </a:pPr>
            <a:r>
              <a:rPr lang="en-US" dirty="0"/>
              <a:t>Some organizations are helping landowners aggregate orders</a:t>
            </a:r>
          </a:p>
          <a:p>
            <a:pPr>
              <a:lnSpc>
                <a:spcPct val="100000"/>
              </a:lnSpc>
            </a:pPr>
            <a:r>
              <a:rPr lang="en-US" dirty="0"/>
              <a:t>Lack of science on post-fire reforestation best practices on non-industrial private lands west of the Cascades</a:t>
            </a:r>
            <a:br>
              <a:rPr lang="en-US" dirty="0"/>
            </a:br>
            <a:endParaRPr lang="en-US" dirty="0"/>
          </a:p>
          <a:p>
            <a:pPr>
              <a:lnSpc>
                <a:spcPct val="100000"/>
              </a:lnSpc>
            </a:pPr>
            <a:r>
              <a:rPr lang="en-US" dirty="0"/>
              <a:t>Brush build up: need for constant mitigation </a:t>
            </a:r>
          </a:p>
        </p:txBody>
      </p:sp>
    </p:spTree>
    <p:extLst>
      <p:ext uri="{BB962C8B-B14F-4D97-AF65-F5344CB8AC3E}">
        <p14:creationId xmlns:p14="http://schemas.microsoft.com/office/powerpoint/2010/main" val="757835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DFC737-6A1B-CD20-91A3-7E59A0D7338C}"/>
              </a:ext>
            </a:extLst>
          </p:cNvPr>
          <p:cNvSpPr>
            <a:spLocks noGrp="1"/>
          </p:cNvSpPr>
          <p:nvPr>
            <p:ph idx="1"/>
          </p:nvPr>
        </p:nvSpPr>
        <p:spPr/>
        <p:txBody>
          <a:bodyPr>
            <a:normAutofit/>
          </a:bodyPr>
          <a:lstStyle/>
          <a:p>
            <a:pPr marL="0" indent="0">
              <a:buNone/>
            </a:pPr>
            <a:endParaRPr lang="en-US" sz="2000" dirty="0">
              <a:latin typeface="Franklin Gothic Book" panose="020B0503020102020204" pitchFamily="34" charset="0"/>
            </a:endParaRPr>
          </a:p>
          <a:p>
            <a:pPr lvl="1">
              <a:lnSpc>
                <a:spcPct val="100000"/>
              </a:lnSpc>
            </a:pPr>
            <a:endParaRPr lang="en-US" dirty="0"/>
          </a:p>
          <a:p>
            <a:pPr lvl="1">
              <a:lnSpc>
                <a:spcPct val="100000"/>
              </a:lnSpc>
            </a:pPr>
            <a:endParaRPr lang="en-US" sz="2000" dirty="0">
              <a:latin typeface="Franklin Gothic Book" panose="020B0503020102020204" pitchFamily="34" charset="0"/>
            </a:endParaRPr>
          </a:p>
          <a:p>
            <a:pPr lvl="1"/>
            <a:endParaRPr lang="en-US" dirty="0"/>
          </a:p>
        </p:txBody>
      </p:sp>
      <p:sp>
        <p:nvSpPr>
          <p:cNvPr id="4" name="Title 1">
            <a:extLst>
              <a:ext uri="{FF2B5EF4-FFF2-40B4-BE49-F238E27FC236}">
                <a16:creationId xmlns:a16="http://schemas.microsoft.com/office/drawing/2014/main" id="{46DFC787-569B-EAEB-83D4-E5628A83E945}"/>
              </a:ext>
            </a:extLst>
          </p:cNvPr>
          <p:cNvSpPr txBox="1">
            <a:spLocks noGrp="1"/>
          </p:cNvSpPr>
          <p:nvPr>
            <p:ph type="title"/>
          </p:nvPr>
        </p:nvSpPr>
        <p:spPr>
          <a:xfrm>
            <a:off x="838200" y="365125"/>
            <a:ext cx="10515600" cy="939019"/>
          </a:xfrm>
          <a:prstGeom prst="rect">
            <a:avLst/>
          </a:prstGeom>
          <a:noFill/>
          <a:ln w="28575">
            <a:no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u="sng" dirty="0">
                <a:solidFill>
                  <a:schemeClr val="accent6">
                    <a:lumMod val="50000"/>
                  </a:schemeClr>
                </a:solidFill>
              </a:rPr>
              <a:t>Social and economic challenges to reforesting private lands</a:t>
            </a:r>
          </a:p>
        </p:txBody>
      </p:sp>
      <p:sp>
        <p:nvSpPr>
          <p:cNvPr id="2" name="Content Placeholder 2">
            <a:extLst>
              <a:ext uri="{FF2B5EF4-FFF2-40B4-BE49-F238E27FC236}">
                <a16:creationId xmlns:a16="http://schemas.microsoft.com/office/drawing/2014/main" id="{821DE050-2504-AF08-CC25-5C570CA21B7E}"/>
              </a:ext>
            </a:extLst>
          </p:cNvPr>
          <p:cNvSpPr txBox="1">
            <a:spLocks/>
          </p:cNvSpPr>
          <p:nvPr/>
        </p:nvSpPr>
        <p:spPr>
          <a:xfrm>
            <a:off x="974271" y="1063625"/>
            <a:ext cx="10515600" cy="5429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latin typeface="Franklin Gothic Book" panose="020B0503020102020204" pitchFamily="34" charset="0"/>
            </a:endParaRPr>
          </a:p>
          <a:p>
            <a:pPr>
              <a:lnSpc>
                <a:spcPct val="100000"/>
              </a:lnSpc>
            </a:pPr>
            <a:r>
              <a:rPr lang="en-US" dirty="0"/>
              <a:t>Cumbersome application processes</a:t>
            </a:r>
          </a:p>
          <a:p>
            <a:pPr lvl="1">
              <a:lnSpc>
                <a:spcPct val="100000"/>
              </a:lnSpc>
            </a:pPr>
            <a:r>
              <a:rPr lang="en-US" sz="2000" i="1" kern="100" dirty="0">
                <a:effectLst/>
                <a:ea typeface="Aptos" panose="020B0004020202020204" pitchFamily="34" charset="0"/>
                <a:cs typeface="Times New Roman" panose="02020603050405020304" pitchFamily="18" charset="0"/>
              </a:rPr>
              <a:t>“They’re so overwhelmed with the 15</a:t>
            </a:r>
            <a:r>
              <a:rPr lang="en-US" sz="2000" i="1" kern="100" baseline="30000" dirty="0">
                <a:effectLst/>
                <a:ea typeface="Aptos" panose="020B0004020202020204" pitchFamily="34" charset="0"/>
                <a:cs typeface="Times New Roman" panose="02020603050405020304" pitchFamily="18" charset="0"/>
              </a:rPr>
              <a:t>th</a:t>
            </a:r>
            <a:r>
              <a:rPr lang="en-US" sz="2000" i="1" kern="100" dirty="0">
                <a:effectLst/>
                <a:ea typeface="Aptos" panose="020B0004020202020204" pitchFamily="34" charset="0"/>
                <a:cs typeface="Times New Roman" panose="02020603050405020304" pitchFamily="18" charset="0"/>
              </a:rPr>
              <a:t> set of paperwork we’re having them complete answering the same questions in a slightly different way for a new agency. They’ve given up, they can’t move past the trauma because we’re </a:t>
            </a:r>
            <a:r>
              <a:rPr lang="en-US" sz="2000" i="1" kern="100" dirty="0" err="1">
                <a:effectLst/>
                <a:ea typeface="Aptos" panose="020B0004020202020204" pitchFamily="34" charset="0"/>
                <a:cs typeface="Times New Roman" panose="02020603050405020304" pitchFamily="18" charset="0"/>
              </a:rPr>
              <a:t>reinflicting</a:t>
            </a:r>
            <a:r>
              <a:rPr lang="en-US" sz="2000" i="1" kern="100" dirty="0">
                <a:effectLst/>
                <a:ea typeface="Aptos" panose="020B0004020202020204" pitchFamily="34" charset="0"/>
                <a:cs typeface="Times New Roman" panose="02020603050405020304" pitchFamily="18" charset="0"/>
              </a:rPr>
              <a:t> it on them every time we get a new program with new funding.”</a:t>
            </a:r>
            <a:endParaRPr lang="en-US" sz="2000" i="1" dirty="0"/>
          </a:p>
          <a:p>
            <a:pPr>
              <a:lnSpc>
                <a:spcPct val="100000"/>
              </a:lnSpc>
            </a:pPr>
            <a:r>
              <a:rPr lang="en-US" dirty="0">
                <a:latin typeface="Franklin Gothic Book" panose="020B0503020102020204" pitchFamily="34" charset="0"/>
              </a:rPr>
              <a:t>Needing to front funding and uncertainty around reimbursement timeline</a:t>
            </a:r>
          </a:p>
          <a:p>
            <a:pPr>
              <a:lnSpc>
                <a:spcPct val="100000"/>
              </a:lnSpc>
            </a:pPr>
            <a:r>
              <a:rPr lang="en-US" dirty="0">
                <a:latin typeface="Franklin Gothic Book" panose="020B0503020102020204" pitchFamily="34" charset="0"/>
              </a:rPr>
              <a:t>Distrust of government and hesitance to receive assistance</a:t>
            </a:r>
          </a:p>
          <a:p>
            <a:pPr lvl="1"/>
            <a:r>
              <a:rPr lang="en-US" i="1" dirty="0">
                <a:latin typeface="Calibri" panose="020F0502020204030204" pitchFamily="34" charset="0"/>
                <a:ea typeface="Calibri" panose="020F0502020204030204" pitchFamily="34" charset="0"/>
                <a:cs typeface="Times New Roman" panose="02020603050405020304" pitchFamily="18" charset="0"/>
              </a:rPr>
              <a:t>“The second we tell people that we need to do an environmental study on their property, people panic… they’re afraid of what that means.”</a:t>
            </a:r>
          </a:p>
          <a:p>
            <a:pPr lvl="1">
              <a:lnSpc>
                <a:spcPct val="100000"/>
              </a:lnSpc>
            </a:pPr>
            <a:endParaRPr lang="en-US" dirty="0">
              <a:latin typeface="Franklin Gothic Book" panose="020B0503020102020204" pitchFamily="34" charset="0"/>
            </a:endParaRPr>
          </a:p>
          <a:p>
            <a:pPr lvl="1">
              <a:lnSpc>
                <a:spcPct val="100000"/>
              </a:lnSpc>
            </a:pPr>
            <a:endParaRPr lang="en-US" dirty="0"/>
          </a:p>
          <a:p>
            <a:pPr lvl="1">
              <a:lnSpc>
                <a:spcPct val="100000"/>
              </a:lnSpc>
            </a:pPr>
            <a:endParaRPr lang="en-US" sz="2000" dirty="0">
              <a:latin typeface="Franklin Gothic Book" panose="020B0503020102020204" pitchFamily="34" charset="0"/>
            </a:endParaRPr>
          </a:p>
          <a:p>
            <a:pPr lvl="1"/>
            <a:endParaRPr lang="en-US" dirty="0"/>
          </a:p>
        </p:txBody>
      </p:sp>
    </p:spTree>
    <p:extLst>
      <p:ext uri="{BB962C8B-B14F-4D97-AF65-F5344CB8AC3E}">
        <p14:creationId xmlns:p14="http://schemas.microsoft.com/office/powerpoint/2010/main" val="2977488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1185"/>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C89C-1283-EFC3-7665-31A5058FE4AB}"/>
              </a:ext>
            </a:extLst>
          </p:cNvPr>
          <p:cNvSpPr>
            <a:spLocks noGrp="1"/>
          </p:cNvSpPr>
          <p:nvPr>
            <p:ph type="title"/>
          </p:nvPr>
        </p:nvSpPr>
        <p:spPr>
          <a:xfrm>
            <a:off x="1121805" y="1831692"/>
            <a:ext cx="9559636" cy="2852737"/>
          </a:xfrm>
        </p:spPr>
        <p:txBody>
          <a:bodyPr>
            <a:noAutofit/>
          </a:bodyPr>
          <a:lstStyle/>
          <a:p>
            <a:pPr lvl="1" algn="ctr">
              <a:lnSpc>
                <a:spcPct val="100000"/>
              </a:lnSpc>
            </a:pPr>
            <a:r>
              <a:rPr lang="en-US" sz="3200" i="1" dirty="0">
                <a:solidFill>
                  <a:schemeClr val="tx1"/>
                </a:solidFill>
              </a:rPr>
              <a:t>“Some of the people that have replanted have lost as much as 80% of the trees… I don’t know about you but if somebody was like, hey, I need you to put out $35,000 to replant these trees that have already died twice and I can’t guarantee that I’m going to be able to reimburse you or how long it’s going to take, there’s a good chance they’re not going to do it.”</a:t>
            </a:r>
            <a:endParaRPr lang="en-US" sz="32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513105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1480</TotalTime>
  <Words>1967</Words>
  <Application>Microsoft Macintosh PowerPoint</Application>
  <PresentationFormat>Widescreen</PresentationFormat>
  <Paragraphs>115</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Arial</vt:lpstr>
      <vt:lpstr>Calibri</vt:lpstr>
      <vt:lpstr>Calibri Light</vt:lpstr>
      <vt:lpstr>Franklin Gothic Book</vt:lpstr>
      <vt:lpstr>Helvetica</vt:lpstr>
      <vt:lpstr>Office Theme</vt:lpstr>
      <vt:lpstr>Grow Back Better Social and ecological factors shaping wildfire recovery on non-industrial private lands   Naomi Serio &amp; Dr. Heidi Huber-Stearns, Ecosystem Workforce Program University of Oregon</vt:lpstr>
      <vt:lpstr>PowerPoint Presentation</vt:lpstr>
      <vt:lpstr>Research Questions</vt:lpstr>
      <vt:lpstr>Today’s focus: organizations supporting NIPF</vt:lpstr>
      <vt:lpstr>Preliminary emergent themes</vt:lpstr>
      <vt:lpstr>What type of support is available?</vt:lpstr>
      <vt:lpstr>Ecological challenges to reforesting private lands </vt:lpstr>
      <vt:lpstr>Social and economic challenges to reforesting private lands</vt:lpstr>
      <vt:lpstr>“Some of the people that have replanted have lost as much as 80% of the trees… I don’t know about you but if somebody was like, hey, I need you to put out $35,000 to replant these trees that have already died twice and I can’t guarantee that I’m going to be able to reimburse you or how long it’s going to take, there’s a good chance they’re not going to do it.”</vt:lpstr>
      <vt:lpstr>Equity Concerns in Recovery</vt:lpstr>
      <vt:lpstr>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Serio</dc:creator>
  <cp:lastModifiedBy>Naomi Serio</cp:lastModifiedBy>
  <cp:revision>224</cp:revision>
  <dcterms:created xsi:type="dcterms:W3CDTF">2022-11-01T18:34:57Z</dcterms:created>
  <dcterms:modified xsi:type="dcterms:W3CDTF">2024-04-10T19:17:02Z</dcterms:modified>
</cp:coreProperties>
</file>