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Caveat"/>
      <p:regular r:id="rId22"/>
      <p:bold r:id="rId23"/>
    </p:embeddedFont>
    <p:embeddedFont>
      <p:font typeface="Robo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8" roundtripDataSignature="AMtx7mgGiFNfjsBfCDHS8N/sGwVEtCOY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Caveat-regular.fntdata"/><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font" Target="fonts/Cave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customschemas.google.com/relationships/presentationmetadata" Target="meta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e11b201a1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2ae11b201a1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e9d22bb03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28e9d22bb03_0_7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e853f1a9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6e853f1a9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sample of case studies and surveys gathered reveal that revolving fund fees may</a:t>
            </a:r>
            <a:endParaRPr/>
          </a:p>
          <a:p>
            <a:pPr indent="0" lvl="0" marL="0" rtl="0" algn="l">
              <a:spcBef>
                <a:spcPts val="0"/>
              </a:spcBef>
              <a:spcAft>
                <a:spcPts val="0"/>
              </a:spcAft>
              <a:buClr>
                <a:schemeClr val="dk1"/>
              </a:buClr>
              <a:buSzPts val="1100"/>
              <a:buFont typeface="Arial"/>
              <a:buNone/>
            </a:pPr>
            <a:r>
              <a:rPr lang="en"/>
              <a:t>range anywhere between 1% to 3%</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6e853f1a9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6e853f1a9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000FF"/>
                </a:solidFill>
                <a:highlight>
                  <a:srgbClr val="FFFF00"/>
                </a:highlight>
              </a:rPr>
              <a:t>The financial model central to our proposal is a revolving loan fund. The fund will be capitalized through an approximately 50/50 mix of 1) grant funding, and 2) Program-related Investment (PRI) and Mission-related Investment (MRI) funding. We have provided supporting documents attached to this application that include an initial financial model for this project. This financial model was developed by conservation finance experts at CK Blueshift working with the COCO team as part of the IFNF grant funded feasibility analysis for this project. Our baseline scenario is to maintain the pilot fund of $1 million with a $100,000 per year influx of grant funding. Our projected cost to run the fund is between $40,000 to $60,000 per year. We expect to provide bridge funding loans at an interest rate of 3%-4% for a period of up to 1 year to anywhere from 4 - 8 borrowers per year. Borrowers can take out back to back loans to fund larger and more expensive projects.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e853f1a9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6e853f1a9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6e853f1a9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6e853f1a99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all know that investing strategically in forest and watershed health pays big returns in ecosystem services. We can further leverage this ROI by making the funding structure more sustainable…(bullets)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e853f1a9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6e853f1a99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all know that investing strategically in forest and watershed health pays big returns in ecosystem services. We can further leverage this ROI by making the funding structure more sustainable…(bullets)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6e853f1a9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6e853f1a9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Our work is foundational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1.</a:t>
            </a:r>
            <a:r>
              <a:rPr lang="en" sz="1200">
                <a:solidFill>
                  <a:schemeClr val="dk1"/>
                </a:solidFill>
                <a:latin typeface="Calibri"/>
                <a:ea typeface="Calibri"/>
                <a:cs typeface="Calibri"/>
                <a:sym typeface="Calibri"/>
              </a:rPr>
              <a:t>Help organizations achieve success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2.</a:t>
            </a:r>
            <a:r>
              <a:rPr lang="en" sz="1200">
                <a:solidFill>
                  <a:schemeClr val="dk1"/>
                </a:solidFill>
                <a:latin typeface="Calibri"/>
                <a:ea typeface="Calibri"/>
                <a:cs typeface="Calibri"/>
                <a:sym typeface="Calibri"/>
              </a:rPr>
              <a:t>Develop resilient communities / landscapes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3.</a:t>
            </a:r>
            <a:r>
              <a:rPr lang="en" sz="1200">
                <a:solidFill>
                  <a:schemeClr val="dk1"/>
                </a:solidFill>
                <a:latin typeface="Calibri"/>
                <a:ea typeface="Calibri"/>
                <a:cs typeface="Calibri"/>
                <a:sym typeface="Calibri"/>
              </a:rPr>
              <a:t>When disturbances occur support recovery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rPr>
              <a:t>4.</a:t>
            </a:r>
            <a:r>
              <a:rPr lang="en" sz="1200">
                <a:solidFill>
                  <a:schemeClr val="dk1"/>
                </a:solidFill>
                <a:latin typeface="Calibri"/>
                <a:ea typeface="Calibri"/>
                <a:cs typeface="Calibri"/>
                <a:sym typeface="Calibri"/>
              </a:rPr>
              <a:t>Develop out of the box solutions – think big, innovate, focus on the root causes and develop REAL SOLUTIONS NOT BAND AIDS.   That is why we are meeting with you today - to learn more, to investigate the opportunities and act as a conduit to developing lasting solutions and tools.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e11b201a1_1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2ae11b201a1_1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p>
          <a:p>
            <a:pPr indent="0" lvl="0" marL="0" rtl="0" algn="l">
              <a:lnSpc>
                <a:spcPct val="115000"/>
              </a:lnSpc>
              <a:spcBef>
                <a:spcPts val="0"/>
              </a:spcBef>
              <a:spcAft>
                <a:spcPts val="0"/>
              </a:spcAft>
              <a:buNone/>
            </a:pPr>
            <a:r>
              <a:rPr lang="en">
                <a:solidFill>
                  <a:srgbClr val="0000FF"/>
                </a:solidFill>
              </a:rPr>
              <a:t>. Many of these forested watersheds are on USFS land. Annual wildfire suppression costs billions and when suppression fails, the cost to mitigate impacts on water quality is massive.</a:t>
            </a:r>
            <a:endParaRPr>
              <a:solidFill>
                <a:srgbClr val="595959"/>
              </a:solidFill>
              <a:latin typeface="Avenir"/>
              <a:ea typeface="Avenir"/>
              <a:cs typeface="Avenir"/>
              <a:sym typeface="Avenir"/>
            </a:endParaRPr>
          </a:p>
          <a:p>
            <a:pPr indent="0" lvl="0" marL="0" rtl="0" algn="l">
              <a:lnSpc>
                <a:spcPct val="100000"/>
              </a:lnSpc>
              <a:spcBef>
                <a:spcPts val="0"/>
              </a:spcBef>
              <a:spcAft>
                <a:spcPts val="0"/>
              </a:spcAft>
              <a:buSzPts val="1100"/>
              <a:buNone/>
            </a:pPr>
            <a:r>
              <a:t/>
            </a:r>
            <a:endParaRPr>
              <a:solidFill>
                <a:srgbClr val="595959"/>
              </a:solidFill>
              <a:latin typeface="Avenir"/>
              <a:ea typeface="Avenir"/>
              <a:cs typeface="Avenir"/>
              <a:sym typeface="Avenir"/>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295b6bb85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295b6bb852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000FF"/>
                </a:solidFill>
              </a:rPr>
              <a:t>In 2023, more than 44,011 wildfires burned 2,342,143 acres and regions such as Texas and Hawaii saw the worst wildfires in their history (International Association of Wildland Fire). </a:t>
            </a:r>
            <a:endParaRPr>
              <a:solidFill>
                <a:srgbClr val="0000FF"/>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000FF"/>
              </a:solidFill>
            </a:endParaRPr>
          </a:p>
          <a:p>
            <a:pPr indent="0" lvl="0" marL="0" rtl="0" algn="l">
              <a:lnSpc>
                <a:spcPct val="115000"/>
              </a:lnSpc>
              <a:spcBef>
                <a:spcPts val="0"/>
              </a:spcBef>
              <a:spcAft>
                <a:spcPts val="0"/>
              </a:spcAft>
              <a:buClr>
                <a:schemeClr val="dk1"/>
              </a:buClr>
              <a:buSzPts val="1100"/>
              <a:buFont typeface="Arial"/>
              <a:buNone/>
            </a:pPr>
            <a:r>
              <a:rPr lang="en">
                <a:solidFill>
                  <a:srgbClr val="0000FF"/>
                </a:solidFill>
              </a:rPr>
              <a:t>According to a 2020 USGS report, wildfires pose a threat to US water supplies as “[o]ver 50% of the Nation’s drinking water comes from forested areas” (https://labs.waterdata.usgs.gov/visualizations/fire-hydro/index.html#/)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e11b201a1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2ae11b201a1_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are talking about 60+ conservation collaboratives in a state like Colorado. If half of them are struggling with financial management then the impacts of this problem impact important forest conservation, watershed restoration, and wildfire mitigation throughout huge portions of the state. Now think about what this problem looks like at the national scale.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Place-based groups rely on state and federal funding; however, there is a misalignment of timelines on when cash is accessible by organizations to efficiently plan and complete projects. This is a significant barrier, especially to groups representing marginalized communities, who cannot leverage finance in other ways. (e.g. loan inaccessibility, limited local philanthropic funding, and/or limited fundraising capacity). Without a mechanism like RiverBANK, funding opportunities available under the Bipartisan Infrastructure Law, US IIJA, and other federal and state funding will be largely unavailable to place-based groups pursuing priority projects, and those funding programs are likely to miss important targets.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Coalitions and Collaboratives leadership hears over and over again from place-based conservation collaboratives throughout the state of Colorado and the Nation that they are struggling to pay their staff and contractors between grant reimbursements. This makes funding investments in their work less impactful than they could be.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COCO has both seen this issue recurring across the country with groups we mentor and experienced it more directly when supporting affiliate organizations under our umbrella  through multiple payrolls and contractor bills due to this recurring situation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After hearing about this for years, we decided to work to address this systemic issue. We started with a small-scale scoping survey in 2022 to quantify what we have been hearing. Our initial results, based on responses from 12 collaboratives throughout the state of Colorado, found that 92% of organizations felt that managing finances was a problem for them. Over half reported managing finances to be a significant problem.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Our conversations with nonprofit groups and our initial survey results also show that grant reimbursements typically take months to come through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Meanwhile, 70% of the groups that responded to our scoping survey have only 3 months of cash in reserve or less.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To meet this gap, they must compete for limited philanthropic funding or resort to high-interest loans and credit. This negatively impacts their ability to realize benefits to society.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all know that investing strategically in forest and watershed health pays big returns in ecosystem services. We can further leverage this ROI by making the funding structure more sustainable…(bullets)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Watershed and forest health organizations leading projects critical to the environment struggle with cash-in-reserve challenges and the timing of cash cycles under reimbursement-based grants.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 revolving fund that supplies bridge capital to place-based nonprofits at critical stages of project planning and development will help solve these challenges and move projects forward, while leveraging private capital to build forest and watershed health and address the risk of catastrophic wildfire.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envision the RiverBANK RLF (placeholder name) to be a dependable resource to keep qualified and effective organizations up and running and on task through the ups and downs of state and federal funding.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COCO would manage this fund with oversight form our board of directors, advice/support from partners, and a mix of individual, corporate, and institutional donor supporters.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g2ae11b201a1_1_70"/>
          <p:cNvSpPr txBox="1"/>
          <p:nvPr>
            <p:ph idx="1" type="subTitle"/>
          </p:nvPr>
        </p:nvSpPr>
        <p:spPr>
          <a:xfrm>
            <a:off x="458725" y="2740248"/>
            <a:ext cx="6317100" cy="2019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sz="3509">
                <a:solidFill>
                  <a:schemeClr val="dk1"/>
                </a:solidFill>
                <a:latin typeface="Avenir"/>
                <a:ea typeface="Avenir"/>
                <a:cs typeface="Avenir"/>
                <a:sym typeface="Avenir"/>
              </a:rPr>
              <a:t>Forest &amp; Water Renewal</a:t>
            </a:r>
            <a:endParaRPr b="1" sz="3509">
              <a:solidFill>
                <a:schemeClr val="dk1"/>
              </a:solidFill>
              <a:latin typeface="Avenir"/>
              <a:ea typeface="Avenir"/>
              <a:cs typeface="Avenir"/>
              <a:sym typeface="Avenir"/>
            </a:endParaRPr>
          </a:p>
          <a:p>
            <a:pPr indent="0" lvl="0" marL="0" rtl="0" algn="ctr">
              <a:spcBef>
                <a:spcPts val="0"/>
              </a:spcBef>
              <a:spcAft>
                <a:spcPts val="0"/>
              </a:spcAft>
              <a:buClr>
                <a:schemeClr val="dk1"/>
              </a:buClr>
              <a:buSzPts val="2800"/>
              <a:buFont typeface="Arial"/>
              <a:buNone/>
            </a:pPr>
            <a:r>
              <a:rPr lang="en" sz="3300">
                <a:latin typeface="Avenir"/>
                <a:ea typeface="Avenir"/>
                <a:cs typeface="Avenir"/>
                <a:sym typeface="Avenir"/>
              </a:rPr>
              <a:t>Revolving Loan Fund</a:t>
            </a:r>
            <a:endParaRPr b="1" sz="3509">
              <a:solidFill>
                <a:schemeClr val="dk1"/>
              </a:solidFill>
              <a:latin typeface="Avenir"/>
              <a:ea typeface="Avenir"/>
              <a:cs typeface="Avenir"/>
              <a:sym typeface="Avenir"/>
            </a:endParaRPr>
          </a:p>
        </p:txBody>
      </p:sp>
      <p:cxnSp>
        <p:nvCxnSpPr>
          <p:cNvPr id="55" name="Google Shape;55;g2ae11b201a1_1_70"/>
          <p:cNvCxnSpPr/>
          <p:nvPr/>
        </p:nvCxnSpPr>
        <p:spPr>
          <a:xfrm flipH="1">
            <a:off x="307650" y="2279938"/>
            <a:ext cx="1800" cy="2479500"/>
          </a:xfrm>
          <a:prstGeom prst="straightConnector1">
            <a:avLst/>
          </a:prstGeom>
          <a:noFill/>
          <a:ln cap="flat" cmpd="sng" w="28575">
            <a:solidFill>
              <a:srgbClr val="D0E0E3"/>
            </a:solidFill>
            <a:prstDash val="solid"/>
            <a:round/>
            <a:headEnd len="sm" w="sm" type="none"/>
            <a:tailEnd len="sm" w="sm" type="none"/>
          </a:ln>
        </p:spPr>
      </p:cxnSp>
      <p:pic>
        <p:nvPicPr>
          <p:cNvPr id="56" name="Google Shape;56;g2ae11b201a1_1_70"/>
          <p:cNvPicPr preferRelativeResize="0"/>
          <p:nvPr/>
        </p:nvPicPr>
        <p:blipFill rotWithShape="1">
          <a:blip r:embed="rId3">
            <a:alphaModFix/>
          </a:blip>
          <a:srcRect b="0" l="847" r="658" t="0"/>
          <a:stretch/>
        </p:blipFill>
        <p:spPr>
          <a:xfrm>
            <a:off x="0" y="0"/>
            <a:ext cx="9144000" cy="1926142"/>
          </a:xfrm>
          <a:prstGeom prst="rect">
            <a:avLst/>
          </a:prstGeom>
          <a:noFill/>
          <a:ln>
            <a:noFill/>
          </a:ln>
        </p:spPr>
      </p:pic>
      <p:sp>
        <p:nvSpPr>
          <p:cNvPr id="57" name="Google Shape;57;g2ae11b201a1_1_70"/>
          <p:cNvSpPr txBox="1"/>
          <p:nvPr/>
        </p:nvSpPr>
        <p:spPr>
          <a:xfrm>
            <a:off x="6397100" y="2859400"/>
            <a:ext cx="7665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60000"/>
              </a:lnSpc>
              <a:spcBef>
                <a:spcPts val="0"/>
              </a:spcBef>
              <a:spcAft>
                <a:spcPts val="0"/>
              </a:spcAft>
              <a:buClr>
                <a:srgbClr val="000000"/>
              </a:buClr>
              <a:buSzPts val="4500"/>
              <a:buFont typeface="Arial"/>
              <a:buNone/>
            </a:pPr>
            <a:r>
              <a:rPr b="1" i="0" lang="en" sz="4500" u="none" cap="none" strike="noStrike">
                <a:solidFill>
                  <a:srgbClr val="D0E0E3"/>
                </a:solidFill>
                <a:latin typeface="Caveat"/>
                <a:ea typeface="Caveat"/>
                <a:cs typeface="Caveat"/>
                <a:sym typeface="Caveat"/>
              </a:rPr>
              <a:t>~</a:t>
            </a:r>
            <a:endParaRPr b="1" i="0" sz="4500" u="none" cap="none" strike="noStrike">
              <a:solidFill>
                <a:srgbClr val="D0E0E3"/>
              </a:solidFill>
              <a:latin typeface="Caveat"/>
              <a:ea typeface="Caveat"/>
              <a:cs typeface="Caveat"/>
              <a:sym typeface="Caveat"/>
            </a:endParaRPr>
          </a:p>
          <a:p>
            <a:pPr indent="0" lvl="0" marL="0" marR="0" rtl="0" algn="l">
              <a:lnSpc>
                <a:spcPct val="60000"/>
              </a:lnSpc>
              <a:spcBef>
                <a:spcPts val="0"/>
              </a:spcBef>
              <a:spcAft>
                <a:spcPts val="0"/>
              </a:spcAft>
              <a:buClr>
                <a:srgbClr val="000000"/>
              </a:buClr>
              <a:buSzPts val="4500"/>
              <a:buFont typeface="Arial"/>
              <a:buNone/>
            </a:pPr>
            <a:r>
              <a:rPr b="1" i="0" lang="en" sz="4500" u="none" cap="none" strike="noStrike">
                <a:solidFill>
                  <a:srgbClr val="D0E0E3"/>
                </a:solidFill>
                <a:latin typeface="Caveat"/>
                <a:ea typeface="Caveat"/>
                <a:cs typeface="Caveat"/>
                <a:sym typeface="Caveat"/>
              </a:rPr>
              <a:t>~</a:t>
            </a:r>
            <a:endParaRPr b="1" i="0" sz="4500" u="none" cap="none" strike="noStrike">
              <a:solidFill>
                <a:srgbClr val="D0E0E3"/>
              </a:solidFill>
              <a:latin typeface="Caveat"/>
              <a:ea typeface="Caveat"/>
              <a:cs typeface="Caveat"/>
              <a:sym typeface="Caveat"/>
            </a:endParaRPr>
          </a:p>
          <a:p>
            <a:pPr indent="0" lvl="0" marL="0" marR="0" rtl="0" algn="l">
              <a:lnSpc>
                <a:spcPct val="60000"/>
              </a:lnSpc>
              <a:spcBef>
                <a:spcPts val="0"/>
              </a:spcBef>
              <a:spcAft>
                <a:spcPts val="0"/>
              </a:spcAft>
              <a:buClr>
                <a:srgbClr val="000000"/>
              </a:buClr>
              <a:buSzPts val="4500"/>
              <a:buFont typeface="Arial"/>
              <a:buNone/>
            </a:pPr>
            <a:r>
              <a:rPr b="1" i="0" lang="en" sz="4500" u="none" cap="none" strike="noStrike">
                <a:solidFill>
                  <a:srgbClr val="D0E0E3"/>
                </a:solidFill>
                <a:latin typeface="Caveat"/>
                <a:ea typeface="Caveat"/>
                <a:cs typeface="Caveat"/>
                <a:sym typeface="Caveat"/>
              </a:rPr>
              <a:t>~</a:t>
            </a:r>
            <a:endParaRPr b="1" i="0" sz="4500" u="none" cap="none" strike="noStrike">
              <a:solidFill>
                <a:srgbClr val="D0E0E3"/>
              </a:solidFill>
              <a:latin typeface="Caveat"/>
              <a:ea typeface="Caveat"/>
              <a:cs typeface="Caveat"/>
              <a:sym typeface="Cave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cxnSp>
        <p:nvCxnSpPr>
          <p:cNvPr id="151" name="Google Shape;151;g28e9d22bb03_0_706"/>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152" name="Google Shape;152;g28e9d22bb03_0_706"/>
          <p:cNvSpPr txBox="1"/>
          <p:nvPr>
            <p:ph type="title"/>
          </p:nvPr>
        </p:nvSpPr>
        <p:spPr>
          <a:xfrm>
            <a:off x="311700" y="21480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Avenir"/>
                <a:ea typeface="Avenir"/>
                <a:cs typeface="Avenir"/>
                <a:sym typeface="Avenir"/>
              </a:rPr>
              <a:t>Feasibility Study/ Program Design</a:t>
            </a:r>
            <a:endParaRPr sz="2420">
              <a:latin typeface="Avenir"/>
              <a:ea typeface="Avenir"/>
              <a:cs typeface="Avenir"/>
              <a:sym typeface="Avenir"/>
            </a:endParaRPr>
          </a:p>
        </p:txBody>
      </p:sp>
      <p:sp>
        <p:nvSpPr>
          <p:cNvPr id="153" name="Google Shape;153;g28e9d22bb03_0_706"/>
          <p:cNvSpPr/>
          <p:nvPr/>
        </p:nvSpPr>
        <p:spPr>
          <a:xfrm rot="-5400000">
            <a:off x="4278119" y="1890390"/>
            <a:ext cx="522336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54" name="Google Shape;154;g28e9d22bb03_0_706"/>
          <p:cNvPicPr preferRelativeResize="0"/>
          <p:nvPr/>
        </p:nvPicPr>
        <p:blipFill rotWithShape="1">
          <a:blip r:embed="rId3">
            <a:alphaModFix/>
          </a:blip>
          <a:srcRect b="27951" l="0" r="0" t="28891"/>
          <a:stretch/>
        </p:blipFill>
        <p:spPr>
          <a:xfrm>
            <a:off x="425175" y="4114988"/>
            <a:ext cx="2425425" cy="784950"/>
          </a:xfrm>
          <a:prstGeom prst="rect">
            <a:avLst/>
          </a:prstGeom>
          <a:noFill/>
          <a:ln>
            <a:noFill/>
          </a:ln>
        </p:spPr>
      </p:pic>
      <p:pic>
        <p:nvPicPr>
          <p:cNvPr id="155" name="Google Shape;155;g28e9d22bb03_0_706"/>
          <p:cNvPicPr preferRelativeResize="0"/>
          <p:nvPr/>
        </p:nvPicPr>
        <p:blipFill rotWithShape="1">
          <a:blip r:embed="rId4">
            <a:alphaModFix/>
          </a:blip>
          <a:srcRect b="46440" l="29252" r="28249" t="5067"/>
          <a:stretch/>
        </p:blipFill>
        <p:spPr>
          <a:xfrm>
            <a:off x="8003625" y="3944885"/>
            <a:ext cx="1075476" cy="1125176"/>
          </a:xfrm>
          <a:prstGeom prst="rect">
            <a:avLst/>
          </a:prstGeom>
          <a:noFill/>
          <a:ln>
            <a:noFill/>
          </a:ln>
        </p:spPr>
      </p:pic>
      <p:sp>
        <p:nvSpPr>
          <p:cNvPr id="156" name="Google Shape;156;g28e9d22bb03_0_706"/>
          <p:cNvSpPr/>
          <p:nvPr/>
        </p:nvSpPr>
        <p:spPr>
          <a:xfrm>
            <a:off x="228575" y="1761377"/>
            <a:ext cx="2214600" cy="669000"/>
          </a:xfrm>
          <a:prstGeom prst="homePlate">
            <a:avLst>
              <a:gd fmla="val 50000" name="adj"/>
            </a:avLst>
          </a:prstGeom>
          <a:solidFill>
            <a:srgbClr val="0942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Need Assessment</a:t>
            </a:r>
            <a:endParaRPr b="0" i="0" sz="1400" u="none" cap="none" strike="noStrike">
              <a:solidFill>
                <a:srgbClr val="FFFFFF"/>
              </a:solidFill>
              <a:latin typeface="Roboto"/>
              <a:ea typeface="Roboto"/>
              <a:cs typeface="Roboto"/>
              <a:sym typeface="Roboto"/>
            </a:endParaRPr>
          </a:p>
        </p:txBody>
      </p:sp>
      <p:sp>
        <p:nvSpPr>
          <p:cNvPr id="157" name="Google Shape;157;g28e9d22bb03_0_706"/>
          <p:cNvSpPr/>
          <p:nvPr/>
        </p:nvSpPr>
        <p:spPr>
          <a:xfrm>
            <a:off x="2066950" y="1761275"/>
            <a:ext cx="2064000" cy="669000"/>
          </a:xfrm>
          <a:prstGeom prst="chevron">
            <a:avLst>
              <a:gd fmla="val 50000" name="adj"/>
            </a:avLst>
          </a:prstGeom>
          <a:solidFill>
            <a:srgbClr val="0C57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Financial Tool -   Model</a:t>
            </a:r>
            <a:endParaRPr b="0" i="0" sz="1400" u="none" cap="none" strike="noStrike">
              <a:solidFill>
                <a:srgbClr val="FFFFFF"/>
              </a:solidFill>
              <a:latin typeface="Roboto"/>
              <a:ea typeface="Roboto"/>
              <a:cs typeface="Roboto"/>
              <a:sym typeface="Roboto"/>
            </a:endParaRPr>
          </a:p>
        </p:txBody>
      </p:sp>
      <p:sp>
        <p:nvSpPr>
          <p:cNvPr id="158" name="Google Shape;158;g28e9d22bb03_0_706"/>
          <p:cNvSpPr/>
          <p:nvPr/>
        </p:nvSpPr>
        <p:spPr>
          <a:xfrm>
            <a:off x="3740912" y="1761275"/>
            <a:ext cx="2064000" cy="669000"/>
          </a:xfrm>
          <a:prstGeom prst="chevron">
            <a:avLst>
              <a:gd fmla="val 50000" name="adj"/>
            </a:avLst>
          </a:prstGeom>
          <a:solidFill>
            <a:srgbClr val="0D5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Ultimate Payor &amp; Borrower Analysis</a:t>
            </a:r>
            <a:endParaRPr b="0" i="0" sz="1400" u="none" cap="none" strike="noStrike">
              <a:solidFill>
                <a:srgbClr val="FFFFFF"/>
              </a:solidFill>
              <a:latin typeface="Roboto"/>
              <a:ea typeface="Roboto"/>
              <a:cs typeface="Roboto"/>
              <a:sym typeface="Roboto"/>
            </a:endParaRPr>
          </a:p>
        </p:txBody>
      </p:sp>
      <p:grpSp>
        <p:nvGrpSpPr>
          <p:cNvPr id="159" name="Google Shape;159;g28e9d22bb03_0_706"/>
          <p:cNvGrpSpPr/>
          <p:nvPr/>
        </p:nvGrpSpPr>
        <p:grpSpPr>
          <a:xfrm>
            <a:off x="7102625" y="1761275"/>
            <a:ext cx="2064000" cy="3217850"/>
            <a:chOff x="6874025" y="1189775"/>
            <a:chExt cx="2064000" cy="3217850"/>
          </a:xfrm>
        </p:grpSpPr>
        <p:sp>
          <p:nvSpPr>
            <p:cNvPr id="160" name="Google Shape;160;g28e9d22bb03_0_706"/>
            <p:cNvSpPr/>
            <p:nvPr/>
          </p:nvSpPr>
          <p:spPr>
            <a:xfrm>
              <a:off x="6874025" y="1189775"/>
              <a:ext cx="2064000" cy="669000"/>
            </a:xfrm>
            <a:prstGeom prst="chevron">
              <a:avLst>
                <a:gd fmla="val 50000" name="adj"/>
              </a:avLst>
            </a:prstGeom>
            <a:solidFill>
              <a:srgbClr val="307A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Program Design </a:t>
              </a:r>
              <a:endParaRPr b="0" i="0" sz="1400" u="none" cap="none" strike="noStrike">
                <a:solidFill>
                  <a:srgbClr val="FFFFFF"/>
                </a:solidFill>
                <a:latin typeface="Roboto"/>
                <a:ea typeface="Roboto"/>
                <a:cs typeface="Roboto"/>
                <a:sym typeface="Roboto"/>
              </a:endParaRPr>
            </a:p>
          </p:txBody>
        </p:sp>
        <p:sp>
          <p:nvSpPr>
            <p:cNvPr id="161" name="Google Shape;161;g28e9d22bb03_0_706"/>
            <p:cNvSpPr txBox="1"/>
            <p:nvPr/>
          </p:nvSpPr>
          <p:spPr>
            <a:xfrm>
              <a:off x="7183850" y="2057125"/>
              <a:ext cx="1624500" cy="235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Roboto"/>
                <a:ea typeface="Roboto"/>
                <a:cs typeface="Roboto"/>
                <a:sym typeface="Roboto"/>
              </a:endParaRPr>
            </a:p>
          </p:txBody>
        </p:sp>
      </p:grpSp>
      <p:sp>
        <p:nvSpPr>
          <p:cNvPr id="162" name="Google Shape;162;g28e9d22bb03_0_706"/>
          <p:cNvSpPr/>
          <p:nvPr/>
        </p:nvSpPr>
        <p:spPr>
          <a:xfrm>
            <a:off x="5423950" y="1761375"/>
            <a:ext cx="2064000" cy="669000"/>
          </a:xfrm>
          <a:prstGeom prst="chevron">
            <a:avLst>
              <a:gd fmla="val 50000" name="adj"/>
            </a:avLst>
          </a:prstGeom>
          <a:solidFill>
            <a:srgbClr val="0E63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Policy/Legal Feasibility Analysis</a:t>
            </a:r>
            <a:endParaRPr b="0" i="0" sz="1400" u="none" cap="none" strike="noStrike">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g26e853f1a99_0_8"/>
          <p:cNvPicPr preferRelativeResize="0"/>
          <p:nvPr/>
        </p:nvPicPr>
        <p:blipFill>
          <a:blip r:embed="rId3">
            <a:alphaModFix/>
          </a:blip>
          <a:stretch>
            <a:fillRect/>
          </a:stretch>
        </p:blipFill>
        <p:spPr>
          <a:xfrm>
            <a:off x="2258575" y="0"/>
            <a:ext cx="6858000" cy="5143500"/>
          </a:xfrm>
          <a:prstGeom prst="rect">
            <a:avLst/>
          </a:prstGeom>
          <a:noFill/>
          <a:ln>
            <a:noFill/>
          </a:ln>
        </p:spPr>
      </p:pic>
      <p:pic>
        <p:nvPicPr>
          <p:cNvPr id="168" name="Google Shape;168;g26e853f1a99_0_8"/>
          <p:cNvPicPr preferRelativeResize="0"/>
          <p:nvPr/>
        </p:nvPicPr>
        <p:blipFill>
          <a:blip r:embed="rId4">
            <a:alphaModFix/>
          </a:blip>
          <a:stretch>
            <a:fillRect/>
          </a:stretch>
        </p:blipFill>
        <p:spPr>
          <a:xfrm>
            <a:off x="259275" y="722900"/>
            <a:ext cx="2181575" cy="3850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6e853f1a99_0_1"/>
          <p:cNvPicPr preferRelativeResize="0"/>
          <p:nvPr/>
        </p:nvPicPr>
        <p:blipFill>
          <a:blip r:embed="rId3">
            <a:alphaModFix/>
          </a:blip>
          <a:stretch>
            <a:fillRect/>
          </a:stretch>
        </p:blipFill>
        <p:spPr>
          <a:xfrm>
            <a:off x="0" y="381000"/>
            <a:ext cx="9144003" cy="4299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g26e853f1a99_0_19"/>
          <p:cNvPicPr preferRelativeResize="0"/>
          <p:nvPr/>
        </p:nvPicPr>
        <p:blipFill>
          <a:blip r:embed="rId3">
            <a:alphaModFix/>
          </a:blip>
          <a:stretch>
            <a:fillRect/>
          </a:stretch>
        </p:blipFill>
        <p:spPr>
          <a:xfrm>
            <a:off x="2474152" y="0"/>
            <a:ext cx="3936874"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g26e853f1a99_0_25"/>
          <p:cNvPicPr preferRelativeResize="0"/>
          <p:nvPr/>
        </p:nvPicPr>
        <p:blipFill rotWithShape="1">
          <a:blip r:embed="rId3">
            <a:alphaModFix/>
          </a:blip>
          <a:srcRect b="0" l="3703" r="64692" t="0"/>
          <a:stretch/>
        </p:blipFill>
        <p:spPr>
          <a:xfrm>
            <a:off x="6705750" y="2850"/>
            <a:ext cx="2438250" cy="5143500"/>
          </a:xfrm>
          <a:prstGeom prst="rect">
            <a:avLst/>
          </a:prstGeom>
          <a:noFill/>
          <a:ln>
            <a:noFill/>
          </a:ln>
        </p:spPr>
      </p:pic>
      <p:sp>
        <p:nvSpPr>
          <p:cNvPr id="184" name="Google Shape;184;g26e853f1a99_0_25"/>
          <p:cNvSpPr txBox="1"/>
          <p:nvPr>
            <p:ph type="title"/>
          </p:nvPr>
        </p:nvSpPr>
        <p:spPr>
          <a:xfrm>
            <a:off x="311700" y="31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Avenir"/>
                <a:ea typeface="Avenir"/>
                <a:cs typeface="Avenir"/>
                <a:sym typeface="Avenir"/>
              </a:rPr>
              <a:t>Risk Factors</a:t>
            </a:r>
            <a:endParaRPr>
              <a:latin typeface="Avenir"/>
              <a:ea typeface="Avenir"/>
              <a:cs typeface="Avenir"/>
              <a:sym typeface="Avenir"/>
            </a:endParaRPr>
          </a:p>
        </p:txBody>
      </p:sp>
      <p:cxnSp>
        <p:nvCxnSpPr>
          <p:cNvPr id="185" name="Google Shape;185;g26e853f1a99_0_25"/>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186" name="Google Shape;186;g26e853f1a99_0_25"/>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87" name="Google Shape;187;g26e853f1a99_0_25"/>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
        <p:nvSpPr>
          <p:cNvPr id="188" name="Google Shape;188;g26e853f1a99_0_25"/>
          <p:cNvSpPr txBox="1"/>
          <p:nvPr>
            <p:ph idx="1" type="body"/>
          </p:nvPr>
        </p:nvSpPr>
        <p:spPr>
          <a:xfrm>
            <a:off x="426000" y="866725"/>
            <a:ext cx="6322500" cy="3812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Clr>
                <a:schemeClr val="dk1"/>
              </a:buClr>
              <a:buSzPts val="1100"/>
              <a:buFont typeface="Arial"/>
              <a:buNone/>
            </a:pPr>
            <a:r>
              <a:rPr i="1" lang="en" sz="1200">
                <a:latin typeface="Avenir"/>
                <a:ea typeface="Avenir"/>
                <a:cs typeface="Avenir"/>
                <a:sym typeface="Avenir"/>
              </a:rPr>
              <a:t>Risk Factors and Mitigation: Although the risks and challenges associated with the implementation and operation of a revolving fund are expected</a:t>
            </a:r>
            <a:endParaRPr i="1" sz="1200">
              <a:latin typeface="Avenir"/>
              <a:ea typeface="Avenir"/>
              <a:cs typeface="Avenir"/>
              <a:sym typeface="Avenir"/>
            </a:endParaRPr>
          </a:p>
          <a:p>
            <a:pPr indent="0" lvl="0" marL="0" rtl="0" algn="l">
              <a:lnSpc>
                <a:spcPct val="150000"/>
              </a:lnSpc>
              <a:spcBef>
                <a:spcPts val="0"/>
              </a:spcBef>
              <a:spcAft>
                <a:spcPts val="0"/>
              </a:spcAft>
              <a:buSzPts val="1100"/>
              <a:buNone/>
            </a:pPr>
            <a:r>
              <a:rPr i="1" lang="en" sz="1200">
                <a:latin typeface="Avenir"/>
                <a:ea typeface="Avenir"/>
                <a:cs typeface="Avenir"/>
                <a:sym typeface="Avenir"/>
              </a:rPr>
              <a:t>to be relatively limited, the following risks are inherent to operating revolving funds:</a:t>
            </a:r>
            <a:endParaRPr b="1"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Insufficient Funding for Operations and Technical Support:</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Creating an Initial and On-Going Project Pipeline.</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High Initial Perceived Funding Risk.</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Continuing Funder Interest</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Project Contracting and Compliance Risk</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Increased Competition</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Challenges Related to Assessment of Outcomes:</a:t>
            </a:r>
            <a:endParaRPr sz="1200">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6e853f1a99_0_44"/>
          <p:cNvPicPr preferRelativeResize="0"/>
          <p:nvPr/>
        </p:nvPicPr>
        <p:blipFill rotWithShape="1">
          <a:blip r:embed="rId3">
            <a:alphaModFix/>
          </a:blip>
          <a:srcRect b="0" l="3703" r="64692" t="0"/>
          <a:stretch/>
        </p:blipFill>
        <p:spPr>
          <a:xfrm>
            <a:off x="6705750" y="2850"/>
            <a:ext cx="2438250" cy="5143500"/>
          </a:xfrm>
          <a:prstGeom prst="rect">
            <a:avLst/>
          </a:prstGeom>
          <a:noFill/>
          <a:ln>
            <a:noFill/>
          </a:ln>
        </p:spPr>
      </p:pic>
      <p:sp>
        <p:nvSpPr>
          <p:cNvPr id="194" name="Google Shape;194;g26e853f1a99_0_44"/>
          <p:cNvSpPr txBox="1"/>
          <p:nvPr>
            <p:ph type="title"/>
          </p:nvPr>
        </p:nvSpPr>
        <p:spPr>
          <a:xfrm>
            <a:off x="311700" y="31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Avenir"/>
                <a:ea typeface="Avenir"/>
                <a:cs typeface="Avenir"/>
                <a:sym typeface="Avenir"/>
              </a:rPr>
              <a:t>Next Steps</a:t>
            </a:r>
            <a:endParaRPr>
              <a:latin typeface="Avenir"/>
              <a:ea typeface="Avenir"/>
              <a:cs typeface="Avenir"/>
              <a:sym typeface="Avenir"/>
            </a:endParaRPr>
          </a:p>
        </p:txBody>
      </p:sp>
      <p:cxnSp>
        <p:nvCxnSpPr>
          <p:cNvPr id="195" name="Google Shape;195;g26e853f1a99_0_44"/>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196" name="Google Shape;196;g26e853f1a99_0_44"/>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97" name="Google Shape;197;g26e853f1a99_0_44"/>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
        <p:nvSpPr>
          <p:cNvPr id="198" name="Google Shape;198;g26e853f1a99_0_44"/>
          <p:cNvSpPr txBox="1"/>
          <p:nvPr>
            <p:ph idx="1" type="body"/>
          </p:nvPr>
        </p:nvSpPr>
        <p:spPr>
          <a:xfrm>
            <a:off x="383250" y="959175"/>
            <a:ext cx="6322500" cy="3536100"/>
          </a:xfrm>
          <a:prstGeom prst="rect">
            <a:avLst/>
          </a:prstGeom>
          <a:noFill/>
          <a:ln>
            <a:noFill/>
          </a:ln>
        </p:spPr>
        <p:txBody>
          <a:bodyPr anchorCtr="0" anchor="t" bIns="91425" lIns="91425" spcFirstLastPara="1" rIns="91425" wrap="square" tIns="91425">
            <a:normAutofit/>
          </a:bodyPr>
          <a:lstStyle/>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National Porgram Design Trade-offs Survey of Potential Borrowers </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Further e</a:t>
            </a:r>
            <a:r>
              <a:rPr lang="en" sz="1200">
                <a:latin typeface="Avenir"/>
                <a:ea typeface="Avenir"/>
                <a:cs typeface="Avenir"/>
                <a:sym typeface="Avenir"/>
              </a:rPr>
              <a:t>xploring</a:t>
            </a:r>
            <a:r>
              <a:rPr lang="en" sz="1200">
                <a:latin typeface="Avenir"/>
                <a:ea typeface="Avenir"/>
                <a:cs typeface="Avenir"/>
                <a:sym typeface="Avenir"/>
              </a:rPr>
              <a:t> partnership opportunities ( BlueCommons, Legacy Works, First Southwest Community Fund, etc.)</a:t>
            </a:r>
            <a:endParaRPr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Pilot Testing in Colorado </a:t>
            </a:r>
            <a:endParaRPr sz="1200">
              <a:latin typeface="Avenir"/>
              <a:ea typeface="Avenir"/>
              <a:cs typeface="Avenir"/>
              <a:sym typeface="Avenir"/>
            </a:endParaRPr>
          </a:p>
          <a:p>
            <a:pPr indent="0" lvl="0" marL="457200" rtl="0" algn="l">
              <a:lnSpc>
                <a:spcPct val="150000"/>
              </a:lnSpc>
              <a:spcBef>
                <a:spcPts val="1200"/>
              </a:spcBef>
              <a:spcAft>
                <a:spcPts val="0"/>
              </a:spcAft>
              <a:buNone/>
            </a:pPr>
            <a:r>
              <a:t/>
            </a:r>
            <a:endParaRPr sz="1200">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Large full slide image" id="203" name="Google Shape;203;g26e853f1a99_0_54"/>
          <p:cNvPicPr preferRelativeResize="0"/>
          <p:nvPr/>
        </p:nvPicPr>
        <p:blipFill rotWithShape="1">
          <a:blip r:embed="rId3">
            <a:alphaModFix/>
          </a:blip>
          <a:srcRect b="0" l="23915" r="38582" t="0"/>
          <a:stretch/>
        </p:blipFill>
        <p:spPr>
          <a:xfrm>
            <a:off x="6908275" y="0"/>
            <a:ext cx="2892900" cy="5143501"/>
          </a:xfrm>
          <a:prstGeom prst="rect">
            <a:avLst/>
          </a:prstGeom>
          <a:solidFill>
            <a:srgbClr val="F2F2F2"/>
          </a:solidFill>
          <a:ln>
            <a:noFill/>
          </a:ln>
        </p:spPr>
      </p:pic>
      <p:cxnSp>
        <p:nvCxnSpPr>
          <p:cNvPr id="204" name="Google Shape;204;g26e853f1a99_0_54"/>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205" name="Google Shape;205;g26e853f1a99_0_54"/>
          <p:cNvSpPr txBox="1"/>
          <p:nvPr>
            <p:ph type="title"/>
          </p:nvPr>
        </p:nvSpPr>
        <p:spPr>
          <a:xfrm>
            <a:off x="796300" y="1668600"/>
            <a:ext cx="5974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120">
                <a:latin typeface="Avenir"/>
                <a:ea typeface="Avenir"/>
                <a:cs typeface="Avenir"/>
                <a:sym typeface="Avenir"/>
              </a:rPr>
              <a:t>Questions?</a:t>
            </a:r>
            <a:endParaRPr sz="3120">
              <a:latin typeface="Avenir"/>
              <a:ea typeface="Avenir"/>
              <a:cs typeface="Avenir"/>
              <a:sym typeface="Avenir"/>
            </a:endParaRPr>
          </a:p>
        </p:txBody>
      </p:sp>
      <p:sp>
        <p:nvSpPr>
          <p:cNvPr id="206" name="Google Shape;206;g26e853f1a99_0_54"/>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207" name="Google Shape;207;g26e853f1a99_0_54"/>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descr="Large full slide image" id="62" name="Google Shape;62;p9"/>
          <p:cNvPicPr preferRelativeResize="0"/>
          <p:nvPr/>
        </p:nvPicPr>
        <p:blipFill rotWithShape="1">
          <a:blip r:embed="rId3">
            <a:alphaModFix/>
          </a:blip>
          <a:srcRect b="0" l="23914" r="38583" t="0"/>
          <a:stretch/>
        </p:blipFill>
        <p:spPr>
          <a:xfrm>
            <a:off x="6908275" y="0"/>
            <a:ext cx="2892900" cy="5143500"/>
          </a:xfrm>
          <a:prstGeom prst="rect">
            <a:avLst/>
          </a:prstGeom>
          <a:solidFill>
            <a:srgbClr val="F2F2F2"/>
          </a:solidFill>
          <a:ln>
            <a:noFill/>
          </a:ln>
        </p:spPr>
      </p:pic>
      <p:sp>
        <p:nvSpPr>
          <p:cNvPr id="63" name="Google Shape;63;p9"/>
          <p:cNvSpPr txBox="1"/>
          <p:nvPr>
            <p:ph idx="1" type="body"/>
          </p:nvPr>
        </p:nvSpPr>
        <p:spPr>
          <a:xfrm>
            <a:off x="303875" y="939575"/>
            <a:ext cx="5878800" cy="3987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Avenir"/>
              <a:buChar char="●"/>
            </a:pPr>
            <a:r>
              <a:rPr lang="en" sz="1100">
                <a:latin typeface="Avenir"/>
                <a:ea typeface="Avenir"/>
                <a:cs typeface="Avenir"/>
                <a:sym typeface="Avenir"/>
              </a:rPr>
              <a:t>Financial Management </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100 years of combined experience managing Millions in Federal, State, Local and Foundation grants.</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Action, Implementation and Mitigation (AIM) subawards of USFS funds</a:t>
            </a:r>
            <a:endParaRPr sz="1100">
              <a:latin typeface="Avenir"/>
              <a:ea typeface="Avenir"/>
              <a:cs typeface="Avenir"/>
              <a:sym typeface="Avenir"/>
            </a:endParaRPr>
          </a:p>
          <a:p>
            <a:pPr indent="-298450" lvl="2" marL="1371600" rtl="0" algn="l">
              <a:lnSpc>
                <a:spcPct val="115000"/>
              </a:lnSpc>
              <a:spcBef>
                <a:spcPts val="0"/>
              </a:spcBef>
              <a:spcAft>
                <a:spcPts val="0"/>
              </a:spcAft>
              <a:buSzPts val="1100"/>
              <a:buFont typeface="Avenir"/>
              <a:buChar char="■"/>
            </a:pPr>
            <a:r>
              <a:rPr lang="en" sz="1100">
                <a:latin typeface="Avenir"/>
                <a:ea typeface="Avenir"/>
                <a:cs typeface="Avenir"/>
                <a:sym typeface="Avenir"/>
              </a:rPr>
              <a:t>Grants of up to $75k </a:t>
            </a:r>
            <a:endParaRPr sz="1100">
              <a:latin typeface="Avenir"/>
              <a:ea typeface="Avenir"/>
              <a:cs typeface="Avenir"/>
              <a:sym typeface="Avenir"/>
            </a:endParaRPr>
          </a:p>
          <a:p>
            <a:pPr indent="-298450" lvl="2" marL="1371600" rtl="0" algn="l">
              <a:lnSpc>
                <a:spcPct val="115000"/>
              </a:lnSpc>
              <a:spcBef>
                <a:spcPts val="0"/>
              </a:spcBef>
              <a:spcAft>
                <a:spcPts val="0"/>
              </a:spcAft>
              <a:buSzPts val="1100"/>
              <a:buFont typeface="Avenir"/>
              <a:buChar char="■"/>
            </a:pPr>
            <a:r>
              <a:rPr lang="en" sz="1100">
                <a:latin typeface="Avenir"/>
                <a:ea typeface="Avenir"/>
                <a:cs typeface="Avenir"/>
                <a:sym typeface="Avenir"/>
              </a:rPr>
              <a:t>91 organizations supported to date </a:t>
            </a:r>
            <a:endParaRPr sz="1100">
              <a:latin typeface="Avenir"/>
              <a:ea typeface="Avenir"/>
              <a:cs typeface="Avenir"/>
              <a:sym typeface="Avenir"/>
            </a:endParaRPr>
          </a:p>
          <a:p>
            <a:pPr indent="-298450" lvl="2" marL="1371600" rtl="0" algn="l">
              <a:lnSpc>
                <a:spcPct val="115000"/>
              </a:lnSpc>
              <a:spcBef>
                <a:spcPts val="0"/>
              </a:spcBef>
              <a:spcAft>
                <a:spcPts val="0"/>
              </a:spcAft>
              <a:buSzPts val="1100"/>
              <a:buFont typeface="Avenir"/>
              <a:buChar char="■"/>
            </a:pPr>
            <a:r>
              <a:rPr lang="en" sz="1100">
                <a:latin typeface="Avenir"/>
                <a:ea typeface="Avenir"/>
                <a:cs typeface="Avenir"/>
                <a:sym typeface="Avenir"/>
              </a:rPr>
              <a:t>$9.5 million total project value to date</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Community Navigators Program </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Collaborative Accelerator</a:t>
            </a:r>
            <a:endParaRPr sz="1100">
              <a:latin typeface="Avenir"/>
              <a:ea typeface="Avenir"/>
              <a:cs typeface="Avenir"/>
              <a:sym typeface="Avenir"/>
            </a:endParaRPr>
          </a:p>
          <a:p>
            <a:pPr indent="-298450" lvl="0" marL="457200" rtl="0" algn="l">
              <a:lnSpc>
                <a:spcPct val="115000"/>
              </a:lnSpc>
              <a:spcBef>
                <a:spcPts val="0"/>
              </a:spcBef>
              <a:spcAft>
                <a:spcPts val="0"/>
              </a:spcAft>
              <a:buSzPts val="1100"/>
              <a:buFont typeface="Avenir"/>
              <a:buChar char="●"/>
            </a:pPr>
            <a:r>
              <a:rPr lang="en" sz="1100">
                <a:latin typeface="Avenir"/>
                <a:ea typeface="Avenir"/>
                <a:cs typeface="Avenir"/>
                <a:sym typeface="Avenir"/>
              </a:rPr>
              <a:t>Strong Network/Pipeline</a:t>
            </a:r>
            <a:endParaRPr sz="1100">
              <a:latin typeface="Avenir"/>
              <a:ea typeface="Avenir"/>
              <a:cs typeface="Avenir"/>
              <a:sym typeface="Avenir"/>
            </a:endParaRPr>
          </a:p>
          <a:p>
            <a:pPr indent="-298450" lvl="0" marL="457200" rtl="0" algn="l">
              <a:lnSpc>
                <a:spcPct val="115000"/>
              </a:lnSpc>
              <a:spcBef>
                <a:spcPts val="0"/>
              </a:spcBef>
              <a:spcAft>
                <a:spcPts val="0"/>
              </a:spcAft>
              <a:buSzPts val="1100"/>
              <a:buFont typeface="Avenir"/>
              <a:buChar char="●"/>
            </a:pPr>
            <a:r>
              <a:rPr lang="en" sz="1100">
                <a:latin typeface="Avenir"/>
                <a:ea typeface="Avenir"/>
                <a:cs typeface="Avenir"/>
                <a:sym typeface="Avenir"/>
              </a:rPr>
              <a:t>Innovation</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Co-developer of the US's largest carbon-based reforestation project with RenewWest</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Led development of avoided wildfire Carbon Protocol and Biomass Substitution projects under USDA Wood Innovations Grant Program</a:t>
            </a:r>
            <a:endParaRPr sz="1100">
              <a:latin typeface="Avenir"/>
              <a:ea typeface="Avenir"/>
              <a:cs typeface="Avenir"/>
              <a:sym typeface="Avenir"/>
            </a:endParaRPr>
          </a:p>
          <a:p>
            <a:pPr indent="-298450" lvl="0" marL="457200" rtl="0" algn="l">
              <a:lnSpc>
                <a:spcPct val="115000"/>
              </a:lnSpc>
              <a:spcBef>
                <a:spcPts val="0"/>
              </a:spcBef>
              <a:spcAft>
                <a:spcPts val="0"/>
              </a:spcAft>
              <a:buSzPts val="1100"/>
              <a:buFont typeface="Avenir"/>
              <a:buChar char="●"/>
            </a:pPr>
            <a:r>
              <a:rPr lang="en" sz="1100">
                <a:latin typeface="Avenir"/>
                <a:ea typeface="Avenir"/>
                <a:cs typeface="Avenir"/>
                <a:sym typeface="Avenir"/>
              </a:rPr>
              <a:t>On the Ground Experience</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Extensive experience in project management</a:t>
            </a:r>
            <a:endParaRPr sz="1100">
              <a:latin typeface="Avenir"/>
              <a:ea typeface="Avenir"/>
              <a:cs typeface="Avenir"/>
              <a:sym typeface="Avenir"/>
            </a:endParaRPr>
          </a:p>
          <a:p>
            <a:pPr indent="-298450" lvl="1" marL="914400" rtl="0" algn="l">
              <a:lnSpc>
                <a:spcPct val="115000"/>
              </a:lnSpc>
              <a:spcBef>
                <a:spcPts val="0"/>
              </a:spcBef>
              <a:spcAft>
                <a:spcPts val="0"/>
              </a:spcAft>
              <a:buSzPts val="1100"/>
              <a:buFont typeface="Avenir"/>
              <a:buChar char="○"/>
            </a:pPr>
            <a:r>
              <a:rPr lang="en" sz="1100">
                <a:latin typeface="Avenir"/>
                <a:ea typeface="Avenir"/>
                <a:cs typeface="Avenir"/>
                <a:sym typeface="Avenir"/>
              </a:rPr>
              <a:t>Technical knowledge of conservation, watershed, forest health, wildfire and ecosystem service related programs and projects</a:t>
            </a:r>
            <a:endParaRPr sz="1100">
              <a:latin typeface="Avenir"/>
              <a:ea typeface="Avenir"/>
              <a:cs typeface="Avenir"/>
              <a:sym typeface="Avenir"/>
            </a:endParaRPr>
          </a:p>
        </p:txBody>
      </p:sp>
      <p:cxnSp>
        <p:nvCxnSpPr>
          <p:cNvPr id="64" name="Google Shape;64;p9"/>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65" name="Google Shape;65;p9"/>
          <p:cNvSpPr txBox="1"/>
          <p:nvPr>
            <p:ph type="title"/>
          </p:nvPr>
        </p:nvSpPr>
        <p:spPr>
          <a:xfrm>
            <a:off x="311700" y="214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Avenir"/>
                <a:ea typeface="Avenir"/>
                <a:cs typeface="Avenir"/>
                <a:sym typeface="Avenir"/>
              </a:rPr>
              <a:t>Coalitions &amp; Collaboratives </a:t>
            </a:r>
            <a:endParaRPr>
              <a:latin typeface="Avenir"/>
              <a:ea typeface="Avenir"/>
              <a:cs typeface="Avenir"/>
              <a:sym typeface="Avenir"/>
            </a:endParaRPr>
          </a:p>
        </p:txBody>
      </p:sp>
      <p:sp>
        <p:nvSpPr>
          <p:cNvPr id="66" name="Google Shape;66;p9"/>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67" name="Google Shape;67;p9"/>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g2ae11b201a1_1_196"/>
          <p:cNvPicPr preferRelativeResize="0"/>
          <p:nvPr/>
        </p:nvPicPr>
        <p:blipFill rotWithShape="1">
          <a:blip r:embed="rId3">
            <a:alphaModFix/>
          </a:blip>
          <a:srcRect b="0" l="0" r="0" t="0"/>
          <a:stretch/>
        </p:blipFill>
        <p:spPr>
          <a:xfrm>
            <a:off x="1799212" y="116850"/>
            <a:ext cx="4848325" cy="4848325"/>
          </a:xfrm>
          <a:prstGeom prst="rect">
            <a:avLst/>
          </a:prstGeom>
          <a:noFill/>
          <a:ln>
            <a:noFill/>
          </a:ln>
        </p:spPr>
      </p:pic>
      <p:cxnSp>
        <p:nvCxnSpPr>
          <p:cNvPr id="73" name="Google Shape;73;g2ae11b201a1_1_196"/>
          <p:cNvCxnSpPr/>
          <p:nvPr/>
        </p:nvCxnSpPr>
        <p:spPr>
          <a:xfrm>
            <a:off x="388825" y="2019100"/>
            <a:ext cx="0" cy="0"/>
          </a:xfrm>
          <a:prstGeom prst="straightConnector1">
            <a:avLst/>
          </a:prstGeom>
          <a:noFill/>
          <a:ln cap="flat" cmpd="sng" w="9525">
            <a:solidFill>
              <a:schemeClr val="dk2"/>
            </a:solidFill>
            <a:prstDash val="solid"/>
            <a:round/>
            <a:headEnd len="sm" w="sm" type="none"/>
            <a:tailEnd len="sm" w="sm" type="none"/>
          </a:ln>
        </p:spPr>
      </p:cxnSp>
      <p:cxnSp>
        <p:nvCxnSpPr>
          <p:cNvPr id="74" name="Google Shape;74;g2ae11b201a1_1_196"/>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75" name="Google Shape;75;g2ae11b201a1_1_196"/>
          <p:cNvSpPr txBox="1"/>
          <p:nvPr>
            <p:ph idx="1" type="body"/>
          </p:nvPr>
        </p:nvSpPr>
        <p:spPr>
          <a:xfrm rot="-2168060">
            <a:off x="2398556" y="786432"/>
            <a:ext cx="1051587" cy="434734"/>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300">
                <a:latin typeface="Avenir"/>
                <a:ea typeface="Avenir"/>
                <a:cs typeface="Avenir"/>
                <a:sym typeface="Avenir"/>
              </a:rPr>
              <a:t>Innovation</a:t>
            </a:r>
            <a:endParaRPr b="1" sz="1300">
              <a:latin typeface="Avenir"/>
              <a:ea typeface="Avenir"/>
              <a:cs typeface="Avenir"/>
              <a:sym typeface="Avenir"/>
            </a:endParaRPr>
          </a:p>
        </p:txBody>
      </p:sp>
      <p:sp>
        <p:nvSpPr>
          <p:cNvPr id="76" name="Google Shape;76;g2ae11b201a1_1_196"/>
          <p:cNvSpPr txBox="1"/>
          <p:nvPr>
            <p:ph idx="1" type="body"/>
          </p:nvPr>
        </p:nvSpPr>
        <p:spPr>
          <a:xfrm rot="-4324097">
            <a:off x="5493856" y="3246955"/>
            <a:ext cx="1901045" cy="691807"/>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300">
                <a:latin typeface="Avenir"/>
                <a:ea typeface="Avenir"/>
                <a:cs typeface="Avenir"/>
                <a:sym typeface="Avenir"/>
              </a:rPr>
              <a:t>Technical Assistance </a:t>
            </a:r>
            <a:endParaRPr b="1" sz="1300">
              <a:latin typeface="Avenir"/>
              <a:ea typeface="Avenir"/>
              <a:cs typeface="Avenir"/>
              <a:sym typeface="Avenir"/>
            </a:endParaRPr>
          </a:p>
        </p:txBody>
      </p:sp>
      <p:sp>
        <p:nvSpPr>
          <p:cNvPr id="77" name="Google Shape;77;g2ae11b201a1_1_196"/>
          <p:cNvSpPr txBox="1"/>
          <p:nvPr>
            <p:ph idx="1" type="body"/>
          </p:nvPr>
        </p:nvSpPr>
        <p:spPr>
          <a:xfrm>
            <a:off x="3507456" y="4755461"/>
            <a:ext cx="2013000" cy="33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300">
                <a:latin typeface="Avenir"/>
                <a:ea typeface="Avenir"/>
                <a:cs typeface="Avenir"/>
                <a:sym typeface="Avenir"/>
              </a:rPr>
              <a:t>Capacity Building</a:t>
            </a:r>
            <a:endParaRPr sz="1300"/>
          </a:p>
          <a:p>
            <a:pPr indent="0" lvl="0" marL="0" rtl="0" algn="l">
              <a:lnSpc>
                <a:spcPct val="115000"/>
              </a:lnSpc>
              <a:spcBef>
                <a:spcPts val="0"/>
              </a:spcBef>
              <a:spcAft>
                <a:spcPts val="0"/>
              </a:spcAft>
              <a:buSzPts val="1800"/>
              <a:buNone/>
            </a:pPr>
            <a:r>
              <a:t/>
            </a:r>
            <a:endParaRPr b="1" sz="1000">
              <a:latin typeface="Avenir"/>
              <a:ea typeface="Avenir"/>
              <a:cs typeface="Avenir"/>
              <a:sym typeface="Avenir"/>
            </a:endParaRPr>
          </a:p>
        </p:txBody>
      </p:sp>
      <p:sp>
        <p:nvSpPr>
          <p:cNvPr id="78" name="Google Shape;78;g2ae11b201a1_1_196"/>
          <p:cNvSpPr txBox="1"/>
          <p:nvPr>
            <p:ph idx="1" type="body"/>
          </p:nvPr>
        </p:nvSpPr>
        <p:spPr>
          <a:xfrm rot="2273833">
            <a:off x="4690239" y="750286"/>
            <a:ext cx="1559471" cy="43482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300">
                <a:latin typeface="Avenir"/>
                <a:ea typeface="Avenir"/>
                <a:cs typeface="Avenir"/>
                <a:sym typeface="Avenir"/>
              </a:rPr>
              <a:t>Invest in People</a:t>
            </a:r>
            <a:r>
              <a:rPr b="1" lang="en" sz="1300">
                <a:latin typeface="Avenir"/>
                <a:ea typeface="Avenir"/>
                <a:cs typeface="Avenir"/>
                <a:sym typeface="Avenir"/>
              </a:rPr>
              <a:t> </a:t>
            </a:r>
            <a:endParaRPr b="1" sz="1300">
              <a:latin typeface="Avenir"/>
              <a:ea typeface="Avenir"/>
              <a:cs typeface="Avenir"/>
              <a:sym typeface="Avenir"/>
            </a:endParaRPr>
          </a:p>
        </p:txBody>
      </p:sp>
      <p:sp>
        <p:nvSpPr>
          <p:cNvPr id="79" name="Google Shape;79;g2ae11b201a1_1_196"/>
          <p:cNvSpPr txBox="1"/>
          <p:nvPr>
            <p:ph idx="1" type="body"/>
          </p:nvPr>
        </p:nvSpPr>
        <p:spPr>
          <a:xfrm rot="4330586">
            <a:off x="963648" y="3235372"/>
            <a:ext cx="2249361" cy="56905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300">
                <a:latin typeface="Avenir"/>
                <a:ea typeface="Avenir"/>
                <a:cs typeface="Avenir"/>
                <a:sym typeface="Avenir"/>
              </a:rPr>
              <a:t>Increase Pace &amp; Scale</a:t>
            </a:r>
            <a:endParaRPr b="1" sz="1300">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2295b6bb852_0_31"/>
          <p:cNvPicPr preferRelativeResize="0"/>
          <p:nvPr/>
        </p:nvPicPr>
        <p:blipFill rotWithShape="1">
          <a:blip r:embed="rId3">
            <a:alphaModFix/>
          </a:blip>
          <a:srcRect b="0" l="9237" r="38128" t="0"/>
          <a:stretch/>
        </p:blipFill>
        <p:spPr>
          <a:xfrm>
            <a:off x="7090300" y="-29750"/>
            <a:ext cx="2053701" cy="5203000"/>
          </a:xfrm>
          <a:prstGeom prst="rect">
            <a:avLst/>
          </a:prstGeom>
          <a:noFill/>
          <a:ln>
            <a:noFill/>
          </a:ln>
        </p:spPr>
      </p:pic>
      <p:sp>
        <p:nvSpPr>
          <p:cNvPr id="85" name="Google Shape;85;g2295b6bb852_0_31"/>
          <p:cNvSpPr txBox="1"/>
          <p:nvPr>
            <p:ph idx="1" type="body"/>
          </p:nvPr>
        </p:nvSpPr>
        <p:spPr>
          <a:xfrm>
            <a:off x="311700" y="650175"/>
            <a:ext cx="5884800" cy="40620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t/>
            </a:r>
            <a:endParaRPr sz="1600">
              <a:solidFill>
                <a:schemeClr val="dk1"/>
              </a:solidFill>
            </a:endParaRPr>
          </a:p>
          <a:p>
            <a:pPr indent="-330200" lvl="0" marL="457200" rtl="0" algn="l">
              <a:lnSpc>
                <a:spcPct val="150000"/>
              </a:lnSpc>
              <a:spcBef>
                <a:spcPts val="0"/>
              </a:spcBef>
              <a:spcAft>
                <a:spcPts val="0"/>
              </a:spcAft>
              <a:buClr>
                <a:srgbClr val="666666"/>
              </a:buClr>
              <a:buSzPts val="1600"/>
              <a:buFont typeface="Avenir"/>
              <a:buChar char="●"/>
            </a:pPr>
            <a:r>
              <a:rPr lang="en" sz="1600">
                <a:solidFill>
                  <a:srgbClr val="666666"/>
                </a:solidFill>
                <a:latin typeface="Avenir"/>
                <a:ea typeface="Avenir"/>
                <a:cs typeface="Avenir"/>
                <a:sym typeface="Avenir"/>
              </a:rPr>
              <a:t>In 2023, more than 44,011 wildfires burned 2,342,143 acres and regions such as Texas and Hawaii saw the worst wildfires in their history </a:t>
            </a:r>
            <a:endParaRPr sz="1600">
              <a:solidFill>
                <a:srgbClr val="666666"/>
              </a:solidFill>
              <a:latin typeface="Avenir"/>
              <a:ea typeface="Avenir"/>
              <a:cs typeface="Avenir"/>
              <a:sym typeface="Avenir"/>
            </a:endParaRPr>
          </a:p>
          <a:p>
            <a:pPr indent="-330200" lvl="0" marL="457200" rtl="0" algn="l">
              <a:lnSpc>
                <a:spcPct val="150000"/>
              </a:lnSpc>
              <a:spcBef>
                <a:spcPts val="0"/>
              </a:spcBef>
              <a:spcAft>
                <a:spcPts val="0"/>
              </a:spcAft>
              <a:buClr>
                <a:srgbClr val="666666"/>
              </a:buClr>
              <a:buSzPts val="1600"/>
              <a:buFont typeface="Avenir"/>
              <a:buChar char="●"/>
            </a:pPr>
            <a:r>
              <a:rPr lang="en" sz="1600">
                <a:solidFill>
                  <a:srgbClr val="666666"/>
                </a:solidFill>
                <a:latin typeface="Avenir"/>
                <a:ea typeface="Avenir"/>
                <a:cs typeface="Avenir"/>
                <a:sym typeface="Avenir"/>
              </a:rPr>
              <a:t>According to a 2020 USGS report, wildfires pose a </a:t>
            </a:r>
            <a:r>
              <a:rPr lang="en" sz="1600">
                <a:solidFill>
                  <a:srgbClr val="666666"/>
                </a:solidFill>
                <a:latin typeface="Avenir"/>
                <a:ea typeface="Avenir"/>
                <a:cs typeface="Avenir"/>
                <a:sym typeface="Avenir"/>
              </a:rPr>
              <a:t>significant</a:t>
            </a:r>
            <a:r>
              <a:rPr lang="en" sz="1600">
                <a:solidFill>
                  <a:srgbClr val="666666"/>
                </a:solidFill>
                <a:latin typeface="Avenir"/>
                <a:ea typeface="Avenir"/>
                <a:cs typeface="Avenir"/>
                <a:sym typeface="Avenir"/>
              </a:rPr>
              <a:t> threat to US water supplies as “[o]ver 50% of the Nation’s drinking water comes from forested areas” </a:t>
            </a:r>
            <a:endParaRPr sz="1600">
              <a:solidFill>
                <a:srgbClr val="666666"/>
              </a:solidFill>
              <a:latin typeface="Avenir"/>
              <a:ea typeface="Avenir"/>
              <a:cs typeface="Avenir"/>
              <a:sym typeface="Avenir"/>
            </a:endParaRPr>
          </a:p>
          <a:p>
            <a:pPr indent="0" lvl="0" marL="457200" rtl="0" algn="l">
              <a:lnSpc>
                <a:spcPct val="150000"/>
              </a:lnSpc>
              <a:spcBef>
                <a:spcPts val="0"/>
              </a:spcBef>
              <a:spcAft>
                <a:spcPts val="0"/>
              </a:spcAft>
              <a:buNone/>
            </a:pPr>
            <a:r>
              <a:t/>
            </a:r>
            <a:endParaRPr sz="1100">
              <a:solidFill>
                <a:srgbClr val="666666"/>
              </a:solidFill>
              <a:latin typeface="Avenir"/>
              <a:ea typeface="Avenir"/>
              <a:cs typeface="Avenir"/>
              <a:sym typeface="Avenir"/>
            </a:endParaRPr>
          </a:p>
          <a:p>
            <a:pPr indent="0" lvl="0" marL="0" rtl="0" algn="l">
              <a:lnSpc>
                <a:spcPct val="150000"/>
              </a:lnSpc>
              <a:spcBef>
                <a:spcPts val="0"/>
              </a:spcBef>
              <a:spcAft>
                <a:spcPts val="0"/>
              </a:spcAft>
              <a:buNone/>
            </a:pPr>
            <a:r>
              <a:t/>
            </a:r>
            <a:endParaRPr sz="1100">
              <a:solidFill>
                <a:srgbClr val="666666"/>
              </a:solidFill>
              <a:latin typeface="Avenir"/>
              <a:ea typeface="Avenir"/>
              <a:cs typeface="Avenir"/>
              <a:sym typeface="Avenir"/>
            </a:endParaRPr>
          </a:p>
        </p:txBody>
      </p:sp>
      <p:cxnSp>
        <p:nvCxnSpPr>
          <p:cNvPr id="86" name="Google Shape;86;g2295b6bb852_0_31"/>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87" name="Google Shape;87;g2295b6bb852_0_31"/>
          <p:cNvSpPr txBox="1"/>
          <p:nvPr>
            <p:ph type="title"/>
          </p:nvPr>
        </p:nvSpPr>
        <p:spPr>
          <a:xfrm>
            <a:off x="311700" y="214800"/>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Avenir"/>
                <a:ea typeface="Avenir"/>
                <a:cs typeface="Avenir"/>
                <a:sym typeface="Avenir"/>
              </a:rPr>
              <a:t>The Need</a:t>
            </a:r>
            <a:endParaRPr sz="2420">
              <a:latin typeface="Avenir"/>
              <a:ea typeface="Avenir"/>
              <a:cs typeface="Avenir"/>
              <a:sym typeface="Avenir"/>
            </a:endParaRPr>
          </a:p>
        </p:txBody>
      </p:sp>
      <p:sp>
        <p:nvSpPr>
          <p:cNvPr id="88" name="Google Shape;88;g2295b6bb852_0_31"/>
          <p:cNvSpPr/>
          <p:nvPr/>
        </p:nvSpPr>
        <p:spPr>
          <a:xfrm rot="-5400000">
            <a:off x="4278119" y="1890390"/>
            <a:ext cx="522336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89" name="Google Shape;89;g2295b6bb852_0_31"/>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g2ae11b201a1_1_122"/>
          <p:cNvPicPr preferRelativeResize="0"/>
          <p:nvPr/>
        </p:nvPicPr>
        <p:blipFill rotWithShape="1">
          <a:blip r:embed="rId3">
            <a:alphaModFix/>
          </a:blip>
          <a:srcRect b="0" l="29862" r="38370" t="0"/>
          <a:stretch/>
        </p:blipFill>
        <p:spPr>
          <a:xfrm>
            <a:off x="6965575" y="0"/>
            <a:ext cx="2178427" cy="5143500"/>
          </a:xfrm>
          <a:prstGeom prst="rect">
            <a:avLst/>
          </a:prstGeom>
          <a:noFill/>
          <a:ln>
            <a:noFill/>
          </a:ln>
        </p:spPr>
      </p:pic>
      <p:sp>
        <p:nvSpPr>
          <p:cNvPr id="95" name="Google Shape;95;g2ae11b201a1_1_122"/>
          <p:cNvSpPr txBox="1"/>
          <p:nvPr>
            <p:ph idx="1" type="body"/>
          </p:nvPr>
        </p:nvSpPr>
        <p:spPr>
          <a:xfrm>
            <a:off x="459475" y="853800"/>
            <a:ext cx="5154600" cy="1120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latin typeface="Avenir"/>
                <a:ea typeface="Avenir"/>
                <a:cs typeface="Avenir"/>
                <a:sym typeface="Avenir"/>
              </a:rPr>
              <a:t>To get ahead of forest fires and watershed health, we need to:</a:t>
            </a:r>
            <a:endParaRPr sz="1200">
              <a:latin typeface="Avenir"/>
              <a:ea typeface="Avenir"/>
              <a:cs typeface="Avenir"/>
              <a:sym typeface="Avenir"/>
            </a:endParaRPr>
          </a:p>
          <a:p>
            <a:pPr indent="-304800" lvl="0" marL="457200" rtl="0" algn="l">
              <a:lnSpc>
                <a:spcPct val="115000"/>
              </a:lnSpc>
              <a:spcBef>
                <a:spcPts val="1200"/>
              </a:spcBef>
              <a:spcAft>
                <a:spcPts val="0"/>
              </a:spcAft>
              <a:buSzPts val="1200"/>
              <a:buFont typeface="Avenir"/>
              <a:buChar char="●"/>
            </a:pPr>
            <a:r>
              <a:rPr lang="en" sz="1200">
                <a:latin typeface="Avenir"/>
                <a:ea typeface="Avenir"/>
                <a:cs typeface="Avenir"/>
                <a:sym typeface="Avenir"/>
              </a:rPr>
              <a:t>Lower admin/overhead costs</a:t>
            </a:r>
            <a:endParaRPr sz="1200">
              <a:latin typeface="Avenir"/>
              <a:ea typeface="Avenir"/>
              <a:cs typeface="Avenir"/>
              <a:sym typeface="Avenir"/>
            </a:endParaRPr>
          </a:p>
          <a:p>
            <a:pPr indent="-304800" lvl="0" marL="457200" rtl="0" algn="l">
              <a:lnSpc>
                <a:spcPct val="115000"/>
              </a:lnSpc>
              <a:spcBef>
                <a:spcPts val="0"/>
              </a:spcBef>
              <a:spcAft>
                <a:spcPts val="0"/>
              </a:spcAft>
              <a:buSzPts val="1200"/>
              <a:buFont typeface="Avenir"/>
              <a:buChar char="●"/>
            </a:pPr>
            <a:r>
              <a:rPr lang="en" sz="1200">
                <a:latin typeface="Avenir"/>
                <a:ea typeface="Avenir"/>
                <a:cs typeface="Avenir"/>
                <a:sym typeface="Avenir"/>
              </a:rPr>
              <a:t>Increase acres treated/dollar</a:t>
            </a:r>
            <a:endParaRPr/>
          </a:p>
        </p:txBody>
      </p:sp>
      <p:cxnSp>
        <p:nvCxnSpPr>
          <p:cNvPr id="96" name="Google Shape;96;g2ae11b201a1_1_122"/>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97" name="Google Shape;97;g2ae11b201a1_1_122"/>
          <p:cNvSpPr txBox="1"/>
          <p:nvPr>
            <p:ph type="title"/>
          </p:nvPr>
        </p:nvSpPr>
        <p:spPr>
          <a:xfrm>
            <a:off x="344975" y="311850"/>
            <a:ext cx="5795100" cy="542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4443"/>
              <a:buNone/>
            </a:pPr>
            <a:r>
              <a:rPr lang="en" sz="2500">
                <a:latin typeface="Avenir"/>
                <a:ea typeface="Avenir"/>
                <a:cs typeface="Avenir"/>
                <a:sym typeface="Avenir"/>
              </a:rPr>
              <a:t>MAKING A DIFFERENCE AT SCALE</a:t>
            </a:r>
            <a:endParaRPr sz="2500">
              <a:latin typeface="Avenir"/>
              <a:ea typeface="Avenir"/>
              <a:cs typeface="Avenir"/>
              <a:sym typeface="Avenir"/>
            </a:endParaRPr>
          </a:p>
        </p:txBody>
      </p:sp>
      <p:sp>
        <p:nvSpPr>
          <p:cNvPr id="98" name="Google Shape;98;g2ae11b201a1_1_122"/>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99" name="Google Shape;99;g2ae11b201a1_1_122"/>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pic>
        <p:nvPicPr>
          <p:cNvPr id="100" name="Google Shape;100;g2ae11b201a1_1_122"/>
          <p:cNvPicPr preferRelativeResize="0"/>
          <p:nvPr/>
        </p:nvPicPr>
        <p:blipFill rotWithShape="1">
          <a:blip r:embed="rId5">
            <a:alphaModFix/>
          </a:blip>
          <a:srcRect b="0" l="0" r="0" t="0"/>
          <a:stretch/>
        </p:blipFill>
        <p:spPr>
          <a:xfrm>
            <a:off x="1539770" y="1974300"/>
            <a:ext cx="4192954" cy="2857350"/>
          </a:xfrm>
          <a:prstGeom prst="rect">
            <a:avLst/>
          </a:prstGeom>
          <a:noFill/>
          <a:ln>
            <a:noFill/>
          </a:ln>
        </p:spPr>
      </p:pic>
      <p:sp>
        <p:nvSpPr>
          <p:cNvPr id="101" name="Google Shape;101;g2ae11b201a1_1_122"/>
          <p:cNvSpPr txBox="1"/>
          <p:nvPr/>
        </p:nvSpPr>
        <p:spPr>
          <a:xfrm>
            <a:off x="1695300" y="1704950"/>
            <a:ext cx="38103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Avenir"/>
                <a:ea typeface="Avenir"/>
                <a:cs typeface="Avenir"/>
                <a:sym typeface="Avenir"/>
              </a:rPr>
              <a:t>Collaborative Initiatives in Colorado</a:t>
            </a:r>
            <a:endParaRPr b="1" i="0" sz="1200" u="none" cap="none" strike="noStrike">
              <a:solidFill>
                <a:schemeClr val="dk2"/>
              </a:solidFill>
              <a:latin typeface="Avenir"/>
              <a:ea typeface="Avenir"/>
              <a:cs typeface="Avenir"/>
              <a:sym typeface="Avenir"/>
            </a:endParaRPr>
          </a:p>
        </p:txBody>
      </p:sp>
      <p:sp>
        <p:nvSpPr>
          <p:cNvPr id="102" name="Google Shape;102;g2ae11b201a1_1_122"/>
          <p:cNvSpPr txBox="1"/>
          <p:nvPr/>
        </p:nvSpPr>
        <p:spPr>
          <a:xfrm>
            <a:off x="1695288" y="4755450"/>
            <a:ext cx="5284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2"/>
                </a:solidFill>
                <a:latin typeface="Avenir"/>
                <a:ea typeface="Avenir"/>
                <a:cs typeface="Avenir"/>
                <a:sym typeface="Avenir"/>
              </a:rPr>
              <a:t>Source: The Atlas of Collaborative Conservation in Colorado, 2019</a:t>
            </a:r>
            <a:endParaRPr b="0" i="0" sz="1000" u="none" cap="none" strike="noStrike">
              <a:solidFill>
                <a:schemeClr val="dk2"/>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b="2053" l="29452" r="27556" t="1939"/>
          <a:stretch/>
        </p:blipFill>
        <p:spPr>
          <a:xfrm>
            <a:off x="6962925" y="-45175"/>
            <a:ext cx="3020227" cy="5188673"/>
          </a:xfrm>
          <a:prstGeom prst="rect">
            <a:avLst/>
          </a:prstGeom>
          <a:noFill/>
          <a:ln>
            <a:noFill/>
          </a:ln>
        </p:spPr>
      </p:pic>
      <p:sp>
        <p:nvSpPr>
          <p:cNvPr id="108" name="Google Shape;108;p2"/>
          <p:cNvSpPr txBox="1"/>
          <p:nvPr>
            <p:ph type="title"/>
          </p:nvPr>
        </p:nvSpPr>
        <p:spPr>
          <a:xfrm>
            <a:off x="353100" y="334181"/>
            <a:ext cx="4025400" cy="71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500">
                <a:latin typeface="Avenir"/>
                <a:ea typeface="Avenir"/>
                <a:cs typeface="Avenir"/>
                <a:sym typeface="Avenir"/>
              </a:rPr>
              <a:t>FUNDING GAPS</a:t>
            </a:r>
            <a:endParaRPr sz="2500">
              <a:latin typeface="Avenir"/>
              <a:ea typeface="Avenir"/>
              <a:cs typeface="Avenir"/>
              <a:sym typeface="Avenir"/>
            </a:endParaRPr>
          </a:p>
        </p:txBody>
      </p:sp>
      <p:sp>
        <p:nvSpPr>
          <p:cNvPr id="109" name="Google Shape;109;p2"/>
          <p:cNvSpPr txBox="1"/>
          <p:nvPr>
            <p:ph idx="1" type="body"/>
          </p:nvPr>
        </p:nvSpPr>
        <p:spPr>
          <a:xfrm>
            <a:off x="404100" y="954325"/>
            <a:ext cx="5794800" cy="3729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200">
                <a:latin typeface="Avenir"/>
                <a:ea typeface="Avenir"/>
                <a:cs typeface="Avenir"/>
                <a:sym typeface="Avenir"/>
              </a:rPr>
              <a:t>Conservation collaboratives are spending valuable time and resources juggling funds to cover contractors and payroll. </a:t>
            </a:r>
            <a:endParaRPr sz="1200">
              <a:latin typeface="Avenir"/>
              <a:ea typeface="Avenir"/>
              <a:cs typeface="Avenir"/>
              <a:sym typeface="Avenir"/>
            </a:endParaRPr>
          </a:p>
          <a:p>
            <a:pPr indent="0" lvl="0" marL="0" rtl="0" algn="l">
              <a:lnSpc>
                <a:spcPct val="115000"/>
              </a:lnSpc>
              <a:spcBef>
                <a:spcPts val="0"/>
              </a:spcBef>
              <a:spcAft>
                <a:spcPts val="0"/>
              </a:spcAft>
              <a:buSzPts val="1800"/>
              <a:buNone/>
            </a:pPr>
            <a:r>
              <a:t/>
            </a:r>
            <a:endParaRPr sz="1200">
              <a:latin typeface="Avenir"/>
              <a:ea typeface="Avenir"/>
              <a:cs typeface="Avenir"/>
              <a:sym typeface="Avenir"/>
            </a:endParaRPr>
          </a:p>
          <a:p>
            <a:pPr indent="0" lvl="0" marL="0" rtl="0" algn="l">
              <a:lnSpc>
                <a:spcPct val="115000"/>
              </a:lnSpc>
              <a:spcBef>
                <a:spcPts val="0"/>
              </a:spcBef>
              <a:spcAft>
                <a:spcPts val="0"/>
              </a:spcAft>
              <a:buSzPts val="1800"/>
              <a:buNone/>
            </a:pPr>
            <a:r>
              <a:rPr lang="en" sz="1200">
                <a:latin typeface="Avenir"/>
                <a:ea typeface="Avenir"/>
                <a:cs typeface="Avenir"/>
                <a:sym typeface="Avenir"/>
              </a:rPr>
              <a:t>This means that existing funding investments are far less efficient and impactful than they could be. </a:t>
            </a:r>
            <a:endParaRPr sz="1200">
              <a:latin typeface="Avenir"/>
              <a:ea typeface="Avenir"/>
              <a:cs typeface="Avenir"/>
              <a:sym typeface="Avenir"/>
            </a:endParaRPr>
          </a:p>
        </p:txBody>
      </p:sp>
      <p:cxnSp>
        <p:nvCxnSpPr>
          <p:cNvPr id="110" name="Google Shape;110;p2"/>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111" name="Google Shape;111;p2"/>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12" name="Google Shape;112;p2"/>
          <p:cNvPicPr preferRelativeResize="0"/>
          <p:nvPr/>
        </p:nvPicPr>
        <p:blipFill rotWithShape="1">
          <a:blip r:embed="rId4">
            <a:alphaModFix/>
          </a:blip>
          <a:srcRect b="6180" l="5347" r="4925" t="8443"/>
          <a:stretch/>
        </p:blipFill>
        <p:spPr>
          <a:xfrm>
            <a:off x="1239325" y="2355750"/>
            <a:ext cx="4124351" cy="2670750"/>
          </a:xfrm>
          <a:prstGeom prst="rect">
            <a:avLst/>
          </a:prstGeom>
          <a:noFill/>
          <a:ln>
            <a:noFill/>
          </a:ln>
        </p:spPr>
      </p:pic>
      <p:sp>
        <p:nvSpPr>
          <p:cNvPr id="113" name="Google Shape;113;p2"/>
          <p:cNvSpPr txBox="1"/>
          <p:nvPr/>
        </p:nvSpPr>
        <p:spPr>
          <a:xfrm>
            <a:off x="2860025" y="62375"/>
            <a:ext cx="7665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200"/>
              <a:buFont typeface="Arial"/>
              <a:buNone/>
            </a:pPr>
            <a:r>
              <a:rPr b="1" i="0" lang="en" sz="5200" u="none" cap="none" strike="noStrike">
                <a:solidFill>
                  <a:srgbClr val="D0E0E3"/>
                </a:solidFill>
                <a:latin typeface="Caveat"/>
                <a:ea typeface="Caveat"/>
                <a:cs typeface="Caveat"/>
                <a:sym typeface="Caveat"/>
              </a:rPr>
              <a:t>$</a:t>
            </a:r>
            <a:endParaRPr b="1" i="0" sz="5200" u="none" cap="none" strike="noStrike">
              <a:solidFill>
                <a:srgbClr val="D0E0E3"/>
              </a:solidFill>
              <a:latin typeface="Caveat"/>
              <a:ea typeface="Caveat"/>
              <a:cs typeface="Caveat"/>
              <a:sym typeface="Caveat"/>
            </a:endParaRPr>
          </a:p>
        </p:txBody>
      </p:sp>
      <p:pic>
        <p:nvPicPr>
          <p:cNvPr id="114" name="Google Shape;114;p2"/>
          <p:cNvPicPr preferRelativeResize="0"/>
          <p:nvPr/>
        </p:nvPicPr>
        <p:blipFill rotWithShape="1">
          <a:blip r:embed="rId5">
            <a:alphaModFix/>
          </a:blip>
          <a:srcRect b="46440" l="29252" r="28249" t="5067"/>
          <a:stretch/>
        </p:blipFill>
        <p:spPr>
          <a:xfrm>
            <a:off x="7870325" y="3901322"/>
            <a:ext cx="1075476" cy="1125176"/>
          </a:xfrm>
          <a:prstGeom prst="rect">
            <a:avLst/>
          </a:prstGeom>
          <a:noFill/>
          <a:ln>
            <a:noFill/>
          </a:ln>
        </p:spPr>
      </p:pic>
      <p:sp>
        <p:nvSpPr>
          <p:cNvPr id="115" name="Google Shape;115;p2"/>
          <p:cNvSpPr txBox="1"/>
          <p:nvPr/>
        </p:nvSpPr>
        <p:spPr>
          <a:xfrm>
            <a:off x="1381600" y="2202450"/>
            <a:ext cx="4124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Avenir"/>
                <a:ea typeface="Avenir"/>
                <a:cs typeface="Avenir"/>
                <a:sym typeface="Avenir"/>
              </a:rPr>
              <a:t>AT MY ORGANIZATION, MANAGING FINANCES …</a:t>
            </a:r>
            <a:endParaRPr b="1" i="0" sz="1200" u="none" cap="none" strike="noStrike">
              <a:solidFill>
                <a:schemeClr val="dk2"/>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type="title"/>
          </p:nvPr>
        </p:nvSpPr>
        <p:spPr>
          <a:xfrm>
            <a:off x="344974" y="311856"/>
            <a:ext cx="4560900" cy="713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500">
                <a:latin typeface="Avenir"/>
                <a:ea typeface="Avenir"/>
                <a:cs typeface="Avenir"/>
                <a:sym typeface="Avenir"/>
              </a:rPr>
              <a:t>THE BOTTLENECK</a:t>
            </a:r>
            <a:endParaRPr sz="2500">
              <a:latin typeface="Avenir"/>
              <a:ea typeface="Avenir"/>
              <a:cs typeface="Avenir"/>
              <a:sym typeface="Avenir"/>
            </a:endParaRPr>
          </a:p>
        </p:txBody>
      </p:sp>
      <p:sp>
        <p:nvSpPr>
          <p:cNvPr id="121" name="Google Shape;121;p3"/>
          <p:cNvSpPr txBox="1"/>
          <p:nvPr>
            <p:ph idx="1" type="body"/>
          </p:nvPr>
        </p:nvSpPr>
        <p:spPr>
          <a:xfrm>
            <a:off x="724150" y="930525"/>
            <a:ext cx="5619000" cy="1286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i="1" lang="en" sz="1200">
                <a:latin typeface="Avenir"/>
                <a:ea typeface="Avenir"/>
                <a:cs typeface="Avenir"/>
                <a:sym typeface="Avenir"/>
              </a:rPr>
              <a:t>Waiting periods for post-project  grant reimbursements extend out anywhere from 31-90+ days.</a:t>
            </a:r>
            <a:endParaRPr i="1" sz="1200">
              <a:latin typeface="Avenir"/>
              <a:ea typeface="Avenir"/>
              <a:cs typeface="Avenir"/>
              <a:sym typeface="Avenir"/>
            </a:endParaRPr>
          </a:p>
        </p:txBody>
      </p:sp>
      <p:cxnSp>
        <p:nvCxnSpPr>
          <p:cNvPr id="122" name="Google Shape;122;p3"/>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pic>
        <p:nvPicPr>
          <p:cNvPr descr="Turtle in ocean" id="123" name="Google Shape;123;p3"/>
          <p:cNvPicPr preferRelativeResize="0"/>
          <p:nvPr/>
        </p:nvPicPr>
        <p:blipFill rotWithShape="1">
          <a:blip r:embed="rId3">
            <a:alphaModFix/>
          </a:blip>
          <a:srcRect b="0" l="17410" r="44271" t="0"/>
          <a:stretch/>
        </p:blipFill>
        <p:spPr>
          <a:xfrm>
            <a:off x="6251223" y="0"/>
            <a:ext cx="2956500" cy="5143500"/>
          </a:xfrm>
          <a:prstGeom prst="rect">
            <a:avLst/>
          </a:prstGeom>
          <a:solidFill>
            <a:srgbClr val="F2F2F2"/>
          </a:solidFill>
          <a:ln>
            <a:noFill/>
          </a:ln>
        </p:spPr>
      </p:pic>
      <p:sp>
        <p:nvSpPr>
          <p:cNvPr id="124" name="Google Shape;124;p3"/>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25" name="Google Shape;125;p3"/>
          <p:cNvPicPr preferRelativeResize="0"/>
          <p:nvPr/>
        </p:nvPicPr>
        <p:blipFill rotWithShape="1">
          <a:blip r:embed="rId4">
            <a:alphaModFix/>
          </a:blip>
          <a:srcRect b="2409" l="2307" r="1962" t="18589"/>
          <a:stretch/>
        </p:blipFill>
        <p:spPr>
          <a:xfrm>
            <a:off x="972864" y="2571756"/>
            <a:ext cx="5356175" cy="2294844"/>
          </a:xfrm>
          <a:prstGeom prst="rect">
            <a:avLst/>
          </a:prstGeom>
          <a:noFill/>
          <a:ln>
            <a:noFill/>
          </a:ln>
        </p:spPr>
      </p:pic>
      <p:sp>
        <p:nvSpPr>
          <p:cNvPr id="126" name="Google Shape;126;p3"/>
          <p:cNvSpPr txBox="1"/>
          <p:nvPr>
            <p:ph type="title"/>
          </p:nvPr>
        </p:nvSpPr>
        <p:spPr>
          <a:xfrm>
            <a:off x="777250" y="2131825"/>
            <a:ext cx="5747400" cy="71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1200">
                <a:latin typeface="Avenir"/>
                <a:ea typeface="Avenir"/>
                <a:cs typeface="Avenir"/>
                <a:sym typeface="Avenir"/>
              </a:rPr>
              <a:t>Approximately how many months of cash in reserve does your organization have</a:t>
            </a:r>
            <a:endParaRPr b="1" sz="1200">
              <a:latin typeface="Avenir"/>
              <a:ea typeface="Avenir"/>
              <a:cs typeface="Avenir"/>
              <a:sym typeface="Avenir"/>
            </a:endParaRPr>
          </a:p>
        </p:txBody>
      </p:sp>
      <p:sp>
        <p:nvSpPr>
          <p:cNvPr id="127" name="Google Shape;127;p3"/>
          <p:cNvSpPr txBox="1"/>
          <p:nvPr/>
        </p:nvSpPr>
        <p:spPr>
          <a:xfrm>
            <a:off x="6343125" y="1779575"/>
            <a:ext cx="7665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200"/>
              <a:buFont typeface="Arial"/>
              <a:buNone/>
            </a:pPr>
            <a:r>
              <a:rPr b="1" i="0" lang="en" sz="5200" u="none" cap="none" strike="noStrike">
                <a:solidFill>
                  <a:srgbClr val="D0E0E3"/>
                </a:solidFill>
                <a:latin typeface="Caveat"/>
                <a:ea typeface="Caveat"/>
                <a:cs typeface="Caveat"/>
                <a:sym typeface="Caveat"/>
              </a:rPr>
              <a:t>?</a:t>
            </a:r>
            <a:endParaRPr b="1" i="0" sz="5200" u="none" cap="none" strike="noStrike">
              <a:solidFill>
                <a:srgbClr val="D0E0E3"/>
              </a:solidFill>
              <a:latin typeface="Caveat"/>
              <a:ea typeface="Caveat"/>
              <a:cs typeface="Caveat"/>
              <a:sym typeface="Caveat"/>
            </a:endParaRPr>
          </a:p>
        </p:txBody>
      </p:sp>
      <p:pic>
        <p:nvPicPr>
          <p:cNvPr id="128" name="Google Shape;128;p3"/>
          <p:cNvPicPr preferRelativeResize="0"/>
          <p:nvPr/>
        </p:nvPicPr>
        <p:blipFill rotWithShape="1">
          <a:blip r:embed="rId5">
            <a:alphaModFix/>
          </a:blip>
          <a:srcRect b="46440" l="29252" r="28249" t="5067"/>
          <a:stretch/>
        </p:blipFill>
        <p:spPr>
          <a:xfrm>
            <a:off x="7870325" y="3901322"/>
            <a:ext cx="1075476" cy="11251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7"/>
          <p:cNvPicPr preferRelativeResize="0"/>
          <p:nvPr/>
        </p:nvPicPr>
        <p:blipFill rotWithShape="1">
          <a:blip r:embed="rId3">
            <a:alphaModFix/>
          </a:blip>
          <a:srcRect b="0" l="3703" r="64693" t="0"/>
          <a:stretch/>
        </p:blipFill>
        <p:spPr>
          <a:xfrm>
            <a:off x="6705750" y="2850"/>
            <a:ext cx="2438250" cy="5143500"/>
          </a:xfrm>
          <a:prstGeom prst="rect">
            <a:avLst/>
          </a:prstGeom>
          <a:noFill/>
          <a:ln>
            <a:noFill/>
          </a:ln>
        </p:spPr>
      </p:pic>
      <p:sp>
        <p:nvSpPr>
          <p:cNvPr id="134" name="Google Shape;134;p7"/>
          <p:cNvSpPr txBox="1"/>
          <p:nvPr>
            <p:ph type="title"/>
          </p:nvPr>
        </p:nvSpPr>
        <p:spPr>
          <a:xfrm>
            <a:off x="311700" y="31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Avenir"/>
                <a:ea typeface="Avenir"/>
                <a:cs typeface="Avenir"/>
                <a:sym typeface="Avenir"/>
              </a:rPr>
              <a:t>Forest &amp; Water Renewal Fund</a:t>
            </a:r>
            <a:endParaRPr>
              <a:latin typeface="Avenir"/>
              <a:ea typeface="Avenir"/>
              <a:cs typeface="Avenir"/>
              <a:sym typeface="Avenir"/>
            </a:endParaRPr>
          </a:p>
        </p:txBody>
      </p:sp>
      <p:cxnSp>
        <p:nvCxnSpPr>
          <p:cNvPr id="135" name="Google Shape;135;p7"/>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sp>
        <p:nvSpPr>
          <p:cNvPr id="136" name="Google Shape;136;p7"/>
          <p:cNvSpPr/>
          <p:nvPr/>
        </p:nvSpPr>
        <p:spPr>
          <a:xfrm rot="-5400000">
            <a:off x="4320913" y="1933173"/>
            <a:ext cx="5137776" cy="1277154"/>
          </a:xfrm>
          <a:prstGeom prst="flowChartDocumen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pic>
        <p:nvPicPr>
          <p:cNvPr id="137" name="Google Shape;137;p7"/>
          <p:cNvPicPr preferRelativeResize="0"/>
          <p:nvPr/>
        </p:nvPicPr>
        <p:blipFill rotWithShape="1">
          <a:blip r:embed="rId4">
            <a:alphaModFix/>
          </a:blip>
          <a:srcRect b="46440" l="29252" r="28249" t="5067"/>
          <a:stretch/>
        </p:blipFill>
        <p:spPr>
          <a:xfrm>
            <a:off x="7870325" y="3901322"/>
            <a:ext cx="1075476" cy="1125176"/>
          </a:xfrm>
          <a:prstGeom prst="rect">
            <a:avLst/>
          </a:prstGeom>
          <a:noFill/>
          <a:ln>
            <a:noFill/>
          </a:ln>
        </p:spPr>
      </p:pic>
      <p:sp>
        <p:nvSpPr>
          <p:cNvPr id="138" name="Google Shape;138;p7"/>
          <p:cNvSpPr txBox="1"/>
          <p:nvPr>
            <p:ph idx="1" type="body"/>
          </p:nvPr>
        </p:nvSpPr>
        <p:spPr>
          <a:xfrm>
            <a:off x="426000" y="1019125"/>
            <a:ext cx="6322500" cy="34164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1800"/>
              <a:buNone/>
            </a:pPr>
            <a:r>
              <a:rPr i="1" lang="en" sz="1200">
                <a:latin typeface="Avenir"/>
                <a:ea typeface="Avenir"/>
                <a:cs typeface="Avenir"/>
                <a:sym typeface="Avenir"/>
              </a:rPr>
              <a:t>For healthier forests, watersheds, and communities</a:t>
            </a:r>
            <a:endParaRPr b="1" sz="1200">
              <a:latin typeface="Avenir"/>
              <a:ea typeface="Avenir"/>
              <a:cs typeface="Avenir"/>
              <a:sym typeface="Avenir"/>
            </a:endParaRPr>
          </a:p>
          <a:p>
            <a:pPr indent="-304800" lvl="0" marL="457200" rtl="0" algn="l">
              <a:lnSpc>
                <a:spcPct val="150000"/>
              </a:lnSpc>
              <a:spcBef>
                <a:spcPts val="1200"/>
              </a:spcBef>
              <a:spcAft>
                <a:spcPts val="0"/>
              </a:spcAft>
              <a:buSzPts val="1200"/>
              <a:buFont typeface="Avenir"/>
              <a:buChar char="●"/>
            </a:pPr>
            <a:r>
              <a:rPr lang="en" sz="1200">
                <a:latin typeface="Avenir"/>
                <a:ea typeface="Avenir"/>
                <a:cs typeface="Avenir"/>
                <a:sym typeface="Avenir"/>
              </a:rPr>
              <a:t>Accelerating Outcomes and Bridging Costs</a:t>
            </a:r>
            <a:endParaRPr sz="1200">
              <a:latin typeface="Avenir"/>
              <a:ea typeface="Avenir"/>
              <a:cs typeface="Avenir"/>
              <a:sym typeface="Avenir"/>
            </a:endParaRPr>
          </a:p>
          <a:p>
            <a:pPr indent="-304800" lvl="0" marL="457200" rtl="0" algn="l">
              <a:lnSpc>
                <a:spcPct val="150000"/>
              </a:lnSpc>
              <a:spcBef>
                <a:spcPts val="0"/>
              </a:spcBef>
              <a:spcAft>
                <a:spcPts val="0"/>
              </a:spcAft>
              <a:buSzPts val="1200"/>
              <a:buFont typeface="Avenir"/>
              <a:buChar char="●"/>
            </a:pPr>
            <a:r>
              <a:rPr lang="en" sz="1200">
                <a:latin typeface="Avenir"/>
                <a:ea typeface="Avenir"/>
                <a:cs typeface="Avenir"/>
                <a:sym typeface="Avenir"/>
              </a:rPr>
              <a:t>Negotiating power, economies of scale</a:t>
            </a:r>
            <a:endParaRPr sz="1200">
              <a:latin typeface="Avenir"/>
              <a:ea typeface="Avenir"/>
              <a:cs typeface="Avenir"/>
              <a:sym typeface="Avenir"/>
            </a:endParaRPr>
          </a:p>
          <a:p>
            <a:pPr indent="-304800" lvl="0" marL="457200" rtl="0" algn="l">
              <a:lnSpc>
                <a:spcPct val="150000"/>
              </a:lnSpc>
              <a:spcBef>
                <a:spcPts val="0"/>
              </a:spcBef>
              <a:spcAft>
                <a:spcPts val="0"/>
              </a:spcAft>
              <a:buSzPts val="1200"/>
              <a:buFont typeface="Avenir"/>
              <a:buChar char="●"/>
            </a:pPr>
            <a:r>
              <a:rPr lang="en" sz="1200">
                <a:latin typeface="Avenir"/>
                <a:ea typeface="Avenir"/>
                <a:cs typeface="Avenir"/>
                <a:sym typeface="Avenir"/>
              </a:rPr>
              <a:t>Capital Recycling - </a:t>
            </a:r>
            <a:r>
              <a:rPr lang="en" sz="1200">
                <a:latin typeface="Avenir"/>
                <a:ea typeface="Avenir"/>
                <a:cs typeface="Avenir"/>
                <a:sym typeface="Avenir"/>
              </a:rPr>
              <a:t>Multiplier effect </a:t>
            </a:r>
            <a:endParaRPr sz="1200">
              <a:latin typeface="Avenir"/>
              <a:ea typeface="Avenir"/>
              <a:cs typeface="Avenir"/>
              <a:sym typeface="Aveni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ph type="title"/>
          </p:nvPr>
        </p:nvSpPr>
        <p:spPr>
          <a:xfrm>
            <a:off x="311700" y="214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Avenir"/>
                <a:ea typeface="Avenir"/>
                <a:cs typeface="Avenir"/>
                <a:sym typeface="Avenir"/>
              </a:rPr>
              <a:t>RiverBANK RLF: An Investment Multiplier</a:t>
            </a:r>
            <a:endParaRPr>
              <a:latin typeface="Avenir"/>
              <a:ea typeface="Avenir"/>
              <a:cs typeface="Avenir"/>
              <a:sym typeface="Avenir"/>
            </a:endParaRPr>
          </a:p>
        </p:txBody>
      </p:sp>
      <p:cxnSp>
        <p:nvCxnSpPr>
          <p:cNvPr id="144" name="Google Shape;144;p5"/>
          <p:cNvCxnSpPr/>
          <p:nvPr/>
        </p:nvCxnSpPr>
        <p:spPr>
          <a:xfrm flipH="1">
            <a:off x="219125" y="311850"/>
            <a:ext cx="16200" cy="4519800"/>
          </a:xfrm>
          <a:prstGeom prst="straightConnector1">
            <a:avLst/>
          </a:prstGeom>
          <a:noFill/>
          <a:ln cap="flat" cmpd="sng" w="28575">
            <a:solidFill>
              <a:srgbClr val="D0E0E3"/>
            </a:solidFill>
            <a:prstDash val="solid"/>
            <a:round/>
            <a:headEnd len="sm" w="sm" type="none"/>
            <a:tailEnd len="sm" w="sm" type="none"/>
          </a:ln>
        </p:spPr>
      </p:cxnSp>
      <p:pic>
        <p:nvPicPr>
          <p:cNvPr id="145" name="Google Shape;145;p5"/>
          <p:cNvPicPr preferRelativeResize="0"/>
          <p:nvPr/>
        </p:nvPicPr>
        <p:blipFill rotWithShape="1">
          <a:blip r:embed="rId3">
            <a:alphaModFix/>
          </a:blip>
          <a:srcRect b="17308" l="0" r="0" t="8971"/>
          <a:stretch/>
        </p:blipFill>
        <p:spPr>
          <a:xfrm>
            <a:off x="742050" y="787500"/>
            <a:ext cx="7634769" cy="4221925"/>
          </a:xfrm>
          <a:prstGeom prst="rect">
            <a:avLst/>
          </a:prstGeom>
          <a:noFill/>
          <a:ln>
            <a:noFill/>
          </a:ln>
        </p:spPr>
      </p:pic>
      <p:pic>
        <p:nvPicPr>
          <p:cNvPr id="146" name="Google Shape;146;p5"/>
          <p:cNvPicPr preferRelativeResize="0"/>
          <p:nvPr/>
        </p:nvPicPr>
        <p:blipFill rotWithShape="1">
          <a:blip r:embed="rId4">
            <a:alphaModFix/>
          </a:blip>
          <a:srcRect b="27953" l="0" r="0" t="28891"/>
          <a:stretch/>
        </p:blipFill>
        <p:spPr>
          <a:xfrm>
            <a:off x="7023725" y="3226600"/>
            <a:ext cx="1276900" cy="413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