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theme/theme2.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73" r:id="rId4"/>
    <p:sldId id="263" r:id="rId5"/>
    <p:sldId id="264" r:id="rId6"/>
    <p:sldId id="270" r:id="rId7"/>
    <p:sldId id="267"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7" autoAdjust="0"/>
    <p:restoredTop sz="94660"/>
  </p:normalViewPr>
  <p:slideViewPr>
    <p:cSldViewPr snapToGrid="0">
      <p:cViewPr varScale="1">
        <p:scale>
          <a:sx n="102" d="100"/>
          <a:sy n="102" d="100"/>
        </p:scale>
        <p:origin x="8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C8627-2805-40F4-9B88-22B56D43EEE0}"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7BAA959E-3F90-4840-9C41-87AC7D72AB79}">
      <dgm:prSet/>
      <dgm:spPr/>
      <dgm:t>
        <a:bodyPr/>
        <a:lstStyle/>
        <a:p>
          <a:r>
            <a:rPr lang="en-US" b="1" dirty="0"/>
            <a:t>Conservation-oriented real asset investments </a:t>
          </a:r>
        </a:p>
        <a:p>
          <a:r>
            <a:rPr lang="en-US" dirty="0"/>
            <a:t>Timber, farm, ranch investments; mitigation lands; facilitating conservation purchases; leveraging easements</a:t>
          </a:r>
        </a:p>
      </dgm:t>
    </dgm:pt>
    <dgm:pt modelId="{1087A8FC-1AB8-4DFE-95F4-30B7E05496A6}" type="parTrans" cxnId="{E8BFC022-F87E-4571-B61A-DB0E4AC6C631}">
      <dgm:prSet/>
      <dgm:spPr/>
      <dgm:t>
        <a:bodyPr/>
        <a:lstStyle/>
        <a:p>
          <a:endParaRPr lang="en-US"/>
        </a:p>
      </dgm:t>
    </dgm:pt>
    <dgm:pt modelId="{E0FDA8C6-576B-4285-B012-C3B1D030D3E5}" type="sibTrans" cxnId="{E8BFC022-F87E-4571-B61A-DB0E4AC6C631}">
      <dgm:prSet/>
      <dgm:spPr/>
      <dgm:t>
        <a:bodyPr/>
        <a:lstStyle/>
        <a:p>
          <a:endParaRPr lang="en-US"/>
        </a:p>
      </dgm:t>
    </dgm:pt>
    <dgm:pt modelId="{FB44FA4C-EC72-4213-AB1C-889AA7BCB760}">
      <dgm:prSet/>
      <dgm:spPr>
        <a:solidFill>
          <a:schemeClr val="tx2">
            <a:lumMod val="60000"/>
            <a:lumOff val="40000"/>
          </a:schemeClr>
        </a:solidFill>
      </dgm:spPr>
      <dgm:t>
        <a:bodyPr/>
        <a:lstStyle/>
        <a:p>
          <a:r>
            <a:rPr lang="en-US" b="1" dirty="0"/>
            <a:t>Environmental credit markets</a:t>
          </a:r>
        </a:p>
        <a:p>
          <a:r>
            <a:rPr lang="en-US" b="1" dirty="0"/>
            <a:t> </a:t>
          </a:r>
          <a:r>
            <a:rPr lang="en-US" b="0" dirty="0"/>
            <a:t>M</a:t>
          </a:r>
          <a:r>
            <a:rPr lang="en-US" dirty="0"/>
            <a:t>arket-like transactions that enable payment for environmental assets/outcomes, externalities, or attributes</a:t>
          </a:r>
        </a:p>
      </dgm:t>
    </dgm:pt>
    <dgm:pt modelId="{2225CF7E-32F9-4CD5-9AEF-DF259400919B}" type="parTrans" cxnId="{FA1A5A25-16DC-475B-B1E2-33F58239BBC6}">
      <dgm:prSet/>
      <dgm:spPr/>
      <dgm:t>
        <a:bodyPr/>
        <a:lstStyle/>
        <a:p>
          <a:endParaRPr lang="en-US"/>
        </a:p>
      </dgm:t>
    </dgm:pt>
    <dgm:pt modelId="{266B538D-3D17-44E2-B6C7-F9B1F9C08D16}" type="sibTrans" cxnId="{FA1A5A25-16DC-475B-B1E2-33F58239BBC6}">
      <dgm:prSet/>
      <dgm:spPr/>
      <dgm:t>
        <a:bodyPr/>
        <a:lstStyle/>
        <a:p>
          <a:endParaRPr lang="en-US"/>
        </a:p>
      </dgm:t>
    </dgm:pt>
    <dgm:pt modelId="{5F599DAC-0D3D-4D53-AC22-4AACC394575A}">
      <dgm:prSet/>
      <dgm:spPr>
        <a:solidFill>
          <a:schemeClr val="accent2">
            <a:lumMod val="75000"/>
          </a:schemeClr>
        </a:solidFill>
      </dgm:spPr>
      <dgm:t>
        <a:bodyPr/>
        <a:lstStyle/>
        <a:p>
          <a:r>
            <a:rPr lang="en-US" b="1" dirty="0"/>
            <a:t>Commodity/supply chain improvements</a:t>
          </a:r>
        </a:p>
        <a:p>
          <a:r>
            <a:rPr lang="en-US" b="0" dirty="0"/>
            <a:t>E</a:t>
          </a:r>
          <a:r>
            <a:rPr lang="en-US" dirty="0"/>
            <a:t>ngaging up and down the supply chain to improve practices and achieve better outcomes</a:t>
          </a:r>
        </a:p>
      </dgm:t>
    </dgm:pt>
    <dgm:pt modelId="{B0D0A59F-F02B-4911-95B7-06E138F1D21C}" type="parTrans" cxnId="{C766AECB-5662-478E-AF19-5C1E3C54549A}">
      <dgm:prSet/>
      <dgm:spPr/>
      <dgm:t>
        <a:bodyPr/>
        <a:lstStyle/>
        <a:p>
          <a:endParaRPr lang="en-US"/>
        </a:p>
      </dgm:t>
    </dgm:pt>
    <dgm:pt modelId="{8BE8A015-C026-43FB-801F-1034F11C7EE4}" type="sibTrans" cxnId="{C766AECB-5662-478E-AF19-5C1E3C54549A}">
      <dgm:prSet/>
      <dgm:spPr/>
      <dgm:t>
        <a:bodyPr/>
        <a:lstStyle/>
        <a:p>
          <a:endParaRPr lang="en-US"/>
        </a:p>
      </dgm:t>
    </dgm:pt>
    <dgm:pt modelId="{6231E5CA-A941-44F6-B5C5-DE7325F66BAA}">
      <dgm:prSet/>
      <dgm:spPr>
        <a:solidFill>
          <a:schemeClr val="tx2"/>
        </a:solidFill>
      </dgm:spPr>
      <dgm:t>
        <a:bodyPr/>
        <a:lstStyle/>
        <a:p>
          <a:r>
            <a:rPr lang="en-US" b="1" dirty="0"/>
            <a:t>Cost savings and risk reduction </a:t>
          </a:r>
        </a:p>
        <a:p>
          <a:r>
            <a:rPr lang="en-US" dirty="0"/>
            <a:t>Insurance models, green infrastructure/green bonds, outcomes-based or pay for success (or repay for success) models</a:t>
          </a:r>
        </a:p>
      </dgm:t>
    </dgm:pt>
    <dgm:pt modelId="{41D3594E-2704-4CAD-8D9B-6788B8FE1337}" type="parTrans" cxnId="{8BD6B182-FE69-449C-8352-150AF9D2C366}">
      <dgm:prSet/>
      <dgm:spPr/>
      <dgm:t>
        <a:bodyPr/>
        <a:lstStyle/>
        <a:p>
          <a:endParaRPr lang="en-US"/>
        </a:p>
      </dgm:t>
    </dgm:pt>
    <dgm:pt modelId="{82BCC914-024D-4412-9894-794656453519}" type="sibTrans" cxnId="{8BD6B182-FE69-449C-8352-150AF9D2C366}">
      <dgm:prSet/>
      <dgm:spPr/>
      <dgm:t>
        <a:bodyPr/>
        <a:lstStyle/>
        <a:p>
          <a:endParaRPr lang="en-US"/>
        </a:p>
      </dgm:t>
    </dgm:pt>
    <dgm:pt modelId="{FC068A13-ACB9-4A53-8CB4-948A74B9892A}">
      <dgm:prSet/>
      <dgm:spPr>
        <a:solidFill>
          <a:schemeClr val="accent2"/>
        </a:solidFill>
      </dgm:spPr>
      <dgm:t>
        <a:bodyPr/>
        <a:lstStyle/>
        <a:p>
          <a:r>
            <a:rPr lang="en-US" b="1" dirty="0"/>
            <a:t>New or leveraged funding</a:t>
          </a:r>
        </a:p>
        <a:p>
          <a:r>
            <a:rPr lang="en-US" b="1" dirty="0"/>
            <a:t> </a:t>
          </a:r>
          <a:r>
            <a:rPr lang="en-US" b="0" dirty="0"/>
            <a:t>C</a:t>
          </a:r>
          <a:r>
            <a:rPr lang="en-US" dirty="0"/>
            <a:t>reative approaches to philanthropy, extending the reach of public funds, providing bridge loans or revolving funding, assessing damages</a:t>
          </a:r>
        </a:p>
      </dgm:t>
    </dgm:pt>
    <dgm:pt modelId="{C9457F9D-BEB3-40EC-95D3-94945C2ABE68}" type="parTrans" cxnId="{A9E6868B-F55B-4B45-9764-21C71AE85681}">
      <dgm:prSet/>
      <dgm:spPr/>
      <dgm:t>
        <a:bodyPr/>
        <a:lstStyle/>
        <a:p>
          <a:endParaRPr lang="en-US"/>
        </a:p>
      </dgm:t>
    </dgm:pt>
    <dgm:pt modelId="{7DF4B9E6-7E98-4186-8B52-90E0FFCD4904}" type="sibTrans" cxnId="{A9E6868B-F55B-4B45-9764-21C71AE85681}">
      <dgm:prSet/>
      <dgm:spPr/>
      <dgm:t>
        <a:bodyPr/>
        <a:lstStyle/>
        <a:p>
          <a:endParaRPr lang="en-US"/>
        </a:p>
      </dgm:t>
    </dgm:pt>
    <dgm:pt modelId="{F314EC55-90B0-4BA1-B105-753D09EFB5F5}">
      <dgm:prSet/>
      <dgm:spPr>
        <a:solidFill>
          <a:schemeClr val="tx2">
            <a:lumMod val="60000"/>
            <a:lumOff val="40000"/>
          </a:schemeClr>
        </a:solidFill>
      </dgm:spPr>
      <dgm:t>
        <a:bodyPr/>
        <a:lstStyle/>
        <a:p>
          <a:r>
            <a:rPr lang="en-US" b="1" dirty="0"/>
            <a:t>Impact Investment </a:t>
          </a:r>
        </a:p>
        <a:p>
          <a:r>
            <a:rPr lang="en-US" b="0" dirty="0"/>
            <a:t>I</a:t>
          </a:r>
          <a:r>
            <a:rPr lang="en-US" dirty="0"/>
            <a:t>nvestment made with intention to generate social and environmental impact alongside financial returns, including private equity and program-related investments</a:t>
          </a:r>
        </a:p>
      </dgm:t>
    </dgm:pt>
    <dgm:pt modelId="{B916FE64-A33C-458E-A4F0-767E0309A1AD}" type="parTrans" cxnId="{3CA134CF-FCD9-4ECE-A2EB-7BCC69BF3E16}">
      <dgm:prSet/>
      <dgm:spPr/>
      <dgm:t>
        <a:bodyPr/>
        <a:lstStyle/>
        <a:p>
          <a:endParaRPr lang="en-US"/>
        </a:p>
      </dgm:t>
    </dgm:pt>
    <dgm:pt modelId="{FA576913-3167-4EE0-9A1A-A15A0FFF725F}" type="sibTrans" cxnId="{3CA134CF-FCD9-4ECE-A2EB-7BCC69BF3E16}">
      <dgm:prSet/>
      <dgm:spPr/>
      <dgm:t>
        <a:bodyPr/>
        <a:lstStyle/>
        <a:p>
          <a:endParaRPr lang="en-US"/>
        </a:p>
      </dgm:t>
    </dgm:pt>
    <dgm:pt modelId="{C972963E-D301-4B31-BB92-B35AE2B54D70}">
      <dgm:prSet/>
      <dgm:spPr>
        <a:solidFill>
          <a:schemeClr val="tx2">
            <a:lumMod val="60000"/>
            <a:lumOff val="40000"/>
          </a:schemeClr>
        </a:solidFill>
      </dgm:spPr>
      <dgm:t>
        <a:bodyPr/>
        <a:lstStyle/>
        <a:p>
          <a:r>
            <a:rPr lang="en-US" b="1" dirty="0"/>
            <a:t>Blended capital</a:t>
          </a:r>
          <a:r>
            <a:rPr lang="en-US" dirty="0"/>
            <a:t> </a:t>
          </a:r>
        </a:p>
        <a:p>
          <a:r>
            <a:rPr lang="en-US" dirty="0"/>
            <a:t>Combining different capital sources to achieve objectives – e.g. combinations of grants, program-related investments, debt, equity investment</a:t>
          </a:r>
        </a:p>
      </dgm:t>
    </dgm:pt>
    <dgm:pt modelId="{4EAE0CB4-2755-4B04-BDBE-F93C522D330F}" type="parTrans" cxnId="{7AEA43A3-8A0D-4701-ADB4-188FA6901A76}">
      <dgm:prSet/>
      <dgm:spPr/>
      <dgm:t>
        <a:bodyPr/>
        <a:lstStyle/>
        <a:p>
          <a:endParaRPr lang="en-US"/>
        </a:p>
      </dgm:t>
    </dgm:pt>
    <dgm:pt modelId="{9EB6734A-BB45-412A-AFBF-3B8372E2FDBC}" type="sibTrans" cxnId="{7AEA43A3-8A0D-4701-ADB4-188FA6901A76}">
      <dgm:prSet/>
      <dgm:spPr/>
      <dgm:t>
        <a:bodyPr/>
        <a:lstStyle/>
        <a:p>
          <a:endParaRPr lang="en-US"/>
        </a:p>
      </dgm:t>
    </dgm:pt>
    <dgm:pt modelId="{1A8C03E2-C050-491E-ABAD-7A6009E82BF5}">
      <dgm:prSet/>
      <dgm:spPr>
        <a:solidFill>
          <a:schemeClr val="accent3">
            <a:lumMod val="25000"/>
          </a:schemeClr>
        </a:solidFill>
      </dgm:spPr>
      <dgm:t>
        <a:bodyPr/>
        <a:lstStyle/>
        <a:p>
          <a:pPr algn="ctr"/>
          <a:r>
            <a:rPr lang="en-US" b="1" dirty="0"/>
            <a:t>Other tools</a:t>
          </a:r>
        </a:p>
        <a:p>
          <a:pPr algn="ctr"/>
          <a:r>
            <a:rPr lang="en-US" dirty="0"/>
            <a:t>Certification programs that drive behavioral changes; tax incentives; surcharges; regulatory or reporting requirements; others</a:t>
          </a:r>
          <a:endParaRPr lang="en-US" b="1" dirty="0"/>
        </a:p>
      </dgm:t>
    </dgm:pt>
    <dgm:pt modelId="{37AAE493-C6EE-40EC-A489-B0657E6F25C1}" type="parTrans" cxnId="{042A9D2A-F08D-4560-8F10-5712A2AE6AB7}">
      <dgm:prSet/>
      <dgm:spPr/>
      <dgm:t>
        <a:bodyPr/>
        <a:lstStyle/>
        <a:p>
          <a:endParaRPr lang="en-US"/>
        </a:p>
      </dgm:t>
    </dgm:pt>
    <dgm:pt modelId="{41FD293D-D70A-4B9B-AA67-8F0AF56C649C}" type="sibTrans" cxnId="{042A9D2A-F08D-4560-8F10-5712A2AE6AB7}">
      <dgm:prSet/>
      <dgm:spPr/>
      <dgm:t>
        <a:bodyPr/>
        <a:lstStyle/>
        <a:p>
          <a:endParaRPr lang="en-US"/>
        </a:p>
      </dgm:t>
    </dgm:pt>
    <dgm:pt modelId="{04096D38-3019-45E3-BCAD-5EF6A7D0BADD}" type="pres">
      <dgm:prSet presAssocID="{DA9C8627-2805-40F4-9B88-22B56D43EEE0}" presName="Name0" presStyleCnt="0">
        <dgm:presLayoutVars>
          <dgm:dir/>
          <dgm:resizeHandles val="exact"/>
        </dgm:presLayoutVars>
      </dgm:prSet>
      <dgm:spPr/>
    </dgm:pt>
    <dgm:pt modelId="{A65B568F-1218-4DF7-A8EA-FFE14F668536}" type="pres">
      <dgm:prSet presAssocID="{7BAA959E-3F90-4840-9C41-87AC7D72AB79}" presName="node" presStyleLbl="node1" presStyleIdx="0" presStyleCnt="8">
        <dgm:presLayoutVars>
          <dgm:bulletEnabled val="1"/>
        </dgm:presLayoutVars>
      </dgm:prSet>
      <dgm:spPr/>
    </dgm:pt>
    <dgm:pt modelId="{E5A72A10-8AF9-4E0E-A4B2-5B4913D92894}" type="pres">
      <dgm:prSet presAssocID="{E0FDA8C6-576B-4285-B012-C3B1D030D3E5}" presName="sibTrans" presStyleLbl="sibTrans1D1" presStyleIdx="0" presStyleCnt="7"/>
      <dgm:spPr/>
    </dgm:pt>
    <dgm:pt modelId="{11804E3E-5394-4EF1-92C8-3F7443540670}" type="pres">
      <dgm:prSet presAssocID="{E0FDA8C6-576B-4285-B012-C3B1D030D3E5}" presName="connectorText" presStyleLbl="sibTrans1D1" presStyleIdx="0" presStyleCnt="7"/>
      <dgm:spPr/>
    </dgm:pt>
    <dgm:pt modelId="{3ED77CAA-EDDE-409D-AF10-0E5B48435EA6}" type="pres">
      <dgm:prSet presAssocID="{FB44FA4C-EC72-4213-AB1C-889AA7BCB760}" presName="node" presStyleLbl="node1" presStyleIdx="1" presStyleCnt="8">
        <dgm:presLayoutVars>
          <dgm:bulletEnabled val="1"/>
        </dgm:presLayoutVars>
      </dgm:prSet>
      <dgm:spPr/>
    </dgm:pt>
    <dgm:pt modelId="{79D83A8C-5104-42AC-8BF7-FADB3492FE86}" type="pres">
      <dgm:prSet presAssocID="{266B538D-3D17-44E2-B6C7-F9B1F9C08D16}" presName="sibTrans" presStyleLbl="sibTrans1D1" presStyleIdx="1" presStyleCnt="7"/>
      <dgm:spPr/>
    </dgm:pt>
    <dgm:pt modelId="{DDD651E2-1842-409A-87A9-1BA0C78E9AA4}" type="pres">
      <dgm:prSet presAssocID="{266B538D-3D17-44E2-B6C7-F9B1F9C08D16}" presName="connectorText" presStyleLbl="sibTrans1D1" presStyleIdx="1" presStyleCnt="7"/>
      <dgm:spPr/>
    </dgm:pt>
    <dgm:pt modelId="{A54BAC8B-A7E0-4689-BF09-557F13BE2E7E}" type="pres">
      <dgm:prSet presAssocID="{5F599DAC-0D3D-4D53-AC22-4AACC394575A}" presName="node" presStyleLbl="node1" presStyleIdx="2" presStyleCnt="8">
        <dgm:presLayoutVars>
          <dgm:bulletEnabled val="1"/>
        </dgm:presLayoutVars>
      </dgm:prSet>
      <dgm:spPr/>
    </dgm:pt>
    <dgm:pt modelId="{4F32FCA7-E16D-4EA2-86D2-D4490567D7F9}" type="pres">
      <dgm:prSet presAssocID="{8BE8A015-C026-43FB-801F-1034F11C7EE4}" presName="sibTrans" presStyleLbl="sibTrans1D1" presStyleIdx="2" presStyleCnt="7"/>
      <dgm:spPr/>
    </dgm:pt>
    <dgm:pt modelId="{E4670B17-F180-41F1-B460-107943C93BB6}" type="pres">
      <dgm:prSet presAssocID="{8BE8A015-C026-43FB-801F-1034F11C7EE4}" presName="connectorText" presStyleLbl="sibTrans1D1" presStyleIdx="2" presStyleCnt="7"/>
      <dgm:spPr/>
    </dgm:pt>
    <dgm:pt modelId="{87D2029D-6841-4F1F-8EDD-41F453CE6475}" type="pres">
      <dgm:prSet presAssocID="{6231E5CA-A941-44F6-B5C5-DE7325F66BAA}" presName="node" presStyleLbl="node1" presStyleIdx="3" presStyleCnt="8">
        <dgm:presLayoutVars>
          <dgm:bulletEnabled val="1"/>
        </dgm:presLayoutVars>
      </dgm:prSet>
      <dgm:spPr/>
    </dgm:pt>
    <dgm:pt modelId="{5F0251EF-0DCB-4D34-A8DA-0C93269754E5}" type="pres">
      <dgm:prSet presAssocID="{82BCC914-024D-4412-9894-794656453519}" presName="sibTrans" presStyleLbl="sibTrans1D1" presStyleIdx="3" presStyleCnt="7"/>
      <dgm:spPr/>
    </dgm:pt>
    <dgm:pt modelId="{167BDA0B-D85C-4B15-AD30-E37103D9FED8}" type="pres">
      <dgm:prSet presAssocID="{82BCC914-024D-4412-9894-794656453519}" presName="connectorText" presStyleLbl="sibTrans1D1" presStyleIdx="3" presStyleCnt="7"/>
      <dgm:spPr/>
    </dgm:pt>
    <dgm:pt modelId="{94CF24D6-3C4B-4771-87A6-606D84700616}" type="pres">
      <dgm:prSet presAssocID="{FC068A13-ACB9-4A53-8CB4-948A74B9892A}" presName="node" presStyleLbl="node1" presStyleIdx="4" presStyleCnt="8">
        <dgm:presLayoutVars>
          <dgm:bulletEnabled val="1"/>
        </dgm:presLayoutVars>
      </dgm:prSet>
      <dgm:spPr/>
    </dgm:pt>
    <dgm:pt modelId="{8714A0F1-18EC-4C00-8A86-1EF38561EF94}" type="pres">
      <dgm:prSet presAssocID="{7DF4B9E6-7E98-4186-8B52-90E0FFCD4904}" presName="sibTrans" presStyleLbl="sibTrans1D1" presStyleIdx="4" presStyleCnt="7"/>
      <dgm:spPr/>
    </dgm:pt>
    <dgm:pt modelId="{FFFF484B-6D44-4B64-A336-173027DA46BD}" type="pres">
      <dgm:prSet presAssocID="{7DF4B9E6-7E98-4186-8B52-90E0FFCD4904}" presName="connectorText" presStyleLbl="sibTrans1D1" presStyleIdx="4" presStyleCnt="7"/>
      <dgm:spPr/>
    </dgm:pt>
    <dgm:pt modelId="{9BBD0118-8861-4CDB-9DA4-DB5477409225}" type="pres">
      <dgm:prSet presAssocID="{F314EC55-90B0-4BA1-B105-753D09EFB5F5}" presName="node" presStyleLbl="node1" presStyleIdx="5" presStyleCnt="8">
        <dgm:presLayoutVars>
          <dgm:bulletEnabled val="1"/>
        </dgm:presLayoutVars>
      </dgm:prSet>
      <dgm:spPr/>
    </dgm:pt>
    <dgm:pt modelId="{7C2A962A-1DA0-40FC-8DC2-716365D3E098}" type="pres">
      <dgm:prSet presAssocID="{FA576913-3167-4EE0-9A1A-A15A0FFF725F}" presName="sibTrans" presStyleLbl="sibTrans1D1" presStyleIdx="5" presStyleCnt="7"/>
      <dgm:spPr/>
    </dgm:pt>
    <dgm:pt modelId="{84660643-40EE-4673-B8E2-1051A8BAEEEF}" type="pres">
      <dgm:prSet presAssocID="{FA576913-3167-4EE0-9A1A-A15A0FFF725F}" presName="connectorText" presStyleLbl="sibTrans1D1" presStyleIdx="5" presStyleCnt="7"/>
      <dgm:spPr/>
    </dgm:pt>
    <dgm:pt modelId="{354B5A38-1113-4B2E-91F3-F70D961287B4}" type="pres">
      <dgm:prSet presAssocID="{C972963E-D301-4B31-BB92-B35AE2B54D70}" presName="node" presStyleLbl="node1" presStyleIdx="6" presStyleCnt="8">
        <dgm:presLayoutVars>
          <dgm:bulletEnabled val="1"/>
        </dgm:presLayoutVars>
      </dgm:prSet>
      <dgm:spPr/>
    </dgm:pt>
    <dgm:pt modelId="{E2F8A9CA-3B9A-4BCC-96D5-76CDCB1F5739}" type="pres">
      <dgm:prSet presAssocID="{9EB6734A-BB45-412A-AFBF-3B8372E2FDBC}" presName="sibTrans" presStyleLbl="sibTrans1D1" presStyleIdx="6" presStyleCnt="7"/>
      <dgm:spPr/>
    </dgm:pt>
    <dgm:pt modelId="{A8B1999F-00BA-45D2-8E5C-60DDD41DAD4C}" type="pres">
      <dgm:prSet presAssocID="{9EB6734A-BB45-412A-AFBF-3B8372E2FDBC}" presName="connectorText" presStyleLbl="sibTrans1D1" presStyleIdx="6" presStyleCnt="7"/>
      <dgm:spPr/>
    </dgm:pt>
    <dgm:pt modelId="{4DEE3AFA-AD5B-4DF0-8A2F-EF8C3E5D491E}" type="pres">
      <dgm:prSet presAssocID="{1A8C03E2-C050-491E-ABAD-7A6009E82BF5}" presName="node" presStyleLbl="node1" presStyleIdx="7" presStyleCnt="8">
        <dgm:presLayoutVars>
          <dgm:bulletEnabled val="1"/>
        </dgm:presLayoutVars>
      </dgm:prSet>
      <dgm:spPr/>
    </dgm:pt>
  </dgm:ptLst>
  <dgm:cxnLst>
    <dgm:cxn modelId="{E2D58E0F-70F5-4472-B469-8D530CC563E2}" type="presOf" srcId="{FA576913-3167-4EE0-9A1A-A15A0FFF725F}" destId="{84660643-40EE-4673-B8E2-1051A8BAEEEF}" srcOrd="1" destOrd="0" presId="urn:microsoft.com/office/officeart/2016/7/layout/RepeatingBendingProcessNew"/>
    <dgm:cxn modelId="{2B292113-C36F-491A-8EF3-BC32AC601E56}" type="presOf" srcId="{7BAA959E-3F90-4840-9C41-87AC7D72AB79}" destId="{A65B568F-1218-4DF7-A8EA-FFE14F668536}" srcOrd="0" destOrd="0" presId="urn:microsoft.com/office/officeart/2016/7/layout/RepeatingBendingProcessNew"/>
    <dgm:cxn modelId="{0A7FE513-57B3-4F26-BEB3-6346B09D08E0}" type="presOf" srcId="{FB44FA4C-EC72-4213-AB1C-889AA7BCB760}" destId="{3ED77CAA-EDDE-409D-AF10-0E5B48435EA6}" srcOrd="0" destOrd="0" presId="urn:microsoft.com/office/officeart/2016/7/layout/RepeatingBendingProcessNew"/>
    <dgm:cxn modelId="{3B64AE14-6E13-43DB-96C2-F69071F5EE89}" type="presOf" srcId="{C972963E-D301-4B31-BB92-B35AE2B54D70}" destId="{354B5A38-1113-4B2E-91F3-F70D961287B4}" srcOrd="0" destOrd="0" presId="urn:microsoft.com/office/officeart/2016/7/layout/RepeatingBendingProcessNew"/>
    <dgm:cxn modelId="{10C8DE18-71B0-41CB-88C2-3D1DF8865E18}" type="presOf" srcId="{E0FDA8C6-576B-4285-B012-C3B1D030D3E5}" destId="{11804E3E-5394-4EF1-92C8-3F7443540670}" srcOrd="1" destOrd="0" presId="urn:microsoft.com/office/officeart/2016/7/layout/RepeatingBendingProcessNew"/>
    <dgm:cxn modelId="{1D1E541A-1B1E-43FC-8BAE-AA3CA459CB3F}" type="presOf" srcId="{FA576913-3167-4EE0-9A1A-A15A0FFF725F}" destId="{7C2A962A-1DA0-40FC-8DC2-716365D3E098}" srcOrd="0" destOrd="0" presId="urn:microsoft.com/office/officeart/2016/7/layout/RepeatingBendingProcessNew"/>
    <dgm:cxn modelId="{E8BFC022-F87E-4571-B61A-DB0E4AC6C631}" srcId="{DA9C8627-2805-40F4-9B88-22B56D43EEE0}" destId="{7BAA959E-3F90-4840-9C41-87AC7D72AB79}" srcOrd="0" destOrd="0" parTransId="{1087A8FC-1AB8-4DFE-95F4-30B7E05496A6}" sibTransId="{E0FDA8C6-576B-4285-B012-C3B1D030D3E5}"/>
    <dgm:cxn modelId="{FA1A5A25-16DC-475B-B1E2-33F58239BBC6}" srcId="{DA9C8627-2805-40F4-9B88-22B56D43EEE0}" destId="{FB44FA4C-EC72-4213-AB1C-889AA7BCB760}" srcOrd="1" destOrd="0" parTransId="{2225CF7E-32F9-4CD5-9AEF-DF259400919B}" sibTransId="{266B538D-3D17-44E2-B6C7-F9B1F9C08D16}"/>
    <dgm:cxn modelId="{042A9D2A-F08D-4560-8F10-5712A2AE6AB7}" srcId="{DA9C8627-2805-40F4-9B88-22B56D43EEE0}" destId="{1A8C03E2-C050-491E-ABAD-7A6009E82BF5}" srcOrd="7" destOrd="0" parTransId="{37AAE493-C6EE-40EC-A489-B0657E6F25C1}" sibTransId="{41FD293D-D70A-4B9B-AA67-8F0AF56C649C}"/>
    <dgm:cxn modelId="{8AC8733F-15C6-4B65-97BA-6E8EB3E807BF}" type="presOf" srcId="{82BCC914-024D-4412-9894-794656453519}" destId="{167BDA0B-D85C-4B15-AD30-E37103D9FED8}" srcOrd="1" destOrd="0" presId="urn:microsoft.com/office/officeart/2016/7/layout/RepeatingBendingProcessNew"/>
    <dgm:cxn modelId="{0F45FF42-E532-4FF5-87BD-E35ABCC8C9B5}" type="presOf" srcId="{7DF4B9E6-7E98-4186-8B52-90E0FFCD4904}" destId="{FFFF484B-6D44-4B64-A336-173027DA46BD}" srcOrd="1" destOrd="0" presId="urn:microsoft.com/office/officeart/2016/7/layout/RepeatingBendingProcessNew"/>
    <dgm:cxn modelId="{F0F5256E-1AAA-4D1B-AD32-6DA3E7519B9A}" type="presOf" srcId="{5F599DAC-0D3D-4D53-AC22-4AACC394575A}" destId="{A54BAC8B-A7E0-4689-BF09-557F13BE2E7E}" srcOrd="0" destOrd="0" presId="urn:microsoft.com/office/officeart/2016/7/layout/RepeatingBendingProcessNew"/>
    <dgm:cxn modelId="{0C1BE34E-9137-442D-9D56-042448409615}" type="presOf" srcId="{9EB6734A-BB45-412A-AFBF-3B8372E2FDBC}" destId="{A8B1999F-00BA-45D2-8E5C-60DDD41DAD4C}" srcOrd="1" destOrd="0" presId="urn:microsoft.com/office/officeart/2016/7/layout/RepeatingBendingProcessNew"/>
    <dgm:cxn modelId="{A8111550-96A3-46F1-95F6-6DE919D532C7}" type="presOf" srcId="{266B538D-3D17-44E2-B6C7-F9B1F9C08D16}" destId="{79D83A8C-5104-42AC-8BF7-FADB3492FE86}" srcOrd="0" destOrd="0" presId="urn:microsoft.com/office/officeart/2016/7/layout/RepeatingBendingProcessNew"/>
    <dgm:cxn modelId="{6DF63E53-1C5F-43D5-AA0F-A144E52F9897}" type="presOf" srcId="{F314EC55-90B0-4BA1-B105-753D09EFB5F5}" destId="{9BBD0118-8861-4CDB-9DA4-DB5477409225}" srcOrd="0" destOrd="0" presId="urn:microsoft.com/office/officeart/2016/7/layout/RepeatingBendingProcessNew"/>
    <dgm:cxn modelId="{8BD6B182-FE69-449C-8352-150AF9D2C366}" srcId="{DA9C8627-2805-40F4-9B88-22B56D43EEE0}" destId="{6231E5CA-A941-44F6-B5C5-DE7325F66BAA}" srcOrd="3" destOrd="0" parTransId="{41D3594E-2704-4CAD-8D9B-6788B8FE1337}" sibTransId="{82BCC914-024D-4412-9894-794656453519}"/>
    <dgm:cxn modelId="{E0673786-539A-4ABD-B2F7-6BDB310DC30C}" type="presOf" srcId="{E0FDA8C6-576B-4285-B012-C3B1D030D3E5}" destId="{E5A72A10-8AF9-4E0E-A4B2-5B4913D92894}" srcOrd="0" destOrd="0" presId="urn:microsoft.com/office/officeart/2016/7/layout/RepeatingBendingProcessNew"/>
    <dgm:cxn modelId="{B2D81387-73A5-4987-B419-67CF6436CBA5}" type="presOf" srcId="{266B538D-3D17-44E2-B6C7-F9B1F9C08D16}" destId="{DDD651E2-1842-409A-87A9-1BA0C78E9AA4}" srcOrd="1" destOrd="0" presId="urn:microsoft.com/office/officeart/2016/7/layout/RepeatingBendingProcessNew"/>
    <dgm:cxn modelId="{A9E6868B-F55B-4B45-9764-21C71AE85681}" srcId="{DA9C8627-2805-40F4-9B88-22B56D43EEE0}" destId="{FC068A13-ACB9-4A53-8CB4-948A74B9892A}" srcOrd="4" destOrd="0" parTransId="{C9457F9D-BEB3-40EC-95D3-94945C2ABE68}" sibTransId="{7DF4B9E6-7E98-4186-8B52-90E0FFCD4904}"/>
    <dgm:cxn modelId="{AE3DEC92-236A-4ADC-A6BD-CE58163C0494}" type="presOf" srcId="{8BE8A015-C026-43FB-801F-1034F11C7EE4}" destId="{4F32FCA7-E16D-4EA2-86D2-D4490567D7F9}" srcOrd="0" destOrd="0" presId="urn:microsoft.com/office/officeart/2016/7/layout/RepeatingBendingProcessNew"/>
    <dgm:cxn modelId="{80B15999-3746-4E8C-A906-45249E8F37A6}" type="presOf" srcId="{FC068A13-ACB9-4A53-8CB4-948A74B9892A}" destId="{94CF24D6-3C4B-4771-87A6-606D84700616}" srcOrd="0" destOrd="0" presId="urn:microsoft.com/office/officeart/2016/7/layout/RepeatingBendingProcessNew"/>
    <dgm:cxn modelId="{7AEA43A3-8A0D-4701-ADB4-188FA6901A76}" srcId="{DA9C8627-2805-40F4-9B88-22B56D43EEE0}" destId="{C972963E-D301-4B31-BB92-B35AE2B54D70}" srcOrd="6" destOrd="0" parTransId="{4EAE0CB4-2755-4B04-BDBE-F93C522D330F}" sibTransId="{9EB6734A-BB45-412A-AFBF-3B8372E2FDBC}"/>
    <dgm:cxn modelId="{9420A3A7-6A3E-49A5-8AE9-F1CB1B0B1FD5}" type="presOf" srcId="{7DF4B9E6-7E98-4186-8B52-90E0FFCD4904}" destId="{8714A0F1-18EC-4C00-8A86-1EF38561EF94}" srcOrd="0" destOrd="0" presId="urn:microsoft.com/office/officeart/2016/7/layout/RepeatingBendingProcessNew"/>
    <dgm:cxn modelId="{6710A1AC-AAB5-43FD-8AC8-C604793A0853}" type="presOf" srcId="{6231E5CA-A941-44F6-B5C5-DE7325F66BAA}" destId="{87D2029D-6841-4F1F-8EDD-41F453CE6475}" srcOrd="0" destOrd="0" presId="urn:microsoft.com/office/officeart/2016/7/layout/RepeatingBendingProcessNew"/>
    <dgm:cxn modelId="{B1BD3AB9-F544-4461-B8A2-E558FCE67327}" type="presOf" srcId="{DA9C8627-2805-40F4-9B88-22B56D43EEE0}" destId="{04096D38-3019-45E3-BCAD-5EF6A7D0BADD}" srcOrd="0" destOrd="0" presId="urn:microsoft.com/office/officeart/2016/7/layout/RepeatingBendingProcessNew"/>
    <dgm:cxn modelId="{9124BEB9-243A-44B0-8706-9EA04E365ECC}" type="presOf" srcId="{82BCC914-024D-4412-9894-794656453519}" destId="{5F0251EF-0DCB-4D34-A8DA-0C93269754E5}" srcOrd="0" destOrd="0" presId="urn:microsoft.com/office/officeart/2016/7/layout/RepeatingBendingProcessNew"/>
    <dgm:cxn modelId="{C766AECB-5662-478E-AF19-5C1E3C54549A}" srcId="{DA9C8627-2805-40F4-9B88-22B56D43EEE0}" destId="{5F599DAC-0D3D-4D53-AC22-4AACC394575A}" srcOrd="2" destOrd="0" parTransId="{B0D0A59F-F02B-4911-95B7-06E138F1D21C}" sibTransId="{8BE8A015-C026-43FB-801F-1034F11C7EE4}"/>
    <dgm:cxn modelId="{3CA134CF-FCD9-4ECE-A2EB-7BCC69BF3E16}" srcId="{DA9C8627-2805-40F4-9B88-22B56D43EEE0}" destId="{F314EC55-90B0-4BA1-B105-753D09EFB5F5}" srcOrd="5" destOrd="0" parTransId="{B916FE64-A33C-458E-A4F0-767E0309A1AD}" sibTransId="{FA576913-3167-4EE0-9A1A-A15A0FFF725F}"/>
    <dgm:cxn modelId="{10A947D1-967E-4BF8-9011-6CB5A29940D2}" type="presOf" srcId="{9EB6734A-BB45-412A-AFBF-3B8372E2FDBC}" destId="{E2F8A9CA-3B9A-4BCC-96D5-76CDCB1F5739}" srcOrd="0" destOrd="0" presId="urn:microsoft.com/office/officeart/2016/7/layout/RepeatingBendingProcessNew"/>
    <dgm:cxn modelId="{27E74CF0-8539-4F65-9B29-C6591EB676A1}" type="presOf" srcId="{1A8C03E2-C050-491E-ABAD-7A6009E82BF5}" destId="{4DEE3AFA-AD5B-4DF0-8A2F-EF8C3E5D491E}" srcOrd="0" destOrd="0" presId="urn:microsoft.com/office/officeart/2016/7/layout/RepeatingBendingProcessNew"/>
    <dgm:cxn modelId="{B9A85EFB-EB79-4582-BAFB-5D59A47C5465}" type="presOf" srcId="{8BE8A015-C026-43FB-801F-1034F11C7EE4}" destId="{E4670B17-F180-41F1-B460-107943C93BB6}" srcOrd="1" destOrd="0" presId="urn:microsoft.com/office/officeart/2016/7/layout/RepeatingBendingProcessNew"/>
    <dgm:cxn modelId="{F1EF3DAD-1C59-477B-AD44-E77B7867DCC8}" type="presParOf" srcId="{04096D38-3019-45E3-BCAD-5EF6A7D0BADD}" destId="{A65B568F-1218-4DF7-A8EA-FFE14F668536}" srcOrd="0" destOrd="0" presId="urn:microsoft.com/office/officeart/2016/7/layout/RepeatingBendingProcessNew"/>
    <dgm:cxn modelId="{DB9FC370-EF82-42FB-9DCF-3248FBCF7EBB}" type="presParOf" srcId="{04096D38-3019-45E3-BCAD-5EF6A7D0BADD}" destId="{E5A72A10-8AF9-4E0E-A4B2-5B4913D92894}" srcOrd="1" destOrd="0" presId="urn:microsoft.com/office/officeart/2016/7/layout/RepeatingBendingProcessNew"/>
    <dgm:cxn modelId="{134F1375-5D70-41FC-A1FE-57E4A5964386}" type="presParOf" srcId="{E5A72A10-8AF9-4E0E-A4B2-5B4913D92894}" destId="{11804E3E-5394-4EF1-92C8-3F7443540670}" srcOrd="0" destOrd="0" presId="urn:microsoft.com/office/officeart/2016/7/layout/RepeatingBendingProcessNew"/>
    <dgm:cxn modelId="{DF5FB73E-7DD1-4FB5-B291-C30BB50B1BBE}" type="presParOf" srcId="{04096D38-3019-45E3-BCAD-5EF6A7D0BADD}" destId="{3ED77CAA-EDDE-409D-AF10-0E5B48435EA6}" srcOrd="2" destOrd="0" presId="urn:microsoft.com/office/officeart/2016/7/layout/RepeatingBendingProcessNew"/>
    <dgm:cxn modelId="{AD9F116E-0F3E-41CE-8A8B-44A308E03101}" type="presParOf" srcId="{04096D38-3019-45E3-BCAD-5EF6A7D0BADD}" destId="{79D83A8C-5104-42AC-8BF7-FADB3492FE86}" srcOrd="3" destOrd="0" presId="urn:microsoft.com/office/officeart/2016/7/layout/RepeatingBendingProcessNew"/>
    <dgm:cxn modelId="{8EA01BC7-E6BE-4056-8117-A623DA84F77D}" type="presParOf" srcId="{79D83A8C-5104-42AC-8BF7-FADB3492FE86}" destId="{DDD651E2-1842-409A-87A9-1BA0C78E9AA4}" srcOrd="0" destOrd="0" presId="urn:microsoft.com/office/officeart/2016/7/layout/RepeatingBendingProcessNew"/>
    <dgm:cxn modelId="{AEFD6A0B-66EC-4139-B2AB-EA230B673165}" type="presParOf" srcId="{04096D38-3019-45E3-BCAD-5EF6A7D0BADD}" destId="{A54BAC8B-A7E0-4689-BF09-557F13BE2E7E}" srcOrd="4" destOrd="0" presId="urn:microsoft.com/office/officeart/2016/7/layout/RepeatingBendingProcessNew"/>
    <dgm:cxn modelId="{03CE1708-6836-4D99-B958-B671B10DD76F}" type="presParOf" srcId="{04096D38-3019-45E3-BCAD-5EF6A7D0BADD}" destId="{4F32FCA7-E16D-4EA2-86D2-D4490567D7F9}" srcOrd="5" destOrd="0" presId="urn:microsoft.com/office/officeart/2016/7/layout/RepeatingBendingProcessNew"/>
    <dgm:cxn modelId="{6CE2DBFA-A4F1-48FA-A11D-0A161948674C}" type="presParOf" srcId="{4F32FCA7-E16D-4EA2-86D2-D4490567D7F9}" destId="{E4670B17-F180-41F1-B460-107943C93BB6}" srcOrd="0" destOrd="0" presId="urn:microsoft.com/office/officeart/2016/7/layout/RepeatingBendingProcessNew"/>
    <dgm:cxn modelId="{0B909C06-96A3-4B30-8A6C-23DA5D248A29}" type="presParOf" srcId="{04096D38-3019-45E3-BCAD-5EF6A7D0BADD}" destId="{87D2029D-6841-4F1F-8EDD-41F453CE6475}" srcOrd="6" destOrd="0" presId="urn:microsoft.com/office/officeart/2016/7/layout/RepeatingBendingProcessNew"/>
    <dgm:cxn modelId="{6C9E1852-6B9E-4C5B-AF86-D969799AA9EC}" type="presParOf" srcId="{04096D38-3019-45E3-BCAD-5EF6A7D0BADD}" destId="{5F0251EF-0DCB-4D34-A8DA-0C93269754E5}" srcOrd="7" destOrd="0" presId="urn:microsoft.com/office/officeart/2016/7/layout/RepeatingBendingProcessNew"/>
    <dgm:cxn modelId="{5F16DD75-C366-474E-829E-F4C56F8CD9B7}" type="presParOf" srcId="{5F0251EF-0DCB-4D34-A8DA-0C93269754E5}" destId="{167BDA0B-D85C-4B15-AD30-E37103D9FED8}" srcOrd="0" destOrd="0" presId="urn:microsoft.com/office/officeart/2016/7/layout/RepeatingBendingProcessNew"/>
    <dgm:cxn modelId="{4BC65365-CB50-42DE-8F26-DBE0502DC083}" type="presParOf" srcId="{04096D38-3019-45E3-BCAD-5EF6A7D0BADD}" destId="{94CF24D6-3C4B-4771-87A6-606D84700616}" srcOrd="8" destOrd="0" presId="urn:microsoft.com/office/officeart/2016/7/layout/RepeatingBendingProcessNew"/>
    <dgm:cxn modelId="{59B655C5-700F-4A78-B16E-692B2D6DFA5C}" type="presParOf" srcId="{04096D38-3019-45E3-BCAD-5EF6A7D0BADD}" destId="{8714A0F1-18EC-4C00-8A86-1EF38561EF94}" srcOrd="9" destOrd="0" presId="urn:microsoft.com/office/officeart/2016/7/layout/RepeatingBendingProcessNew"/>
    <dgm:cxn modelId="{825B5773-7004-4A37-9453-080F1474BD43}" type="presParOf" srcId="{8714A0F1-18EC-4C00-8A86-1EF38561EF94}" destId="{FFFF484B-6D44-4B64-A336-173027DA46BD}" srcOrd="0" destOrd="0" presId="urn:microsoft.com/office/officeart/2016/7/layout/RepeatingBendingProcessNew"/>
    <dgm:cxn modelId="{B0EBEE37-8F9B-4657-A100-96E1145CBCC7}" type="presParOf" srcId="{04096D38-3019-45E3-BCAD-5EF6A7D0BADD}" destId="{9BBD0118-8861-4CDB-9DA4-DB5477409225}" srcOrd="10" destOrd="0" presId="urn:microsoft.com/office/officeart/2016/7/layout/RepeatingBendingProcessNew"/>
    <dgm:cxn modelId="{98BDFF2D-4BA8-4A21-AB6D-AC46D6EB9979}" type="presParOf" srcId="{04096D38-3019-45E3-BCAD-5EF6A7D0BADD}" destId="{7C2A962A-1DA0-40FC-8DC2-716365D3E098}" srcOrd="11" destOrd="0" presId="urn:microsoft.com/office/officeart/2016/7/layout/RepeatingBendingProcessNew"/>
    <dgm:cxn modelId="{E35573C6-EC35-44C4-B732-092C2CD3F206}" type="presParOf" srcId="{7C2A962A-1DA0-40FC-8DC2-716365D3E098}" destId="{84660643-40EE-4673-B8E2-1051A8BAEEEF}" srcOrd="0" destOrd="0" presId="urn:microsoft.com/office/officeart/2016/7/layout/RepeatingBendingProcessNew"/>
    <dgm:cxn modelId="{B30F25AC-3485-4919-8DE2-DB7557562937}" type="presParOf" srcId="{04096D38-3019-45E3-BCAD-5EF6A7D0BADD}" destId="{354B5A38-1113-4B2E-91F3-F70D961287B4}" srcOrd="12" destOrd="0" presId="urn:microsoft.com/office/officeart/2016/7/layout/RepeatingBendingProcessNew"/>
    <dgm:cxn modelId="{6F7E27AC-6B6C-4D2F-A419-865FEB139F61}" type="presParOf" srcId="{04096D38-3019-45E3-BCAD-5EF6A7D0BADD}" destId="{E2F8A9CA-3B9A-4BCC-96D5-76CDCB1F5739}" srcOrd="13" destOrd="0" presId="urn:microsoft.com/office/officeart/2016/7/layout/RepeatingBendingProcessNew"/>
    <dgm:cxn modelId="{B28B86CD-1330-42AA-AAF3-464FC5252187}" type="presParOf" srcId="{E2F8A9CA-3B9A-4BCC-96D5-76CDCB1F5739}" destId="{A8B1999F-00BA-45D2-8E5C-60DDD41DAD4C}" srcOrd="0" destOrd="0" presId="urn:microsoft.com/office/officeart/2016/7/layout/RepeatingBendingProcessNew"/>
    <dgm:cxn modelId="{F984C52E-99DC-44E2-A315-40480F60398B}" type="presParOf" srcId="{04096D38-3019-45E3-BCAD-5EF6A7D0BADD}" destId="{4DEE3AFA-AD5B-4DF0-8A2F-EF8C3E5D491E}" srcOrd="1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72A10-8AF9-4E0E-A4B2-5B4913D92894}">
      <dsp:nvSpPr>
        <dsp:cNvPr id="0" name=""/>
        <dsp:cNvSpPr/>
      </dsp:nvSpPr>
      <dsp:spPr>
        <a:xfrm>
          <a:off x="3856105" y="682978"/>
          <a:ext cx="524130" cy="91440"/>
        </a:xfrm>
        <a:custGeom>
          <a:avLst/>
          <a:gdLst/>
          <a:ahLst/>
          <a:cxnLst/>
          <a:rect l="0" t="0" r="0" b="0"/>
          <a:pathLst>
            <a:path>
              <a:moveTo>
                <a:pt x="0" y="45720"/>
              </a:moveTo>
              <a:lnTo>
                <a:pt x="52413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4302" y="725922"/>
        <a:ext cx="27736" cy="5552"/>
      </dsp:txXfrm>
    </dsp:sp>
    <dsp:sp modelId="{A65B568F-1218-4DF7-A8EA-FFE14F668536}">
      <dsp:nvSpPr>
        <dsp:cNvPr id="0" name=""/>
        <dsp:cNvSpPr/>
      </dsp:nvSpPr>
      <dsp:spPr>
        <a:xfrm>
          <a:off x="1446032" y="5137"/>
          <a:ext cx="2411872" cy="14471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84" tIns="124055" rIns="118184" bIns="124055" numCol="1" spcCol="1270" anchor="ctr" anchorCtr="0">
          <a:noAutofit/>
        </a:bodyPr>
        <a:lstStyle/>
        <a:p>
          <a:pPr marL="0" lvl="0" indent="0" algn="ctr" defTabSz="533400">
            <a:lnSpc>
              <a:spcPct val="90000"/>
            </a:lnSpc>
            <a:spcBef>
              <a:spcPct val="0"/>
            </a:spcBef>
            <a:spcAft>
              <a:spcPct val="35000"/>
            </a:spcAft>
            <a:buNone/>
          </a:pPr>
          <a:r>
            <a:rPr lang="en-US" sz="1200" b="1" kern="1200" dirty="0"/>
            <a:t>Conservation-oriented real asset investments </a:t>
          </a:r>
        </a:p>
        <a:p>
          <a:pPr marL="0" lvl="0" indent="0" algn="ctr" defTabSz="533400">
            <a:lnSpc>
              <a:spcPct val="90000"/>
            </a:lnSpc>
            <a:spcBef>
              <a:spcPct val="0"/>
            </a:spcBef>
            <a:spcAft>
              <a:spcPct val="35000"/>
            </a:spcAft>
            <a:buNone/>
          </a:pPr>
          <a:r>
            <a:rPr lang="en-US" sz="1200" kern="1200" dirty="0"/>
            <a:t>Timber, farm, ranch investments; mitigation lands; facilitating conservation purchases; leveraging easements</a:t>
          </a:r>
        </a:p>
      </dsp:txBody>
      <dsp:txXfrm>
        <a:off x="1446032" y="5137"/>
        <a:ext cx="2411872" cy="1447123"/>
      </dsp:txXfrm>
    </dsp:sp>
    <dsp:sp modelId="{79D83A8C-5104-42AC-8BF7-FADB3492FE86}">
      <dsp:nvSpPr>
        <dsp:cNvPr id="0" name=""/>
        <dsp:cNvSpPr/>
      </dsp:nvSpPr>
      <dsp:spPr>
        <a:xfrm>
          <a:off x="6822708" y="682978"/>
          <a:ext cx="524130" cy="91440"/>
        </a:xfrm>
        <a:custGeom>
          <a:avLst/>
          <a:gdLst/>
          <a:ahLst/>
          <a:cxnLst/>
          <a:rect l="0" t="0" r="0" b="0"/>
          <a:pathLst>
            <a:path>
              <a:moveTo>
                <a:pt x="0" y="45720"/>
              </a:moveTo>
              <a:lnTo>
                <a:pt x="52413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70905" y="725922"/>
        <a:ext cx="27736" cy="5552"/>
      </dsp:txXfrm>
    </dsp:sp>
    <dsp:sp modelId="{3ED77CAA-EDDE-409D-AF10-0E5B48435EA6}">
      <dsp:nvSpPr>
        <dsp:cNvPr id="0" name=""/>
        <dsp:cNvSpPr/>
      </dsp:nvSpPr>
      <dsp:spPr>
        <a:xfrm>
          <a:off x="4412635" y="5137"/>
          <a:ext cx="2411872" cy="1447123"/>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84" tIns="124055" rIns="118184" bIns="124055" numCol="1" spcCol="1270" anchor="ctr" anchorCtr="0">
          <a:noAutofit/>
        </a:bodyPr>
        <a:lstStyle/>
        <a:p>
          <a:pPr marL="0" lvl="0" indent="0" algn="ctr" defTabSz="533400">
            <a:lnSpc>
              <a:spcPct val="90000"/>
            </a:lnSpc>
            <a:spcBef>
              <a:spcPct val="0"/>
            </a:spcBef>
            <a:spcAft>
              <a:spcPct val="35000"/>
            </a:spcAft>
            <a:buNone/>
          </a:pPr>
          <a:r>
            <a:rPr lang="en-US" sz="1200" b="1" kern="1200" dirty="0"/>
            <a:t>Environmental credit markets</a:t>
          </a:r>
        </a:p>
        <a:p>
          <a:pPr marL="0" lvl="0" indent="0" algn="ctr" defTabSz="533400">
            <a:lnSpc>
              <a:spcPct val="90000"/>
            </a:lnSpc>
            <a:spcBef>
              <a:spcPct val="0"/>
            </a:spcBef>
            <a:spcAft>
              <a:spcPct val="35000"/>
            </a:spcAft>
            <a:buNone/>
          </a:pPr>
          <a:r>
            <a:rPr lang="en-US" sz="1200" b="1" kern="1200" dirty="0"/>
            <a:t> </a:t>
          </a:r>
          <a:r>
            <a:rPr lang="en-US" sz="1200" b="0" kern="1200" dirty="0"/>
            <a:t>M</a:t>
          </a:r>
          <a:r>
            <a:rPr lang="en-US" sz="1200" kern="1200" dirty="0"/>
            <a:t>arket-like transactions that enable payment for environmental assets/outcomes, externalities, or attributes</a:t>
          </a:r>
        </a:p>
      </dsp:txBody>
      <dsp:txXfrm>
        <a:off x="4412635" y="5137"/>
        <a:ext cx="2411872" cy="1447123"/>
      </dsp:txXfrm>
    </dsp:sp>
    <dsp:sp modelId="{4F32FCA7-E16D-4EA2-86D2-D4490567D7F9}">
      <dsp:nvSpPr>
        <dsp:cNvPr id="0" name=""/>
        <dsp:cNvSpPr/>
      </dsp:nvSpPr>
      <dsp:spPr>
        <a:xfrm>
          <a:off x="2651968" y="1450460"/>
          <a:ext cx="5933206" cy="524130"/>
        </a:xfrm>
        <a:custGeom>
          <a:avLst/>
          <a:gdLst/>
          <a:ahLst/>
          <a:cxnLst/>
          <a:rect l="0" t="0" r="0" b="0"/>
          <a:pathLst>
            <a:path>
              <a:moveTo>
                <a:pt x="5933206" y="0"/>
              </a:moveTo>
              <a:lnTo>
                <a:pt x="5933206" y="279165"/>
              </a:lnTo>
              <a:lnTo>
                <a:pt x="0" y="279165"/>
              </a:lnTo>
              <a:lnTo>
                <a:pt x="0" y="52413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9594" y="1709749"/>
        <a:ext cx="297954" cy="5552"/>
      </dsp:txXfrm>
    </dsp:sp>
    <dsp:sp modelId="{A54BAC8B-A7E0-4689-BF09-557F13BE2E7E}">
      <dsp:nvSpPr>
        <dsp:cNvPr id="0" name=""/>
        <dsp:cNvSpPr/>
      </dsp:nvSpPr>
      <dsp:spPr>
        <a:xfrm>
          <a:off x="7379238" y="5137"/>
          <a:ext cx="2411872" cy="1447123"/>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84" tIns="124055" rIns="118184" bIns="124055" numCol="1" spcCol="1270" anchor="ctr" anchorCtr="0">
          <a:noAutofit/>
        </a:bodyPr>
        <a:lstStyle/>
        <a:p>
          <a:pPr marL="0" lvl="0" indent="0" algn="ctr" defTabSz="533400">
            <a:lnSpc>
              <a:spcPct val="90000"/>
            </a:lnSpc>
            <a:spcBef>
              <a:spcPct val="0"/>
            </a:spcBef>
            <a:spcAft>
              <a:spcPct val="35000"/>
            </a:spcAft>
            <a:buNone/>
          </a:pPr>
          <a:r>
            <a:rPr lang="en-US" sz="1200" b="1" kern="1200" dirty="0"/>
            <a:t>Commodity/supply chain improvements</a:t>
          </a:r>
        </a:p>
        <a:p>
          <a:pPr marL="0" lvl="0" indent="0" algn="ctr" defTabSz="533400">
            <a:lnSpc>
              <a:spcPct val="90000"/>
            </a:lnSpc>
            <a:spcBef>
              <a:spcPct val="0"/>
            </a:spcBef>
            <a:spcAft>
              <a:spcPct val="35000"/>
            </a:spcAft>
            <a:buNone/>
          </a:pPr>
          <a:r>
            <a:rPr lang="en-US" sz="1200" b="0" kern="1200" dirty="0"/>
            <a:t>E</a:t>
          </a:r>
          <a:r>
            <a:rPr lang="en-US" sz="1200" kern="1200" dirty="0"/>
            <a:t>ngaging up and down the supply chain to improve practices and achieve better outcomes</a:t>
          </a:r>
        </a:p>
      </dsp:txBody>
      <dsp:txXfrm>
        <a:off x="7379238" y="5137"/>
        <a:ext cx="2411872" cy="1447123"/>
      </dsp:txXfrm>
    </dsp:sp>
    <dsp:sp modelId="{5F0251EF-0DCB-4D34-A8DA-0C93269754E5}">
      <dsp:nvSpPr>
        <dsp:cNvPr id="0" name=""/>
        <dsp:cNvSpPr/>
      </dsp:nvSpPr>
      <dsp:spPr>
        <a:xfrm>
          <a:off x="3856105" y="2684833"/>
          <a:ext cx="524130" cy="91440"/>
        </a:xfrm>
        <a:custGeom>
          <a:avLst/>
          <a:gdLst/>
          <a:ahLst/>
          <a:cxnLst/>
          <a:rect l="0" t="0" r="0" b="0"/>
          <a:pathLst>
            <a:path>
              <a:moveTo>
                <a:pt x="0" y="45720"/>
              </a:moveTo>
              <a:lnTo>
                <a:pt x="52413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4302" y="2727776"/>
        <a:ext cx="27736" cy="5552"/>
      </dsp:txXfrm>
    </dsp:sp>
    <dsp:sp modelId="{87D2029D-6841-4F1F-8EDD-41F453CE6475}">
      <dsp:nvSpPr>
        <dsp:cNvPr id="0" name=""/>
        <dsp:cNvSpPr/>
      </dsp:nvSpPr>
      <dsp:spPr>
        <a:xfrm>
          <a:off x="1446032" y="2006991"/>
          <a:ext cx="2411872" cy="1447123"/>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84" tIns="124055" rIns="118184" bIns="124055" numCol="1" spcCol="1270" anchor="ctr" anchorCtr="0">
          <a:noAutofit/>
        </a:bodyPr>
        <a:lstStyle/>
        <a:p>
          <a:pPr marL="0" lvl="0" indent="0" algn="ctr" defTabSz="533400">
            <a:lnSpc>
              <a:spcPct val="90000"/>
            </a:lnSpc>
            <a:spcBef>
              <a:spcPct val="0"/>
            </a:spcBef>
            <a:spcAft>
              <a:spcPct val="35000"/>
            </a:spcAft>
            <a:buNone/>
          </a:pPr>
          <a:r>
            <a:rPr lang="en-US" sz="1200" b="1" kern="1200" dirty="0"/>
            <a:t>Cost savings and risk reduction </a:t>
          </a:r>
        </a:p>
        <a:p>
          <a:pPr marL="0" lvl="0" indent="0" algn="ctr" defTabSz="533400">
            <a:lnSpc>
              <a:spcPct val="90000"/>
            </a:lnSpc>
            <a:spcBef>
              <a:spcPct val="0"/>
            </a:spcBef>
            <a:spcAft>
              <a:spcPct val="35000"/>
            </a:spcAft>
            <a:buNone/>
          </a:pPr>
          <a:r>
            <a:rPr lang="en-US" sz="1200" kern="1200" dirty="0"/>
            <a:t>Insurance models, green infrastructure/green bonds, outcomes-based or pay for success (or repay for success) models</a:t>
          </a:r>
        </a:p>
      </dsp:txBody>
      <dsp:txXfrm>
        <a:off x="1446032" y="2006991"/>
        <a:ext cx="2411872" cy="1447123"/>
      </dsp:txXfrm>
    </dsp:sp>
    <dsp:sp modelId="{8714A0F1-18EC-4C00-8A86-1EF38561EF94}">
      <dsp:nvSpPr>
        <dsp:cNvPr id="0" name=""/>
        <dsp:cNvSpPr/>
      </dsp:nvSpPr>
      <dsp:spPr>
        <a:xfrm>
          <a:off x="6822708" y="2684833"/>
          <a:ext cx="524130" cy="91440"/>
        </a:xfrm>
        <a:custGeom>
          <a:avLst/>
          <a:gdLst/>
          <a:ahLst/>
          <a:cxnLst/>
          <a:rect l="0" t="0" r="0" b="0"/>
          <a:pathLst>
            <a:path>
              <a:moveTo>
                <a:pt x="0" y="45720"/>
              </a:moveTo>
              <a:lnTo>
                <a:pt x="52413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70905" y="2727776"/>
        <a:ext cx="27736" cy="5552"/>
      </dsp:txXfrm>
    </dsp:sp>
    <dsp:sp modelId="{94CF24D6-3C4B-4771-87A6-606D84700616}">
      <dsp:nvSpPr>
        <dsp:cNvPr id="0" name=""/>
        <dsp:cNvSpPr/>
      </dsp:nvSpPr>
      <dsp:spPr>
        <a:xfrm>
          <a:off x="4412635" y="2006991"/>
          <a:ext cx="2411872" cy="144712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84" tIns="124055" rIns="118184" bIns="124055" numCol="1" spcCol="1270" anchor="ctr" anchorCtr="0">
          <a:noAutofit/>
        </a:bodyPr>
        <a:lstStyle/>
        <a:p>
          <a:pPr marL="0" lvl="0" indent="0" algn="ctr" defTabSz="533400">
            <a:lnSpc>
              <a:spcPct val="90000"/>
            </a:lnSpc>
            <a:spcBef>
              <a:spcPct val="0"/>
            </a:spcBef>
            <a:spcAft>
              <a:spcPct val="35000"/>
            </a:spcAft>
            <a:buNone/>
          </a:pPr>
          <a:r>
            <a:rPr lang="en-US" sz="1200" b="1" kern="1200" dirty="0"/>
            <a:t>New or leveraged funding</a:t>
          </a:r>
        </a:p>
        <a:p>
          <a:pPr marL="0" lvl="0" indent="0" algn="ctr" defTabSz="533400">
            <a:lnSpc>
              <a:spcPct val="90000"/>
            </a:lnSpc>
            <a:spcBef>
              <a:spcPct val="0"/>
            </a:spcBef>
            <a:spcAft>
              <a:spcPct val="35000"/>
            </a:spcAft>
            <a:buNone/>
          </a:pPr>
          <a:r>
            <a:rPr lang="en-US" sz="1200" b="1" kern="1200" dirty="0"/>
            <a:t> </a:t>
          </a:r>
          <a:r>
            <a:rPr lang="en-US" sz="1200" b="0" kern="1200" dirty="0"/>
            <a:t>C</a:t>
          </a:r>
          <a:r>
            <a:rPr lang="en-US" sz="1200" kern="1200" dirty="0"/>
            <a:t>reative approaches to philanthropy, extending the reach of public funds, providing bridge loans or revolving funding, assessing damages</a:t>
          </a:r>
        </a:p>
      </dsp:txBody>
      <dsp:txXfrm>
        <a:off x="4412635" y="2006991"/>
        <a:ext cx="2411872" cy="1447123"/>
      </dsp:txXfrm>
    </dsp:sp>
    <dsp:sp modelId="{7C2A962A-1DA0-40FC-8DC2-716365D3E098}">
      <dsp:nvSpPr>
        <dsp:cNvPr id="0" name=""/>
        <dsp:cNvSpPr/>
      </dsp:nvSpPr>
      <dsp:spPr>
        <a:xfrm>
          <a:off x="2651968" y="3452314"/>
          <a:ext cx="5933206" cy="524130"/>
        </a:xfrm>
        <a:custGeom>
          <a:avLst/>
          <a:gdLst/>
          <a:ahLst/>
          <a:cxnLst/>
          <a:rect l="0" t="0" r="0" b="0"/>
          <a:pathLst>
            <a:path>
              <a:moveTo>
                <a:pt x="5933206" y="0"/>
              </a:moveTo>
              <a:lnTo>
                <a:pt x="5933206" y="279165"/>
              </a:lnTo>
              <a:lnTo>
                <a:pt x="0" y="279165"/>
              </a:lnTo>
              <a:lnTo>
                <a:pt x="0" y="52413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9594" y="3711603"/>
        <a:ext cx="297954" cy="5552"/>
      </dsp:txXfrm>
    </dsp:sp>
    <dsp:sp modelId="{9BBD0118-8861-4CDB-9DA4-DB5477409225}">
      <dsp:nvSpPr>
        <dsp:cNvPr id="0" name=""/>
        <dsp:cNvSpPr/>
      </dsp:nvSpPr>
      <dsp:spPr>
        <a:xfrm>
          <a:off x="7379238" y="2006991"/>
          <a:ext cx="2411872" cy="1447123"/>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84" tIns="124055" rIns="118184" bIns="124055" numCol="1" spcCol="1270" anchor="ctr" anchorCtr="0">
          <a:noAutofit/>
        </a:bodyPr>
        <a:lstStyle/>
        <a:p>
          <a:pPr marL="0" lvl="0" indent="0" algn="ctr" defTabSz="533400">
            <a:lnSpc>
              <a:spcPct val="90000"/>
            </a:lnSpc>
            <a:spcBef>
              <a:spcPct val="0"/>
            </a:spcBef>
            <a:spcAft>
              <a:spcPct val="35000"/>
            </a:spcAft>
            <a:buNone/>
          </a:pPr>
          <a:r>
            <a:rPr lang="en-US" sz="1200" b="1" kern="1200" dirty="0"/>
            <a:t>Impact Investment </a:t>
          </a:r>
        </a:p>
        <a:p>
          <a:pPr marL="0" lvl="0" indent="0" algn="ctr" defTabSz="533400">
            <a:lnSpc>
              <a:spcPct val="90000"/>
            </a:lnSpc>
            <a:spcBef>
              <a:spcPct val="0"/>
            </a:spcBef>
            <a:spcAft>
              <a:spcPct val="35000"/>
            </a:spcAft>
            <a:buNone/>
          </a:pPr>
          <a:r>
            <a:rPr lang="en-US" sz="1200" b="0" kern="1200" dirty="0"/>
            <a:t>I</a:t>
          </a:r>
          <a:r>
            <a:rPr lang="en-US" sz="1200" kern="1200" dirty="0"/>
            <a:t>nvestment made with intention to generate social and environmental impact alongside financial returns, including private equity and program-related investments</a:t>
          </a:r>
        </a:p>
      </dsp:txBody>
      <dsp:txXfrm>
        <a:off x="7379238" y="2006991"/>
        <a:ext cx="2411872" cy="1447123"/>
      </dsp:txXfrm>
    </dsp:sp>
    <dsp:sp modelId="{E2F8A9CA-3B9A-4BCC-96D5-76CDCB1F5739}">
      <dsp:nvSpPr>
        <dsp:cNvPr id="0" name=""/>
        <dsp:cNvSpPr/>
      </dsp:nvSpPr>
      <dsp:spPr>
        <a:xfrm>
          <a:off x="3856105" y="4686687"/>
          <a:ext cx="524130" cy="91440"/>
        </a:xfrm>
        <a:custGeom>
          <a:avLst/>
          <a:gdLst/>
          <a:ahLst/>
          <a:cxnLst/>
          <a:rect l="0" t="0" r="0" b="0"/>
          <a:pathLst>
            <a:path>
              <a:moveTo>
                <a:pt x="0" y="45720"/>
              </a:moveTo>
              <a:lnTo>
                <a:pt x="52413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4302" y="4729630"/>
        <a:ext cx="27736" cy="5552"/>
      </dsp:txXfrm>
    </dsp:sp>
    <dsp:sp modelId="{354B5A38-1113-4B2E-91F3-F70D961287B4}">
      <dsp:nvSpPr>
        <dsp:cNvPr id="0" name=""/>
        <dsp:cNvSpPr/>
      </dsp:nvSpPr>
      <dsp:spPr>
        <a:xfrm>
          <a:off x="1446032" y="4008845"/>
          <a:ext cx="2411872" cy="1447123"/>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84" tIns="124055" rIns="118184" bIns="124055" numCol="1" spcCol="1270" anchor="ctr" anchorCtr="0">
          <a:noAutofit/>
        </a:bodyPr>
        <a:lstStyle/>
        <a:p>
          <a:pPr marL="0" lvl="0" indent="0" algn="ctr" defTabSz="533400">
            <a:lnSpc>
              <a:spcPct val="90000"/>
            </a:lnSpc>
            <a:spcBef>
              <a:spcPct val="0"/>
            </a:spcBef>
            <a:spcAft>
              <a:spcPct val="35000"/>
            </a:spcAft>
            <a:buNone/>
          </a:pPr>
          <a:r>
            <a:rPr lang="en-US" sz="1200" b="1" kern="1200" dirty="0"/>
            <a:t>Blended capital</a:t>
          </a:r>
          <a:r>
            <a:rPr lang="en-US" sz="1200" kern="1200" dirty="0"/>
            <a:t> </a:t>
          </a:r>
        </a:p>
        <a:p>
          <a:pPr marL="0" lvl="0" indent="0" algn="ctr" defTabSz="533400">
            <a:lnSpc>
              <a:spcPct val="90000"/>
            </a:lnSpc>
            <a:spcBef>
              <a:spcPct val="0"/>
            </a:spcBef>
            <a:spcAft>
              <a:spcPct val="35000"/>
            </a:spcAft>
            <a:buNone/>
          </a:pPr>
          <a:r>
            <a:rPr lang="en-US" sz="1200" kern="1200" dirty="0"/>
            <a:t>Combining different capital sources to achieve objectives – e.g. combinations of grants, program-related investments, debt, equity investment</a:t>
          </a:r>
        </a:p>
      </dsp:txBody>
      <dsp:txXfrm>
        <a:off x="1446032" y="4008845"/>
        <a:ext cx="2411872" cy="1447123"/>
      </dsp:txXfrm>
    </dsp:sp>
    <dsp:sp modelId="{4DEE3AFA-AD5B-4DF0-8A2F-EF8C3E5D491E}">
      <dsp:nvSpPr>
        <dsp:cNvPr id="0" name=""/>
        <dsp:cNvSpPr/>
      </dsp:nvSpPr>
      <dsp:spPr>
        <a:xfrm>
          <a:off x="4412635" y="4008845"/>
          <a:ext cx="2411872" cy="1447123"/>
        </a:xfrm>
        <a:prstGeom prst="rect">
          <a:avLst/>
        </a:prstGeom>
        <a:solidFill>
          <a:schemeClr val="accent3">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84" tIns="124055" rIns="118184" bIns="124055" numCol="1" spcCol="1270" anchor="ctr" anchorCtr="0">
          <a:noAutofit/>
        </a:bodyPr>
        <a:lstStyle/>
        <a:p>
          <a:pPr marL="0" lvl="0" indent="0" algn="ctr" defTabSz="533400">
            <a:lnSpc>
              <a:spcPct val="90000"/>
            </a:lnSpc>
            <a:spcBef>
              <a:spcPct val="0"/>
            </a:spcBef>
            <a:spcAft>
              <a:spcPct val="35000"/>
            </a:spcAft>
            <a:buNone/>
          </a:pPr>
          <a:r>
            <a:rPr lang="en-US" sz="1200" b="1" kern="1200" dirty="0"/>
            <a:t>Other tools</a:t>
          </a:r>
        </a:p>
        <a:p>
          <a:pPr marL="0" lvl="0" indent="0" algn="ctr" defTabSz="533400">
            <a:lnSpc>
              <a:spcPct val="90000"/>
            </a:lnSpc>
            <a:spcBef>
              <a:spcPct val="0"/>
            </a:spcBef>
            <a:spcAft>
              <a:spcPct val="35000"/>
            </a:spcAft>
            <a:buNone/>
          </a:pPr>
          <a:r>
            <a:rPr lang="en-US" sz="1200" kern="1200" dirty="0"/>
            <a:t>Certification programs that drive behavioral changes; tax incentives; surcharges; regulatory or reporting requirements; others</a:t>
          </a:r>
          <a:endParaRPr lang="en-US" sz="1200" b="1" kern="1200" dirty="0"/>
        </a:p>
      </dsp:txBody>
      <dsp:txXfrm>
        <a:off x="4412635" y="4008845"/>
        <a:ext cx="2411872" cy="144712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28390-2EBE-4EFD-AAC4-E24E1C014F3E}"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F26F-06F4-4ABD-BD19-0F86AAB72244}" type="slidenum">
              <a:rPr lang="en-US" smtClean="0"/>
              <a:t>‹#›</a:t>
            </a:fld>
            <a:endParaRPr lang="en-US"/>
          </a:p>
        </p:txBody>
      </p:sp>
    </p:spTree>
    <p:extLst>
      <p:ext uri="{BB962C8B-B14F-4D97-AF65-F5344CB8AC3E}">
        <p14:creationId xmlns:p14="http://schemas.microsoft.com/office/powerpoint/2010/main" val="267049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intro on CKB</a:t>
            </a:r>
          </a:p>
        </p:txBody>
      </p:sp>
      <p:sp>
        <p:nvSpPr>
          <p:cNvPr id="4" name="Slide Number Placeholder 3"/>
          <p:cNvSpPr>
            <a:spLocks noGrp="1"/>
          </p:cNvSpPr>
          <p:nvPr>
            <p:ph type="sldNum" sz="quarter" idx="5"/>
          </p:nvPr>
        </p:nvSpPr>
        <p:spPr/>
        <p:txBody>
          <a:bodyPr/>
          <a:lstStyle/>
          <a:p>
            <a:fld id="{58212E2E-A6A0-49F5-8389-E89DB6B1F31E}" type="slidenum">
              <a:rPr lang="en-US" smtClean="0"/>
              <a:t>1</a:t>
            </a:fld>
            <a:endParaRPr lang="en-US"/>
          </a:p>
        </p:txBody>
      </p:sp>
    </p:spTree>
    <p:extLst>
      <p:ext uri="{BB962C8B-B14F-4D97-AF65-F5344CB8AC3E}">
        <p14:creationId xmlns:p14="http://schemas.microsoft.com/office/powerpoint/2010/main" val="413452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212E2E-A6A0-49F5-8389-E89DB6B1F31E}" type="slidenum">
              <a:rPr lang="en-US" smtClean="0"/>
              <a:t>2</a:t>
            </a:fld>
            <a:endParaRPr lang="en-US"/>
          </a:p>
        </p:txBody>
      </p:sp>
    </p:spTree>
    <p:extLst>
      <p:ext uri="{BB962C8B-B14F-4D97-AF65-F5344CB8AC3E}">
        <p14:creationId xmlns:p14="http://schemas.microsoft.com/office/powerpoint/2010/main" val="178197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212E2E-A6A0-49F5-8389-E89DB6B1F31E}" type="slidenum">
              <a:rPr lang="en-US" smtClean="0"/>
              <a:t>3</a:t>
            </a:fld>
            <a:endParaRPr lang="en-US"/>
          </a:p>
        </p:txBody>
      </p:sp>
    </p:spTree>
    <p:extLst>
      <p:ext uri="{BB962C8B-B14F-4D97-AF65-F5344CB8AC3E}">
        <p14:creationId xmlns:p14="http://schemas.microsoft.com/office/powerpoint/2010/main" val="3315644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4/10/2024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
        <p:nvSpPr>
          <p:cNvPr id="7" name="Rectangle 6">
            <a:extLst>
              <a:ext uri="{FF2B5EF4-FFF2-40B4-BE49-F238E27FC236}">
                <a16:creationId xmlns:a16="http://schemas.microsoft.com/office/drawing/2014/main" id="{21BC3972-3AB8-3A06-6CFB-3DEF511A3D94}"/>
              </a:ext>
            </a:extLst>
          </p:cNvPr>
          <p:cNvSpPr/>
          <p:nvPr userDrawn="1"/>
        </p:nvSpPr>
        <p:spPr>
          <a:xfrm>
            <a:off x="0" y="6312877"/>
            <a:ext cx="12192000" cy="545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AD39C8E-76CC-2CE0-B47C-2F8AF36020E7}"/>
              </a:ext>
            </a:extLst>
          </p:cNvPr>
          <p:cNvCxnSpPr>
            <a:cxnSpLocks/>
          </p:cNvCxnSpPr>
          <p:nvPr userDrawn="1"/>
        </p:nvCxnSpPr>
        <p:spPr>
          <a:xfrm>
            <a:off x="1822821" y="6599654"/>
            <a:ext cx="7936641"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blue text on a black background&#10;&#10;Description automatically generated">
            <a:extLst>
              <a:ext uri="{FF2B5EF4-FFF2-40B4-BE49-F238E27FC236}">
                <a16:creationId xmlns:a16="http://schemas.microsoft.com/office/drawing/2014/main" id="{F3AD0250-25A2-34A3-A3DA-0ACD054A5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8721" y="6267846"/>
            <a:ext cx="1853932" cy="662781"/>
          </a:xfrm>
          <a:prstGeom prst="rect">
            <a:avLst/>
          </a:prstGeom>
        </p:spPr>
      </p:pic>
    </p:spTree>
    <p:extLst>
      <p:ext uri="{BB962C8B-B14F-4D97-AF65-F5344CB8AC3E}">
        <p14:creationId xmlns:p14="http://schemas.microsoft.com/office/powerpoint/2010/main" val="238298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4/10/2024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a:extLst>
              <a:ext uri="{FF2B5EF4-FFF2-40B4-BE49-F238E27FC236}">
                <a16:creationId xmlns:a16="http://schemas.microsoft.com/office/drawing/2014/main" id="{15899520-2577-509D-6F5F-7D2A6028E7AA}"/>
              </a:ext>
            </a:extLst>
          </p:cNvPr>
          <p:cNvSpPr/>
          <p:nvPr userDrawn="1"/>
        </p:nvSpPr>
        <p:spPr>
          <a:xfrm>
            <a:off x="0" y="6312877"/>
            <a:ext cx="12192000" cy="545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A6A35D7-9104-FB07-2666-31642378E24B}"/>
              </a:ext>
            </a:extLst>
          </p:cNvPr>
          <p:cNvCxnSpPr>
            <a:cxnSpLocks/>
          </p:cNvCxnSpPr>
          <p:nvPr userDrawn="1"/>
        </p:nvCxnSpPr>
        <p:spPr>
          <a:xfrm>
            <a:off x="1822821" y="6599654"/>
            <a:ext cx="7936641"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blue text on a black background&#10;&#10;Description automatically generated">
            <a:extLst>
              <a:ext uri="{FF2B5EF4-FFF2-40B4-BE49-F238E27FC236}">
                <a16:creationId xmlns:a16="http://schemas.microsoft.com/office/drawing/2014/main" id="{E1204C3B-CEB0-C501-FCD8-0ACFAC1F5E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8721" y="6267846"/>
            <a:ext cx="1853932" cy="662781"/>
          </a:xfrm>
          <a:prstGeom prst="rect">
            <a:avLst/>
          </a:prstGeom>
        </p:spPr>
      </p:pic>
    </p:spTree>
    <p:extLst>
      <p:ext uri="{BB962C8B-B14F-4D97-AF65-F5344CB8AC3E}">
        <p14:creationId xmlns:p14="http://schemas.microsoft.com/office/powerpoint/2010/main" val="203446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4/10/2024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6922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4/10/2024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a:extLst>
              <a:ext uri="{FF2B5EF4-FFF2-40B4-BE49-F238E27FC236}">
                <a16:creationId xmlns:a16="http://schemas.microsoft.com/office/drawing/2014/main" id="{94792AA4-35A3-809B-79F5-8FBF43A0621C}"/>
              </a:ext>
            </a:extLst>
          </p:cNvPr>
          <p:cNvSpPr/>
          <p:nvPr userDrawn="1"/>
        </p:nvSpPr>
        <p:spPr>
          <a:xfrm>
            <a:off x="0" y="6312877"/>
            <a:ext cx="12192000" cy="545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A787F53-12D2-3FD3-4CF9-34C9131B1710}"/>
              </a:ext>
            </a:extLst>
          </p:cNvPr>
          <p:cNvCxnSpPr>
            <a:cxnSpLocks/>
          </p:cNvCxnSpPr>
          <p:nvPr userDrawn="1"/>
        </p:nvCxnSpPr>
        <p:spPr>
          <a:xfrm>
            <a:off x="1822821" y="6599654"/>
            <a:ext cx="7936641"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blue text on a black background&#10;&#10;Description automatically generated">
            <a:extLst>
              <a:ext uri="{FF2B5EF4-FFF2-40B4-BE49-F238E27FC236}">
                <a16:creationId xmlns:a16="http://schemas.microsoft.com/office/drawing/2014/main" id="{7F7912E4-E53F-458A-1CCA-9B4E3698EA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8721" y="6267846"/>
            <a:ext cx="1853932" cy="662781"/>
          </a:xfrm>
          <a:prstGeom prst="rect">
            <a:avLst/>
          </a:prstGeom>
        </p:spPr>
      </p:pic>
    </p:spTree>
    <p:extLst>
      <p:ext uri="{BB962C8B-B14F-4D97-AF65-F5344CB8AC3E}">
        <p14:creationId xmlns:p14="http://schemas.microsoft.com/office/powerpoint/2010/main" val="273846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4/10/2024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a:extLst>
              <a:ext uri="{FF2B5EF4-FFF2-40B4-BE49-F238E27FC236}">
                <a16:creationId xmlns:a16="http://schemas.microsoft.com/office/drawing/2014/main" id="{DC82659D-27C9-3006-2A36-82B7CF6DC889}"/>
              </a:ext>
            </a:extLst>
          </p:cNvPr>
          <p:cNvSpPr/>
          <p:nvPr userDrawn="1"/>
        </p:nvSpPr>
        <p:spPr>
          <a:xfrm>
            <a:off x="0" y="6312877"/>
            <a:ext cx="12192000" cy="545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E26A3FF-7889-D55C-AA14-4734D201950C}"/>
              </a:ext>
            </a:extLst>
          </p:cNvPr>
          <p:cNvCxnSpPr>
            <a:cxnSpLocks/>
          </p:cNvCxnSpPr>
          <p:nvPr userDrawn="1"/>
        </p:nvCxnSpPr>
        <p:spPr>
          <a:xfrm>
            <a:off x="1822821" y="6599654"/>
            <a:ext cx="7936641"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blue text on a black background&#10;&#10;Description automatically generated">
            <a:extLst>
              <a:ext uri="{FF2B5EF4-FFF2-40B4-BE49-F238E27FC236}">
                <a16:creationId xmlns:a16="http://schemas.microsoft.com/office/drawing/2014/main" id="{7438201B-5A7C-A2E2-599A-7E9EBD4B24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8721" y="6267846"/>
            <a:ext cx="1853932" cy="662781"/>
          </a:xfrm>
          <a:prstGeom prst="rect">
            <a:avLst/>
          </a:prstGeom>
        </p:spPr>
      </p:pic>
    </p:spTree>
    <p:extLst>
      <p:ext uri="{BB962C8B-B14F-4D97-AF65-F5344CB8AC3E}">
        <p14:creationId xmlns:p14="http://schemas.microsoft.com/office/powerpoint/2010/main" val="385296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4/10/2024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
        <p:nvSpPr>
          <p:cNvPr id="8" name="Rectangle 7">
            <a:extLst>
              <a:ext uri="{FF2B5EF4-FFF2-40B4-BE49-F238E27FC236}">
                <a16:creationId xmlns:a16="http://schemas.microsoft.com/office/drawing/2014/main" id="{C983407E-963A-D21C-25A2-BC218D5BEF0A}"/>
              </a:ext>
            </a:extLst>
          </p:cNvPr>
          <p:cNvSpPr/>
          <p:nvPr userDrawn="1"/>
        </p:nvSpPr>
        <p:spPr>
          <a:xfrm>
            <a:off x="0" y="6312877"/>
            <a:ext cx="12192000" cy="545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97E20D0-6669-C956-48E5-16904441C26B}"/>
              </a:ext>
            </a:extLst>
          </p:cNvPr>
          <p:cNvCxnSpPr>
            <a:cxnSpLocks/>
          </p:cNvCxnSpPr>
          <p:nvPr userDrawn="1"/>
        </p:nvCxnSpPr>
        <p:spPr>
          <a:xfrm>
            <a:off x="1822821" y="6599654"/>
            <a:ext cx="7936641"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A blue text on a black background&#10;&#10;Description automatically generated">
            <a:extLst>
              <a:ext uri="{FF2B5EF4-FFF2-40B4-BE49-F238E27FC236}">
                <a16:creationId xmlns:a16="http://schemas.microsoft.com/office/drawing/2014/main" id="{0747FBA9-E244-11C0-6974-F78C711373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8721" y="6267846"/>
            <a:ext cx="1853932" cy="662781"/>
          </a:xfrm>
          <a:prstGeom prst="rect">
            <a:avLst/>
          </a:prstGeom>
        </p:spPr>
      </p:pic>
    </p:spTree>
    <p:extLst>
      <p:ext uri="{BB962C8B-B14F-4D97-AF65-F5344CB8AC3E}">
        <p14:creationId xmlns:p14="http://schemas.microsoft.com/office/powerpoint/2010/main" val="43911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4/10/2024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
        <p:nvSpPr>
          <p:cNvPr id="10" name="Rectangle 9">
            <a:extLst>
              <a:ext uri="{FF2B5EF4-FFF2-40B4-BE49-F238E27FC236}">
                <a16:creationId xmlns:a16="http://schemas.microsoft.com/office/drawing/2014/main" id="{D385B902-0CBE-9098-5E85-CDDCC24ECB56}"/>
              </a:ext>
            </a:extLst>
          </p:cNvPr>
          <p:cNvSpPr/>
          <p:nvPr userDrawn="1"/>
        </p:nvSpPr>
        <p:spPr>
          <a:xfrm>
            <a:off x="0" y="6312877"/>
            <a:ext cx="12192000" cy="545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87C3628-928A-906C-9658-435D53C94A3C}"/>
              </a:ext>
            </a:extLst>
          </p:cNvPr>
          <p:cNvCxnSpPr>
            <a:cxnSpLocks/>
          </p:cNvCxnSpPr>
          <p:nvPr userDrawn="1"/>
        </p:nvCxnSpPr>
        <p:spPr>
          <a:xfrm>
            <a:off x="1822821" y="6599654"/>
            <a:ext cx="7936641"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blue text on a black background&#10;&#10;Description automatically generated">
            <a:extLst>
              <a:ext uri="{FF2B5EF4-FFF2-40B4-BE49-F238E27FC236}">
                <a16:creationId xmlns:a16="http://schemas.microsoft.com/office/drawing/2014/main" id="{3768EFA0-F0FC-8BCE-BF1E-AE12BD084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8721" y="6267846"/>
            <a:ext cx="1853932" cy="662781"/>
          </a:xfrm>
          <a:prstGeom prst="rect">
            <a:avLst/>
          </a:prstGeom>
        </p:spPr>
      </p:pic>
    </p:spTree>
    <p:extLst>
      <p:ext uri="{BB962C8B-B14F-4D97-AF65-F5344CB8AC3E}">
        <p14:creationId xmlns:p14="http://schemas.microsoft.com/office/powerpoint/2010/main" val="226863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4/10/2024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
        <p:nvSpPr>
          <p:cNvPr id="6" name="Rectangle 5">
            <a:extLst>
              <a:ext uri="{FF2B5EF4-FFF2-40B4-BE49-F238E27FC236}">
                <a16:creationId xmlns:a16="http://schemas.microsoft.com/office/drawing/2014/main" id="{7464B243-CDD0-1A5D-61A5-862EE7DDF68C}"/>
              </a:ext>
            </a:extLst>
          </p:cNvPr>
          <p:cNvSpPr/>
          <p:nvPr userDrawn="1"/>
        </p:nvSpPr>
        <p:spPr>
          <a:xfrm>
            <a:off x="0" y="6312877"/>
            <a:ext cx="12192000" cy="545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519AB83-16E4-CD6A-56EF-5ADF8F832F1E}"/>
              </a:ext>
            </a:extLst>
          </p:cNvPr>
          <p:cNvCxnSpPr>
            <a:cxnSpLocks/>
          </p:cNvCxnSpPr>
          <p:nvPr userDrawn="1"/>
        </p:nvCxnSpPr>
        <p:spPr>
          <a:xfrm>
            <a:off x="1822821" y="6599654"/>
            <a:ext cx="7936641"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blue text on a black background&#10;&#10;Description automatically generated">
            <a:extLst>
              <a:ext uri="{FF2B5EF4-FFF2-40B4-BE49-F238E27FC236}">
                <a16:creationId xmlns:a16="http://schemas.microsoft.com/office/drawing/2014/main" id="{43E12F3D-00C9-925A-A9C3-48ABD7350C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8721" y="6267846"/>
            <a:ext cx="1853932" cy="662781"/>
          </a:xfrm>
          <a:prstGeom prst="rect">
            <a:avLst/>
          </a:prstGeom>
        </p:spPr>
      </p:pic>
    </p:spTree>
    <p:extLst>
      <p:ext uri="{BB962C8B-B14F-4D97-AF65-F5344CB8AC3E}">
        <p14:creationId xmlns:p14="http://schemas.microsoft.com/office/powerpoint/2010/main" val="60020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4/10/2024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
        <p:nvSpPr>
          <p:cNvPr id="5" name="Rectangle 4">
            <a:extLst>
              <a:ext uri="{FF2B5EF4-FFF2-40B4-BE49-F238E27FC236}">
                <a16:creationId xmlns:a16="http://schemas.microsoft.com/office/drawing/2014/main" id="{4CC04BD8-A557-A594-2F59-6C0233BDB599}"/>
              </a:ext>
            </a:extLst>
          </p:cNvPr>
          <p:cNvSpPr/>
          <p:nvPr userDrawn="1"/>
        </p:nvSpPr>
        <p:spPr>
          <a:xfrm>
            <a:off x="0" y="6312877"/>
            <a:ext cx="12192000" cy="545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1488751-D951-CA99-67A8-F09C93ECF805}"/>
              </a:ext>
            </a:extLst>
          </p:cNvPr>
          <p:cNvCxnSpPr>
            <a:cxnSpLocks/>
          </p:cNvCxnSpPr>
          <p:nvPr userDrawn="1"/>
        </p:nvCxnSpPr>
        <p:spPr>
          <a:xfrm>
            <a:off x="1822821" y="6599654"/>
            <a:ext cx="7936641"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blue text on a black background&#10;&#10;Description automatically generated">
            <a:extLst>
              <a:ext uri="{FF2B5EF4-FFF2-40B4-BE49-F238E27FC236}">
                <a16:creationId xmlns:a16="http://schemas.microsoft.com/office/drawing/2014/main" id="{0C02EAB2-81F6-DF36-5BFC-A1EC280045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8721" y="6267846"/>
            <a:ext cx="1853932" cy="662781"/>
          </a:xfrm>
          <a:prstGeom prst="rect">
            <a:avLst/>
          </a:prstGeom>
        </p:spPr>
      </p:pic>
    </p:spTree>
    <p:extLst>
      <p:ext uri="{BB962C8B-B14F-4D97-AF65-F5344CB8AC3E}">
        <p14:creationId xmlns:p14="http://schemas.microsoft.com/office/powerpoint/2010/main" val="164975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4/10/2024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
        <p:nvSpPr>
          <p:cNvPr id="8" name="Rectangle 7">
            <a:extLst>
              <a:ext uri="{FF2B5EF4-FFF2-40B4-BE49-F238E27FC236}">
                <a16:creationId xmlns:a16="http://schemas.microsoft.com/office/drawing/2014/main" id="{36D31744-4D6C-CDB2-9AF0-98F44AB4024B}"/>
              </a:ext>
            </a:extLst>
          </p:cNvPr>
          <p:cNvSpPr/>
          <p:nvPr userDrawn="1"/>
        </p:nvSpPr>
        <p:spPr>
          <a:xfrm>
            <a:off x="0" y="6312877"/>
            <a:ext cx="12192000" cy="545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D409F5F-3FDB-D597-E43A-5AAF63C5715A}"/>
              </a:ext>
            </a:extLst>
          </p:cNvPr>
          <p:cNvCxnSpPr>
            <a:cxnSpLocks/>
          </p:cNvCxnSpPr>
          <p:nvPr userDrawn="1"/>
        </p:nvCxnSpPr>
        <p:spPr>
          <a:xfrm>
            <a:off x="1822821" y="6599654"/>
            <a:ext cx="7936641"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blue text on a black background&#10;&#10;Description automatically generated">
            <a:extLst>
              <a:ext uri="{FF2B5EF4-FFF2-40B4-BE49-F238E27FC236}">
                <a16:creationId xmlns:a16="http://schemas.microsoft.com/office/drawing/2014/main" id="{A0189953-69F5-DD45-D1DA-B1855AF20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8721" y="6267846"/>
            <a:ext cx="1853932" cy="662781"/>
          </a:xfrm>
          <a:prstGeom prst="rect">
            <a:avLst/>
          </a:prstGeom>
        </p:spPr>
      </p:pic>
    </p:spTree>
    <p:extLst>
      <p:ext uri="{BB962C8B-B14F-4D97-AF65-F5344CB8AC3E}">
        <p14:creationId xmlns:p14="http://schemas.microsoft.com/office/powerpoint/2010/main" val="298185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4/10/2024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3092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4/10/2024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p:nvSpPr>
          <p:cNvPr id="7" name="Rectangle 6">
            <a:extLst>
              <a:ext uri="{FF2B5EF4-FFF2-40B4-BE49-F238E27FC236}">
                <a16:creationId xmlns:a16="http://schemas.microsoft.com/office/drawing/2014/main" id="{337E020F-8E2E-FFE3-CFD6-39BDB16A8BC6}"/>
              </a:ext>
            </a:extLst>
          </p:cNvPr>
          <p:cNvSpPr/>
          <p:nvPr userDrawn="1"/>
        </p:nvSpPr>
        <p:spPr>
          <a:xfrm>
            <a:off x="0" y="6312877"/>
            <a:ext cx="12192000" cy="545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5163336-24EE-80F2-6EB4-A4BB51B6651E}"/>
              </a:ext>
            </a:extLst>
          </p:cNvPr>
          <p:cNvCxnSpPr>
            <a:cxnSpLocks/>
          </p:cNvCxnSpPr>
          <p:nvPr userDrawn="1"/>
        </p:nvCxnSpPr>
        <p:spPr>
          <a:xfrm>
            <a:off x="1822821" y="6599654"/>
            <a:ext cx="7936641"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blue text on a black background&#10;&#10;Description automatically generated">
            <a:extLst>
              <a:ext uri="{FF2B5EF4-FFF2-40B4-BE49-F238E27FC236}">
                <a16:creationId xmlns:a16="http://schemas.microsoft.com/office/drawing/2014/main" id="{59452451-E3A2-176B-E92F-D14DB4BE01E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108721" y="6267846"/>
            <a:ext cx="1853932" cy="662781"/>
          </a:xfrm>
          <a:prstGeom prst="rect">
            <a:avLst/>
          </a:prstGeom>
        </p:spPr>
      </p:pic>
    </p:spTree>
    <p:extLst>
      <p:ext uri="{BB962C8B-B14F-4D97-AF65-F5344CB8AC3E}">
        <p14:creationId xmlns:p14="http://schemas.microsoft.com/office/powerpoint/2010/main" val="51182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www.conservationfinancenetwork.org/" TargetMode="External"/><Relationship Id="rId4" Type="http://schemas.openxmlformats.org/officeDocument/2006/relationships/diagramData" Target="../diagrams/data1.xml"/><Relationship Id="rId9" Type="http://schemas.openxmlformats.org/officeDocument/2006/relationships/image" Target="../media/image2.gif"/></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5EDAD761-2CF4-463A-AD87-1D4E8549D7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4" name="Picture 13">
              <a:extLst>
                <a:ext uri="{FF2B5EF4-FFF2-40B4-BE49-F238E27FC236}">
                  <a16:creationId xmlns:a16="http://schemas.microsoft.com/office/drawing/2014/main" id="{D9DF7D3C-2892-4632-9E66-4D1E023A00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D2FAD08-001D-4400-AF80-51C864EF74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3" name="Picture 2" descr="A blue text on a black background&#10;&#10;Description automatically generated">
            <a:extLst>
              <a:ext uri="{FF2B5EF4-FFF2-40B4-BE49-F238E27FC236}">
                <a16:creationId xmlns:a16="http://schemas.microsoft.com/office/drawing/2014/main" id="{19981B4D-92DF-565A-8CDC-ABD65AA3E8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8721" y="6267846"/>
            <a:ext cx="1853932" cy="662781"/>
          </a:xfrm>
          <a:prstGeom prst="rect">
            <a:avLst/>
          </a:prstGeom>
        </p:spPr>
      </p:pic>
      <p:sp>
        <p:nvSpPr>
          <p:cNvPr id="5" name="Rectangle 4">
            <a:extLst>
              <a:ext uri="{FF2B5EF4-FFF2-40B4-BE49-F238E27FC236}">
                <a16:creationId xmlns:a16="http://schemas.microsoft.com/office/drawing/2014/main" id="{70F9DCFC-70BA-589C-AF8C-D590DB01F648}"/>
              </a:ext>
            </a:extLst>
          </p:cNvPr>
          <p:cNvSpPr/>
          <p:nvPr/>
        </p:nvSpPr>
        <p:spPr>
          <a:xfrm>
            <a:off x="-10160" y="10149"/>
            <a:ext cx="12192000" cy="68580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76D8A-44DD-F2F0-4D78-A8570A503A41}"/>
              </a:ext>
            </a:extLst>
          </p:cNvPr>
          <p:cNvSpPr>
            <a:spLocks noGrp="1"/>
          </p:cNvSpPr>
          <p:nvPr>
            <p:ph type="ctrTitle"/>
          </p:nvPr>
        </p:nvSpPr>
        <p:spPr>
          <a:xfrm>
            <a:off x="759442" y="2550469"/>
            <a:ext cx="7530685" cy="1995781"/>
          </a:xfrm>
        </p:spPr>
        <p:txBody>
          <a:bodyPr>
            <a:normAutofit/>
          </a:bodyPr>
          <a:lstStyle/>
          <a:p>
            <a:pPr algn="l"/>
            <a:r>
              <a:rPr lang="en-US" sz="5200" dirty="0">
                <a:solidFill>
                  <a:srgbClr val="FFFFFF"/>
                </a:solidFill>
              </a:rPr>
              <a:t>Conservation Finance</a:t>
            </a:r>
          </a:p>
        </p:txBody>
      </p:sp>
      <p:pic>
        <p:nvPicPr>
          <p:cNvPr id="7" name="Picture 6" descr="A forest of trees with grass&#10;&#10;Description automatically generated">
            <a:extLst>
              <a:ext uri="{FF2B5EF4-FFF2-40B4-BE49-F238E27FC236}">
                <a16:creationId xmlns:a16="http://schemas.microsoft.com/office/drawing/2014/main" id="{2300FD93-CBEC-B1F7-D8E3-318394E0A317}"/>
              </a:ext>
            </a:extLst>
          </p:cNvPr>
          <p:cNvPicPr>
            <a:picLocks noChangeAspect="1"/>
          </p:cNvPicPr>
          <p:nvPr/>
        </p:nvPicPr>
        <p:blipFill rotWithShape="1">
          <a:blip r:embed="rId6">
            <a:extLst>
              <a:ext uri="{28A0092B-C50C-407E-A947-70E740481C1C}">
                <a14:useLocalDpi xmlns:a14="http://schemas.microsoft.com/office/drawing/2010/main" val="0"/>
              </a:ext>
            </a:extLst>
          </a:blip>
          <a:srcRect r="22094"/>
          <a:stretch/>
        </p:blipFill>
        <p:spPr>
          <a:xfrm>
            <a:off x="10160" y="14506"/>
            <a:ext cx="5928524" cy="6843494"/>
          </a:xfrm>
          <a:prstGeom prst="rect">
            <a:avLst/>
          </a:prstGeom>
        </p:spPr>
      </p:pic>
      <p:pic>
        <p:nvPicPr>
          <p:cNvPr id="10" name="Picture 9" descr="A blue text on a black background&#10;&#10;Description automatically generated">
            <a:extLst>
              <a:ext uri="{FF2B5EF4-FFF2-40B4-BE49-F238E27FC236}">
                <a16:creationId xmlns:a16="http://schemas.microsoft.com/office/drawing/2014/main" id="{EC7F75F6-BCD9-7A56-BFF0-2672EB4989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801" y="66560"/>
            <a:ext cx="3046295" cy="1089051"/>
          </a:xfrm>
          <a:prstGeom prst="rect">
            <a:avLst/>
          </a:prstGeom>
        </p:spPr>
      </p:pic>
      <p:sp>
        <p:nvSpPr>
          <p:cNvPr id="12" name="Title 1">
            <a:extLst>
              <a:ext uri="{FF2B5EF4-FFF2-40B4-BE49-F238E27FC236}">
                <a16:creationId xmlns:a16="http://schemas.microsoft.com/office/drawing/2014/main" id="{0125D08C-014B-8115-5A76-AC726FB9F76D}"/>
              </a:ext>
            </a:extLst>
          </p:cNvPr>
          <p:cNvSpPr txBox="1">
            <a:spLocks/>
          </p:cNvSpPr>
          <p:nvPr/>
        </p:nvSpPr>
        <p:spPr>
          <a:xfrm>
            <a:off x="6198637" y="2341628"/>
            <a:ext cx="6149459" cy="1520556"/>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100000"/>
              </a:lnSpc>
              <a:spcBef>
                <a:spcPct val="0"/>
              </a:spcBef>
              <a:buNone/>
              <a:defRPr sz="4400" b="0" kern="1200">
                <a:solidFill>
                  <a:schemeClr val="tx1"/>
                </a:solidFill>
                <a:latin typeface="+mj-lt"/>
                <a:ea typeface="+mj-ea"/>
                <a:cs typeface="+mj-cs"/>
              </a:defRPr>
            </a:lvl1pPr>
          </a:lstStyle>
          <a:p>
            <a:endParaRPr lang="en-US" sz="3200" dirty="0"/>
          </a:p>
          <a:p>
            <a:pPr algn="l"/>
            <a:r>
              <a:rPr lang="en-US" sz="3200" dirty="0">
                <a:latin typeface="+mn-lt"/>
              </a:rPr>
              <a:t>Conservation Finance Overview</a:t>
            </a:r>
          </a:p>
          <a:p>
            <a:pPr algn="l"/>
            <a:endParaRPr lang="en-US" sz="2400" dirty="0">
              <a:latin typeface="+mn-lt"/>
            </a:endParaRPr>
          </a:p>
          <a:p>
            <a:pPr algn="l"/>
            <a:r>
              <a:rPr lang="en-US" sz="2400" dirty="0">
                <a:latin typeface="+mn-lt"/>
              </a:rPr>
              <a:t>Financing Wildfire Resilience (Session 3)</a:t>
            </a:r>
          </a:p>
          <a:p>
            <a:endParaRPr lang="en-US" sz="3200" dirty="0"/>
          </a:p>
        </p:txBody>
      </p:sp>
      <p:sp>
        <p:nvSpPr>
          <p:cNvPr id="16" name="Title 1">
            <a:extLst>
              <a:ext uri="{FF2B5EF4-FFF2-40B4-BE49-F238E27FC236}">
                <a16:creationId xmlns:a16="http://schemas.microsoft.com/office/drawing/2014/main" id="{09D027F1-61D1-0A81-894E-7AB61C928C9C}"/>
              </a:ext>
            </a:extLst>
          </p:cNvPr>
          <p:cNvSpPr txBox="1">
            <a:spLocks/>
          </p:cNvSpPr>
          <p:nvPr/>
        </p:nvSpPr>
        <p:spPr>
          <a:xfrm>
            <a:off x="6256973" y="4397308"/>
            <a:ext cx="3955669" cy="1870538"/>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b="0" kern="1200">
                <a:solidFill>
                  <a:schemeClr val="tx1"/>
                </a:solidFill>
                <a:latin typeface="+mj-lt"/>
                <a:ea typeface="+mj-ea"/>
                <a:cs typeface="+mj-cs"/>
              </a:defRPr>
            </a:lvl1pPr>
          </a:lstStyle>
          <a:p>
            <a:pPr algn="l"/>
            <a:r>
              <a:rPr lang="en-US" sz="1800" dirty="0">
                <a:latin typeface="+mn-lt"/>
              </a:rPr>
              <a:t>April 12, 2024</a:t>
            </a:r>
          </a:p>
          <a:p>
            <a:pPr algn="l"/>
            <a:endParaRPr lang="en-US" sz="2400" dirty="0">
              <a:latin typeface="+mn-lt"/>
            </a:endParaRPr>
          </a:p>
          <a:p>
            <a:pPr algn="l"/>
            <a:r>
              <a:rPr lang="en-US" sz="2000" dirty="0">
                <a:latin typeface="+mn-lt"/>
              </a:rPr>
              <a:t>Peter W. Culp</a:t>
            </a:r>
          </a:p>
          <a:p>
            <a:pPr algn="l"/>
            <a:r>
              <a:rPr lang="en-US" sz="1600" i="1" dirty="0">
                <a:latin typeface="+mn-lt"/>
              </a:rPr>
              <a:t>Culp &amp; Kelly, LLP -- CK Blueshift, LLC</a:t>
            </a:r>
            <a:endParaRPr lang="en-US" sz="1200" i="1" dirty="0">
              <a:latin typeface="+mn-lt"/>
            </a:endParaRPr>
          </a:p>
          <a:p>
            <a:pPr algn="l"/>
            <a:endParaRPr lang="en-US" sz="2400" dirty="0">
              <a:latin typeface="+mn-lt"/>
            </a:endParaRPr>
          </a:p>
        </p:txBody>
      </p:sp>
    </p:spTree>
    <p:extLst>
      <p:ext uri="{BB962C8B-B14F-4D97-AF65-F5344CB8AC3E}">
        <p14:creationId xmlns:p14="http://schemas.microsoft.com/office/powerpoint/2010/main" val="139892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8" name="Group 17">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9" name="Picture 18">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0" name="Picture 19">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8FF9D47E-13F8-80D7-62E6-C5BDC3509FAF}"/>
              </a:ext>
            </a:extLst>
          </p:cNvPr>
          <p:cNvSpPr>
            <a:spLocks noGrp="1"/>
          </p:cNvSpPr>
          <p:nvPr>
            <p:ph type="title"/>
          </p:nvPr>
        </p:nvSpPr>
        <p:spPr>
          <a:xfrm>
            <a:off x="270425" y="-10164"/>
            <a:ext cx="6149459" cy="1520556"/>
          </a:xfrm>
        </p:spPr>
        <p:txBody>
          <a:bodyPr vert="horz" lIns="91440" tIns="45720" rIns="91440" bIns="45720" rtlCol="0" anchor="ctr">
            <a:normAutofit/>
          </a:bodyPr>
          <a:lstStyle/>
          <a:p>
            <a:r>
              <a:rPr lang="en-US" sz="3200" dirty="0"/>
              <a:t>What is Conservation Finance?</a:t>
            </a:r>
          </a:p>
        </p:txBody>
      </p:sp>
      <p:sp>
        <p:nvSpPr>
          <p:cNvPr id="4" name="Content Placeholder 3">
            <a:extLst>
              <a:ext uri="{FF2B5EF4-FFF2-40B4-BE49-F238E27FC236}">
                <a16:creationId xmlns:a16="http://schemas.microsoft.com/office/drawing/2014/main" id="{105837AD-7BC4-B208-7254-4C715D103150}"/>
              </a:ext>
            </a:extLst>
          </p:cNvPr>
          <p:cNvSpPr>
            <a:spLocks noGrp="1"/>
          </p:cNvSpPr>
          <p:nvPr>
            <p:ph sz="half" idx="2"/>
          </p:nvPr>
        </p:nvSpPr>
        <p:spPr>
          <a:xfrm>
            <a:off x="401621" y="1208420"/>
            <a:ext cx="5887065" cy="4729317"/>
          </a:xfrm>
        </p:spPr>
        <p:txBody>
          <a:bodyPr vert="horz" lIns="91440" tIns="45720" rIns="91440" bIns="45720" rtlCol="0" anchor="ctr">
            <a:normAutofit/>
          </a:bodyPr>
          <a:lstStyle/>
          <a:p>
            <a:pPr>
              <a:lnSpc>
                <a:spcPct val="100000"/>
              </a:lnSpc>
            </a:pPr>
            <a:r>
              <a:rPr lang="en-US" sz="2000" dirty="0"/>
              <a:t>A range of strategies that generate, manage, and deploy financial resources and align incentives to achieve conservation outcomes – sourced from public, philanthropic, private, and/or blended sources of capital. </a:t>
            </a:r>
          </a:p>
          <a:p>
            <a:pPr>
              <a:lnSpc>
                <a:spcPct val="100000"/>
              </a:lnSpc>
            </a:pPr>
            <a:endParaRPr lang="en-US" sz="2000" dirty="0"/>
          </a:p>
          <a:p>
            <a:pPr>
              <a:lnSpc>
                <a:spcPct val="100000"/>
              </a:lnSpc>
            </a:pPr>
            <a:r>
              <a:rPr lang="en-US" sz="2000" dirty="0"/>
              <a:t>Finance is different than </a:t>
            </a:r>
            <a:r>
              <a:rPr lang="en-US" sz="2000" i="1" dirty="0"/>
              <a:t>funding. </a:t>
            </a:r>
          </a:p>
          <a:p>
            <a:pPr lvl="1">
              <a:lnSpc>
                <a:spcPct val="100000"/>
              </a:lnSpc>
            </a:pPr>
            <a:endParaRPr lang="en-US" sz="1600" dirty="0"/>
          </a:p>
          <a:p>
            <a:pPr lvl="1">
              <a:lnSpc>
                <a:spcPct val="100000"/>
              </a:lnSpc>
            </a:pPr>
            <a:r>
              <a:rPr lang="en-US" sz="1600" dirty="0"/>
              <a:t>Conservation finance solutions focus on developing and structuring the payments/funding available to achieve a particular environmental or conservation outcome – in order to resolve or reduce challenges with getting conservation work done. </a:t>
            </a:r>
          </a:p>
        </p:txBody>
      </p:sp>
      <p:pic>
        <p:nvPicPr>
          <p:cNvPr id="5" name="Content Placeholder 4" descr="Aerial view of watershed in Sampoinit village, Aceh Jaya">
            <a:extLst>
              <a:ext uri="{FF2B5EF4-FFF2-40B4-BE49-F238E27FC236}">
                <a16:creationId xmlns:a16="http://schemas.microsoft.com/office/drawing/2014/main" id="{E7ED6C8D-C401-43B1-87C8-94518D2BF881}"/>
              </a:ext>
            </a:extLst>
          </p:cNvPr>
          <p:cNvPicPr>
            <a:picLocks noGrp="1" noChangeAspect="1"/>
          </p:cNvPicPr>
          <p:nvPr>
            <p:ph sz="half" idx="1"/>
          </p:nvPr>
        </p:nvPicPr>
        <p:blipFill rotWithShape="1">
          <a:blip r:embed="rId6"/>
          <a:srcRect l="28682" r="19431" b="-2"/>
          <a:stretch/>
        </p:blipFill>
        <p:spPr>
          <a:xfrm>
            <a:off x="6861048" y="1"/>
            <a:ext cx="5330952" cy="6858000"/>
          </a:xfrm>
          <a:prstGeom prst="rect">
            <a:avLst/>
          </a:prstGeom>
        </p:spPr>
      </p:pic>
      <p:sp>
        <p:nvSpPr>
          <p:cNvPr id="3" name="Rectangle 2">
            <a:extLst>
              <a:ext uri="{FF2B5EF4-FFF2-40B4-BE49-F238E27FC236}">
                <a16:creationId xmlns:a16="http://schemas.microsoft.com/office/drawing/2014/main" id="{A9079812-BCF7-A7B4-144D-6834446E7932}"/>
              </a:ext>
            </a:extLst>
          </p:cNvPr>
          <p:cNvSpPr/>
          <p:nvPr/>
        </p:nvSpPr>
        <p:spPr>
          <a:xfrm>
            <a:off x="0" y="6312877"/>
            <a:ext cx="12192000" cy="545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C5894ED-7FF7-F538-834A-2EAADCA2EFC0}"/>
              </a:ext>
            </a:extLst>
          </p:cNvPr>
          <p:cNvCxnSpPr>
            <a:cxnSpLocks/>
          </p:cNvCxnSpPr>
          <p:nvPr/>
        </p:nvCxnSpPr>
        <p:spPr>
          <a:xfrm>
            <a:off x="1822821" y="6599654"/>
            <a:ext cx="7936641"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blue text on a black background&#10;&#10;Description automatically generated">
            <a:extLst>
              <a:ext uri="{FF2B5EF4-FFF2-40B4-BE49-F238E27FC236}">
                <a16:creationId xmlns:a16="http://schemas.microsoft.com/office/drawing/2014/main" id="{BEDF2245-E480-10D3-0AC5-673EAEB80A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8721" y="6267846"/>
            <a:ext cx="1853932" cy="662781"/>
          </a:xfrm>
          <a:prstGeom prst="rect">
            <a:avLst/>
          </a:prstGeom>
        </p:spPr>
      </p:pic>
    </p:spTree>
    <p:extLst>
      <p:ext uri="{BB962C8B-B14F-4D97-AF65-F5344CB8AC3E}">
        <p14:creationId xmlns:p14="http://schemas.microsoft.com/office/powerpoint/2010/main" val="287713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D47E-13F8-80D7-62E6-C5BDC3509FAF}"/>
              </a:ext>
            </a:extLst>
          </p:cNvPr>
          <p:cNvSpPr>
            <a:spLocks noGrp="1"/>
          </p:cNvSpPr>
          <p:nvPr>
            <p:ph type="title"/>
          </p:nvPr>
        </p:nvSpPr>
        <p:spPr>
          <a:xfrm>
            <a:off x="270425" y="-10164"/>
            <a:ext cx="6149459" cy="1520556"/>
          </a:xfrm>
        </p:spPr>
        <p:txBody>
          <a:bodyPr vert="horz" lIns="91440" tIns="45720" rIns="91440" bIns="45720" rtlCol="0" anchor="ctr">
            <a:normAutofit/>
          </a:bodyPr>
          <a:lstStyle/>
          <a:p>
            <a:r>
              <a:rPr lang="en-US" sz="3200" dirty="0"/>
              <a:t>What is Conservation Finance?</a:t>
            </a:r>
          </a:p>
        </p:txBody>
      </p:sp>
      <p:sp>
        <p:nvSpPr>
          <p:cNvPr id="4" name="Content Placeholder 3">
            <a:extLst>
              <a:ext uri="{FF2B5EF4-FFF2-40B4-BE49-F238E27FC236}">
                <a16:creationId xmlns:a16="http://schemas.microsoft.com/office/drawing/2014/main" id="{105837AD-7BC4-B208-7254-4C715D103150}"/>
              </a:ext>
            </a:extLst>
          </p:cNvPr>
          <p:cNvSpPr>
            <a:spLocks noGrp="1"/>
          </p:cNvSpPr>
          <p:nvPr>
            <p:ph sz="half" idx="2"/>
          </p:nvPr>
        </p:nvSpPr>
        <p:spPr>
          <a:xfrm>
            <a:off x="6206020" y="796841"/>
            <a:ext cx="5614595" cy="5257691"/>
          </a:xfrm>
        </p:spPr>
        <p:txBody>
          <a:bodyPr vert="horz" lIns="91440" tIns="45720" rIns="91440" bIns="45720" rtlCol="0" anchor="ctr">
            <a:normAutofit/>
          </a:bodyPr>
          <a:lstStyle/>
          <a:p>
            <a:pPr>
              <a:lnSpc>
                <a:spcPct val="100000"/>
              </a:lnSpc>
            </a:pPr>
            <a:r>
              <a:rPr lang="en-US" sz="2000" dirty="0"/>
              <a:t>The conservation sector faces an ongoing lack of </a:t>
            </a:r>
            <a:r>
              <a:rPr lang="en-US" sz="2000" b="1" dirty="0"/>
              <a:t>adequate, sustainable, and scalable funding</a:t>
            </a:r>
            <a:r>
              <a:rPr lang="en-US" sz="2000" dirty="0"/>
              <a:t>.</a:t>
            </a:r>
          </a:p>
          <a:p>
            <a:pPr>
              <a:lnSpc>
                <a:spcPct val="100000"/>
              </a:lnSpc>
            </a:pPr>
            <a:r>
              <a:rPr lang="en-US" sz="2000" dirty="0"/>
              <a:t>Public funding for conservation and for-profit investment leaves many </a:t>
            </a:r>
            <a:r>
              <a:rPr lang="en-US" sz="2000" b="1" dirty="0"/>
              <a:t>gaps that have traditionally been filled by philanthropy</a:t>
            </a:r>
            <a:r>
              <a:rPr lang="en-US" sz="2000" dirty="0"/>
              <a:t> – but those funds can only go so far. </a:t>
            </a:r>
          </a:p>
          <a:p>
            <a:pPr>
              <a:lnSpc>
                <a:spcPct val="100000"/>
              </a:lnSpc>
            </a:pPr>
            <a:r>
              <a:rPr lang="en-US" sz="2000" dirty="0"/>
              <a:t>Conservation finance is intended to open up new ways to fund conservation, more stable and sustainable sources of funding, magnify the impacts of limited philanthropic and public resources, and create economic incentives that promote conservation outcomes. </a:t>
            </a:r>
          </a:p>
        </p:txBody>
      </p:sp>
      <p:sp>
        <p:nvSpPr>
          <p:cNvPr id="3" name="Rectangle 2">
            <a:extLst>
              <a:ext uri="{FF2B5EF4-FFF2-40B4-BE49-F238E27FC236}">
                <a16:creationId xmlns:a16="http://schemas.microsoft.com/office/drawing/2014/main" id="{A9079812-BCF7-A7B4-144D-6834446E7932}"/>
              </a:ext>
            </a:extLst>
          </p:cNvPr>
          <p:cNvSpPr/>
          <p:nvPr/>
        </p:nvSpPr>
        <p:spPr>
          <a:xfrm>
            <a:off x="0" y="6312877"/>
            <a:ext cx="12192000" cy="545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C5894ED-7FF7-F538-834A-2EAADCA2EFC0}"/>
              </a:ext>
            </a:extLst>
          </p:cNvPr>
          <p:cNvCxnSpPr>
            <a:cxnSpLocks/>
          </p:cNvCxnSpPr>
          <p:nvPr/>
        </p:nvCxnSpPr>
        <p:spPr>
          <a:xfrm>
            <a:off x="1822821" y="6599654"/>
            <a:ext cx="7936641"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blue text on a black background&#10;&#10;Description automatically generated">
            <a:extLst>
              <a:ext uri="{FF2B5EF4-FFF2-40B4-BE49-F238E27FC236}">
                <a16:creationId xmlns:a16="http://schemas.microsoft.com/office/drawing/2014/main" id="{BEDF2245-E480-10D3-0AC5-673EAEB80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8721" y="6267846"/>
            <a:ext cx="1853932" cy="662781"/>
          </a:xfrm>
          <a:prstGeom prst="rect">
            <a:avLst/>
          </a:prstGeom>
        </p:spPr>
      </p:pic>
      <p:pic>
        <p:nvPicPr>
          <p:cNvPr id="8" name="Content Placeholder 4" descr="Two people enjoying coffee break in nature">
            <a:extLst>
              <a:ext uri="{FF2B5EF4-FFF2-40B4-BE49-F238E27FC236}">
                <a16:creationId xmlns:a16="http://schemas.microsoft.com/office/drawing/2014/main" id="{A9C3281B-5409-CD50-93C0-758B9D255B4B}"/>
              </a:ext>
            </a:extLst>
          </p:cNvPr>
          <p:cNvPicPr>
            <a:picLocks noChangeAspect="1"/>
          </p:cNvPicPr>
          <p:nvPr/>
        </p:nvPicPr>
        <p:blipFill rotWithShape="1">
          <a:blip r:embed="rId4"/>
          <a:srcRect l="8241" r="33496" b="-1"/>
          <a:stretch/>
        </p:blipFill>
        <p:spPr>
          <a:xfrm>
            <a:off x="-1" y="10"/>
            <a:ext cx="5985983" cy="6312867"/>
          </a:xfrm>
          <a:prstGeom prst="rect">
            <a:avLst/>
          </a:prstGeom>
        </p:spPr>
      </p:pic>
      <p:pic>
        <p:nvPicPr>
          <p:cNvPr id="9" name="Picture 8">
            <a:extLst>
              <a:ext uri="{FF2B5EF4-FFF2-40B4-BE49-F238E27FC236}">
                <a16:creationId xmlns:a16="http://schemas.microsoft.com/office/drawing/2014/main" id="{575FA9A2-30BC-0741-6009-FCB2B70C4575}"/>
              </a:ext>
            </a:extLst>
          </p:cNvPr>
          <p:cNvPicPr>
            <a:picLocks noChangeAspect="1"/>
          </p:cNvPicPr>
          <p:nvPr/>
        </p:nvPicPr>
        <p:blipFill>
          <a:blip r:embed="rId5"/>
          <a:stretch>
            <a:fillRect/>
          </a:stretch>
        </p:blipFill>
        <p:spPr>
          <a:xfrm>
            <a:off x="371385" y="874659"/>
            <a:ext cx="5243209" cy="5294830"/>
          </a:xfrm>
          <a:prstGeom prst="rect">
            <a:avLst/>
          </a:prstGeom>
        </p:spPr>
      </p:pic>
      <p:sp>
        <p:nvSpPr>
          <p:cNvPr id="15" name="Title 1">
            <a:extLst>
              <a:ext uri="{FF2B5EF4-FFF2-40B4-BE49-F238E27FC236}">
                <a16:creationId xmlns:a16="http://schemas.microsoft.com/office/drawing/2014/main" id="{F9C9826A-3B2B-9084-70C8-6B14CE8B2955}"/>
              </a:ext>
            </a:extLst>
          </p:cNvPr>
          <p:cNvSpPr txBox="1">
            <a:spLocks/>
          </p:cNvSpPr>
          <p:nvPr/>
        </p:nvSpPr>
        <p:spPr>
          <a:xfrm>
            <a:off x="6259556" y="-26735"/>
            <a:ext cx="6149459" cy="104857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a:lstStyle>
          <a:p>
            <a:r>
              <a:rPr lang="en-US" sz="3200" dirty="0"/>
              <a:t>What are we solving for?</a:t>
            </a:r>
          </a:p>
        </p:txBody>
      </p:sp>
      <p:sp>
        <p:nvSpPr>
          <p:cNvPr id="17" name="Oval 16">
            <a:extLst>
              <a:ext uri="{FF2B5EF4-FFF2-40B4-BE49-F238E27FC236}">
                <a16:creationId xmlns:a16="http://schemas.microsoft.com/office/drawing/2014/main" id="{6CD9661B-A0AA-D6FB-A748-C6ABC3CA3D31}"/>
              </a:ext>
            </a:extLst>
          </p:cNvPr>
          <p:cNvSpPr/>
          <p:nvPr/>
        </p:nvSpPr>
        <p:spPr>
          <a:xfrm>
            <a:off x="2094271" y="2172929"/>
            <a:ext cx="1455174" cy="72758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72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12B335A1-0110-4D6F-BC0E-DCDCB43203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4" name="Picture 13">
              <a:extLst>
                <a:ext uri="{FF2B5EF4-FFF2-40B4-BE49-F238E27FC236}">
                  <a16:creationId xmlns:a16="http://schemas.microsoft.com/office/drawing/2014/main" id="{3B05D9A1-5C36-49D4-8D83-8782DE1E1B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D2C8D16-C3E9-4377-B192-9F3B9A8673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2C0FA557-0218-D2D2-029A-D6754B94D0D4}"/>
              </a:ext>
            </a:extLst>
          </p:cNvPr>
          <p:cNvSpPr>
            <a:spLocks noGrp="1"/>
          </p:cNvSpPr>
          <p:nvPr>
            <p:ph type="title"/>
          </p:nvPr>
        </p:nvSpPr>
        <p:spPr>
          <a:xfrm>
            <a:off x="1092867" y="49238"/>
            <a:ext cx="9958591" cy="585081"/>
          </a:xfrm>
        </p:spPr>
        <p:txBody>
          <a:bodyPr>
            <a:normAutofit/>
          </a:bodyPr>
          <a:lstStyle/>
          <a:p>
            <a:pPr algn="ctr"/>
            <a:r>
              <a:rPr lang="en-US" sz="2800" dirty="0"/>
              <a:t>Conservation Finance Models</a:t>
            </a:r>
          </a:p>
        </p:txBody>
      </p:sp>
      <p:graphicFrame>
        <p:nvGraphicFramePr>
          <p:cNvPr id="24" name="Content Placeholder 2">
            <a:extLst>
              <a:ext uri="{FF2B5EF4-FFF2-40B4-BE49-F238E27FC236}">
                <a16:creationId xmlns:a16="http://schemas.microsoft.com/office/drawing/2014/main" id="{2F604B39-F470-3D4E-8D83-D4D0BBF9D131}"/>
              </a:ext>
            </a:extLst>
          </p:cNvPr>
          <p:cNvGraphicFramePr>
            <a:graphicFrameLocks noGrp="1"/>
          </p:cNvGraphicFramePr>
          <p:nvPr>
            <p:ph idx="1"/>
            <p:extLst>
              <p:ext uri="{D42A27DB-BD31-4B8C-83A1-F6EECF244321}">
                <p14:modId xmlns:p14="http://schemas.microsoft.com/office/powerpoint/2010/main" val="3939319754"/>
              </p:ext>
            </p:extLst>
          </p:nvPr>
        </p:nvGraphicFramePr>
        <p:xfrm>
          <a:off x="725509" y="697532"/>
          <a:ext cx="11237144" cy="54611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52BD9002-E429-891F-B3C1-403DD65160C6}"/>
              </a:ext>
            </a:extLst>
          </p:cNvPr>
          <p:cNvSpPr/>
          <p:nvPr/>
        </p:nvSpPr>
        <p:spPr>
          <a:xfrm>
            <a:off x="0" y="6312877"/>
            <a:ext cx="12192000" cy="545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D2A4ECE-1281-AFA3-2E78-F985BE770978}"/>
              </a:ext>
            </a:extLst>
          </p:cNvPr>
          <p:cNvCxnSpPr>
            <a:cxnSpLocks/>
          </p:cNvCxnSpPr>
          <p:nvPr/>
        </p:nvCxnSpPr>
        <p:spPr>
          <a:xfrm>
            <a:off x="1822821" y="6599654"/>
            <a:ext cx="7936641"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blue text on a black background&#10;&#10;Description automatically generated">
            <a:extLst>
              <a:ext uri="{FF2B5EF4-FFF2-40B4-BE49-F238E27FC236}">
                <a16:creationId xmlns:a16="http://schemas.microsoft.com/office/drawing/2014/main" id="{A83C5939-5084-B585-9E65-8A9073DB3F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08721" y="6267846"/>
            <a:ext cx="1853932" cy="662781"/>
          </a:xfrm>
          <a:prstGeom prst="rect">
            <a:avLst/>
          </a:prstGeom>
        </p:spPr>
      </p:pic>
      <p:sp>
        <p:nvSpPr>
          <p:cNvPr id="10" name="TextBox 9">
            <a:extLst>
              <a:ext uri="{FF2B5EF4-FFF2-40B4-BE49-F238E27FC236}">
                <a16:creationId xmlns:a16="http://schemas.microsoft.com/office/drawing/2014/main" id="{C8A854D5-EE9F-E360-C75F-BEEE7B75881C}"/>
              </a:ext>
            </a:extLst>
          </p:cNvPr>
          <p:cNvSpPr txBox="1"/>
          <p:nvPr/>
        </p:nvSpPr>
        <p:spPr>
          <a:xfrm>
            <a:off x="8196825" y="4975119"/>
            <a:ext cx="3529782" cy="1015663"/>
          </a:xfrm>
          <a:prstGeom prst="rect">
            <a:avLst/>
          </a:prstGeom>
          <a:noFill/>
        </p:spPr>
        <p:txBody>
          <a:bodyPr wrap="square">
            <a:spAutoFit/>
          </a:bodyPr>
          <a:lstStyle/>
          <a:p>
            <a:pPr algn="ctr"/>
            <a:r>
              <a:rPr lang="en-US" sz="1400" dirty="0"/>
              <a:t>An excellent learning resource: </a:t>
            </a:r>
          </a:p>
          <a:p>
            <a:pPr algn="ctr"/>
            <a:r>
              <a:rPr lang="en-US" sz="1400" b="1" dirty="0"/>
              <a:t>The Conservation Finance Network</a:t>
            </a:r>
          </a:p>
          <a:p>
            <a:pPr algn="ctr"/>
            <a:r>
              <a:rPr lang="en-US" sz="1400" dirty="0">
                <a:hlinkClick r:id="rId10"/>
              </a:rPr>
              <a:t>www.conservationfinancenetwork.org</a:t>
            </a:r>
            <a:endParaRPr lang="en-US" sz="1400" dirty="0"/>
          </a:p>
          <a:p>
            <a:pPr algn="ctr"/>
            <a:endParaRPr lang="en-US" dirty="0"/>
          </a:p>
        </p:txBody>
      </p:sp>
    </p:spTree>
    <p:extLst>
      <p:ext uri="{BB962C8B-B14F-4D97-AF65-F5344CB8AC3E}">
        <p14:creationId xmlns:p14="http://schemas.microsoft.com/office/powerpoint/2010/main" val="340027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row: Right 46">
            <a:extLst>
              <a:ext uri="{FF2B5EF4-FFF2-40B4-BE49-F238E27FC236}">
                <a16:creationId xmlns:a16="http://schemas.microsoft.com/office/drawing/2014/main" id="{EBC269D7-7AAF-4BF6-7C6A-0DF82FE00DEA}"/>
              </a:ext>
            </a:extLst>
          </p:cNvPr>
          <p:cNvSpPr/>
          <p:nvPr/>
        </p:nvSpPr>
        <p:spPr>
          <a:xfrm rot="21216057">
            <a:off x="987584" y="5295505"/>
            <a:ext cx="9877717" cy="251822"/>
          </a:xfrm>
          <a:prstGeom prst="rightArrow">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D9961-7539-6217-E36F-F62D84F41420}"/>
              </a:ext>
            </a:extLst>
          </p:cNvPr>
          <p:cNvSpPr>
            <a:spLocks noGrp="1"/>
          </p:cNvSpPr>
          <p:nvPr>
            <p:ph type="title"/>
          </p:nvPr>
        </p:nvSpPr>
        <p:spPr>
          <a:xfrm>
            <a:off x="479942" y="340370"/>
            <a:ext cx="8164196" cy="889539"/>
          </a:xfrm>
        </p:spPr>
        <p:txBody>
          <a:bodyPr>
            <a:normAutofit/>
          </a:bodyPr>
          <a:lstStyle/>
          <a:p>
            <a:r>
              <a:rPr lang="en-US" sz="3600" dirty="0"/>
              <a:t>A range of complexity</a:t>
            </a:r>
          </a:p>
        </p:txBody>
      </p:sp>
      <p:pic>
        <p:nvPicPr>
          <p:cNvPr id="2052" name="Picture 4" descr="Why Fast Food is “Healthier” Than School Lunches: The Shocking USDA Truth">
            <a:extLst>
              <a:ext uri="{FF2B5EF4-FFF2-40B4-BE49-F238E27FC236}">
                <a16:creationId xmlns:a16="http://schemas.microsoft.com/office/drawing/2014/main" id="{C40604CD-7BFC-57A7-1794-4C1AEA45B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067" y="4852882"/>
            <a:ext cx="1114859" cy="9932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3-Course Fine Dining">
            <a:extLst>
              <a:ext uri="{FF2B5EF4-FFF2-40B4-BE49-F238E27FC236}">
                <a16:creationId xmlns:a16="http://schemas.microsoft.com/office/drawing/2014/main" id="{93331775-B1E2-5B3E-CA14-E371AB798F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170"/>
          <a:stretch/>
        </p:blipFill>
        <p:spPr bwMode="auto">
          <a:xfrm>
            <a:off x="9320019" y="4522829"/>
            <a:ext cx="1114860" cy="99323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hy &quot;Boring&quot; Packed Lunches Might Be Best For Some Kids">
            <a:extLst>
              <a:ext uri="{FF2B5EF4-FFF2-40B4-BE49-F238E27FC236}">
                <a16:creationId xmlns:a16="http://schemas.microsoft.com/office/drawing/2014/main" id="{564B0F55-E5AA-0DF1-3C5D-921F62571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946" y="5103756"/>
            <a:ext cx="1231029" cy="99323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F81D2267-B0F9-12DA-708E-D585AFEBBD70}"/>
              </a:ext>
            </a:extLst>
          </p:cNvPr>
          <p:cNvSpPr/>
          <p:nvPr/>
        </p:nvSpPr>
        <p:spPr>
          <a:xfrm>
            <a:off x="9227808" y="1084261"/>
            <a:ext cx="1014363" cy="101436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descr="Supply And Demand outline">
            <a:extLst>
              <a:ext uri="{FF2B5EF4-FFF2-40B4-BE49-F238E27FC236}">
                <a16:creationId xmlns:a16="http://schemas.microsoft.com/office/drawing/2014/main" id="{7E073E87-1DFE-3966-6666-6C60A6BD45EE}"/>
              </a:ext>
            </a:extLst>
          </p:cNvPr>
          <p:cNvSpPr/>
          <p:nvPr/>
        </p:nvSpPr>
        <p:spPr>
          <a:xfrm>
            <a:off x="9443984" y="1300436"/>
            <a:ext cx="582011" cy="58201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4156BFA2-6FCE-AABC-4BE0-666734FC63D3}"/>
              </a:ext>
            </a:extLst>
          </p:cNvPr>
          <p:cNvGrpSpPr/>
          <p:nvPr/>
        </p:nvGrpSpPr>
        <p:grpSpPr>
          <a:xfrm>
            <a:off x="8408302" y="2372202"/>
            <a:ext cx="2795834" cy="2177817"/>
            <a:chOff x="6404404" y="930778"/>
            <a:chExt cx="1752171" cy="2177817"/>
          </a:xfrm>
        </p:grpSpPr>
        <p:sp>
          <p:nvSpPr>
            <p:cNvPr id="18" name="Rectangle 17">
              <a:extLst>
                <a:ext uri="{FF2B5EF4-FFF2-40B4-BE49-F238E27FC236}">
                  <a16:creationId xmlns:a16="http://schemas.microsoft.com/office/drawing/2014/main" id="{5B742763-08CC-58AC-DAED-6B7A6253D237}"/>
                </a:ext>
              </a:extLst>
            </p:cNvPr>
            <p:cNvSpPr/>
            <p:nvPr/>
          </p:nvSpPr>
          <p:spPr>
            <a:xfrm>
              <a:off x="6493685" y="1331381"/>
              <a:ext cx="1662890" cy="17772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4" name="TextBox 23">
              <a:extLst>
                <a:ext uri="{FF2B5EF4-FFF2-40B4-BE49-F238E27FC236}">
                  <a16:creationId xmlns:a16="http://schemas.microsoft.com/office/drawing/2014/main" id="{B62B6F85-0126-4853-FED6-189F4ECBA53A}"/>
                </a:ext>
              </a:extLst>
            </p:cNvPr>
            <p:cNvSpPr txBox="1"/>
            <p:nvPr/>
          </p:nvSpPr>
          <p:spPr>
            <a:xfrm>
              <a:off x="6404404" y="930778"/>
              <a:ext cx="1662890" cy="17772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600" b="1" kern="1200" dirty="0"/>
                <a:t>COMPLEX</a:t>
              </a:r>
            </a:p>
            <a:p>
              <a:pPr marL="0" lvl="0" indent="0" algn="ctr" defTabSz="488950">
                <a:lnSpc>
                  <a:spcPct val="100000"/>
                </a:lnSpc>
                <a:spcBef>
                  <a:spcPct val="0"/>
                </a:spcBef>
                <a:spcAft>
                  <a:spcPct val="35000"/>
                </a:spcAft>
                <a:buNone/>
                <a:defRPr cap="all"/>
              </a:pPr>
              <a:r>
                <a:rPr lang="en-US" sz="1600" dirty="0"/>
                <a:t>I</a:t>
              </a:r>
              <a:r>
                <a:rPr lang="en-US" sz="1600" kern="1200" cap="none" baseline="0" dirty="0"/>
                <a:t>mpact investments, ecosystem service markets, green bonds, mitigation banking, utility charges, regulatory mandates, </a:t>
              </a:r>
              <a:r>
                <a:rPr lang="en-US" sz="1600" dirty="0"/>
                <a:t>NRD</a:t>
              </a:r>
              <a:r>
                <a:rPr lang="en-US" sz="1600" kern="1200" cap="none" baseline="0" dirty="0"/>
                <a:t>, tax credits</a:t>
              </a:r>
            </a:p>
          </p:txBody>
        </p:sp>
      </p:grpSp>
      <p:sp>
        <p:nvSpPr>
          <p:cNvPr id="25" name="Oval 24">
            <a:extLst>
              <a:ext uri="{FF2B5EF4-FFF2-40B4-BE49-F238E27FC236}">
                <a16:creationId xmlns:a16="http://schemas.microsoft.com/office/drawing/2014/main" id="{59885333-CFD2-D279-3DCA-36C0231A9BF4}"/>
              </a:ext>
            </a:extLst>
          </p:cNvPr>
          <p:cNvSpPr/>
          <p:nvPr/>
        </p:nvSpPr>
        <p:spPr>
          <a:xfrm>
            <a:off x="5454178" y="1479640"/>
            <a:ext cx="1014363" cy="101436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Rectangle 25" descr="Abacus outline">
            <a:extLst>
              <a:ext uri="{FF2B5EF4-FFF2-40B4-BE49-F238E27FC236}">
                <a16:creationId xmlns:a16="http://schemas.microsoft.com/office/drawing/2014/main" id="{6CED5EDD-A3C3-734E-8ABF-360BF03C6B43}"/>
              </a:ext>
            </a:extLst>
          </p:cNvPr>
          <p:cNvSpPr/>
          <p:nvPr/>
        </p:nvSpPr>
        <p:spPr>
          <a:xfrm>
            <a:off x="5670354" y="1695815"/>
            <a:ext cx="582011" cy="58201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27" name="Group 26">
            <a:extLst>
              <a:ext uri="{FF2B5EF4-FFF2-40B4-BE49-F238E27FC236}">
                <a16:creationId xmlns:a16="http://schemas.microsoft.com/office/drawing/2014/main" id="{350C2CE7-C0BD-4549-FACC-C01453981127}"/>
              </a:ext>
            </a:extLst>
          </p:cNvPr>
          <p:cNvGrpSpPr/>
          <p:nvPr/>
        </p:nvGrpSpPr>
        <p:grpSpPr>
          <a:xfrm>
            <a:off x="4370246" y="2510121"/>
            <a:ext cx="3006711" cy="1969106"/>
            <a:chOff x="5413053" y="1331381"/>
            <a:chExt cx="1776190" cy="1969106"/>
          </a:xfrm>
        </p:grpSpPr>
        <p:sp>
          <p:nvSpPr>
            <p:cNvPr id="28" name="Rectangle 27">
              <a:extLst>
                <a:ext uri="{FF2B5EF4-FFF2-40B4-BE49-F238E27FC236}">
                  <a16:creationId xmlns:a16="http://schemas.microsoft.com/office/drawing/2014/main" id="{C5C763F6-DD86-1D6E-AACC-C2CF99076E91}"/>
                </a:ext>
              </a:extLst>
            </p:cNvPr>
            <p:cNvSpPr/>
            <p:nvPr/>
          </p:nvSpPr>
          <p:spPr>
            <a:xfrm>
              <a:off x="5516736" y="1331381"/>
              <a:ext cx="1662890" cy="17772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a:p>
          </p:txBody>
        </p:sp>
        <p:sp>
          <p:nvSpPr>
            <p:cNvPr id="29" name="TextBox 28">
              <a:extLst>
                <a:ext uri="{FF2B5EF4-FFF2-40B4-BE49-F238E27FC236}">
                  <a16:creationId xmlns:a16="http://schemas.microsoft.com/office/drawing/2014/main" id="{D988C79F-727D-54EE-8843-5A37D74674D7}"/>
                </a:ext>
              </a:extLst>
            </p:cNvPr>
            <p:cNvSpPr txBox="1"/>
            <p:nvPr/>
          </p:nvSpPr>
          <p:spPr>
            <a:xfrm>
              <a:off x="5413053" y="1523273"/>
              <a:ext cx="1776190" cy="17772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600" b="1" kern="1200" cap="none" baseline="0" dirty="0"/>
                <a:t>HARDER</a:t>
              </a:r>
            </a:p>
            <a:p>
              <a:pPr marL="0" lvl="0" indent="0" algn="ctr" defTabSz="488950">
                <a:lnSpc>
                  <a:spcPct val="100000"/>
                </a:lnSpc>
                <a:spcBef>
                  <a:spcPct val="0"/>
                </a:spcBef>
                <a:spcAft>
                  <a:spcPct val="35000"/>
                </a:spcAft>
                <a:buNone/>
                <a:defRPr cap="all"/>
              </a:pPr>
              <a:r>
                <a:rPr lang="en-US" sz="1600" dirty="0"/>
                <a:t>B</a:t>
              </a:r>
              <a:r>
                <a:rPr lang="en-US" sz="1600" kern="1200" cap="none" baseline="0" dirty="0"/>
                <a:t>usiness partnerships (e.g. voluntary surcharges, sustainable products marketing), corporate social responsibility and ESG funding, bridge financing/ borrowing</a:t>
              </a:r>
            </a:p>
          </p:txBody>
        </p:sp>
      </p:grpSp>
      <p:sp>
        <p:nvSpPr>
          <p:cNvPr id="30" name="Oval 29">
            <a:extLst>
              <a:ext uri="{FF2B5EF4-FFF2-40B4-BE49-F238E27FC236}">
                <a16:creationId xmlns:a16="http://schemas.microsoft.com/office/drawing/2014/main" id="{682D622B-64C3-4336-3D52-46DD08BF686E}"/>
              </a:ext>
            </a:extLst>
          </p:cNvPr>
          <p:cNvSpPr/>
          <p:nvPr/>
        </p:nvSpPr>
        <p:spPr>
          <a:xfrm>
            <a:off x="1486698" y="2001135"/>
            <a:ext cx="973617" cy="97361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1" name="Rectangle 30" descr="Coins outline">
            <a:extLst>
              <a:ext uri="{FF2B5EF4-FFF2-40B4-BE49-F238E27FC236}">
                <a16:creationId xmlns:a16="http://schemas.microsoft.com/office/drawing/2014/main" id="{884F31DE-BBCB-B625-E94A-A78968C6E4AF}"/>
              </a:ext>
            </a:extLst>
          </p:cNvPr>
          <p:cNvSpPr/>
          <p:nvPr/>
        </p:nvSpPr>
        <p:spPr>
          <a:xfrm>
            <a:off x="1694190" y="2214640"/>
            <a:ext cx="558632" cy="55863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32" name="Group 31">
            <a:extLst>
              <a:ext uri="{FF2B5EF4-FFF2-40B4-BE49-F238E27FC236}">
                <a16:creationId xmlns:a16="http://schemas.microsoft.com/office/drawing/2014/main" id="{0A5A081E-59B7-D0D6-8226-315FA10849F6}"/>
              </a:ext>
            </a:extLst>
          </p:cNvPr>
          <p:cNvGrpSpPr/>
          <p:nvPr/>
        </p:nvGrpSpPr>
        <p:grpSpPr>
          <a:xfrm>
            <a:off x="766849" y="3329633"/>
            <a:ext cx="2413314" cy="817998"/>
            <a:chOff x="3412539" y="1277909"/>
            <a:chExt cx="1596093" cy="817998"/>
          </a:xfrm>
        </p:grpSpPr>
        <p:sp>
          <p:nvSpPr>
            <p:cNvPr id="33" name="Rectangle 32">
              <a:extLst>
                <a:ext uri="{FF2B5EF4-FFF2-40B4-BE49-F238E27FC236}">
                  <a16:creationId xmlns:a16="http://schemas.microsoft.com/office/drawing/2014/main" id="{B8552FEE-5D1E-B068-7E53-73549011FB4E}"/>
                </a:ext>
              </a:extLst>
            </p:cNvPr>
            <p:cNvSpPr/>
            <p:nvPr/>
          </p:nvSpPr>
          <p:spPr>
            <a:xfrm>
              <a:off x="3412539" y="1277909"/>
              <a:ext cx="1596093" cy="8179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4" name="TextBox 33">
              <a:extLst>
                <a:ext uri="{FF2B5EF4-FFF2-40B4-BE49-F238E27FC236}">
                  <a16:creationId xmlns:a16="http://schemas.microsoft.com/office/drawing/2014/main" id="{42573861-A801-F265-7E6F-BCE68B9B91B9}"/>
                </a:ext>
              </a:extLst>
            </p:cNvPr>
            <p:cNvSpPr txBox="1"/>
            <p:nvPr/>
          </p:nvSpPr>
          <p:spPr>
            <a:xfrm>
              <a:off x="3412539" y="1277909"/>
              <a:ext cx="1596093" cy="8179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600" b="1" kern="1200" dirty="0"/>
                <a:t>Simple</a:t>
              </a:r>
            </a:p>
            <a:p>
              <a:pPr marL="0" lvl="0" indent="0" algn="ctr" defTabSz="488950">
                <a:lnSpc>
                  <a:spcPct val="100000"/>
                </a:lnSpc>
                <a:spcBef>
                  <a:spcPct val="0"/>
                </a:spcBef>
                <a:spcAft>
                  <a:spcPct val="35000"/>
                </a:spcAft>
                <a:buNone/>
                <a:defRPr cap="all"/>
              </a:pPr>
              <a:r>
                <a:rPr lang="en-US" sz="1600" dirty="0"/>
                <a:t>P</a:t>
              </a:r>
              <a:r>
                <a:rPr lang="en-US" sz="1600" kern="1200" cap="none" baseline="0" dirty="0"/>
                <a:t>ublic or private grants and donations, earned income, tax deductions, conservation buyers</a:t>
              </a:r>
            </a:p>
          </p:txBody>
        </p:sp>
      </p:grpSp>
    </p:spTree>
    <p:extLst>
      <p:ext uri="{BB962C8B-B14F-4D97-AF65-F5344CB8AC3E}">
        <p14:creationId xmlns:p14="http://schemas.microsoft.com/office/powerpoint/2010/main" val="96327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AFB2-3E98-6295-619B-783EF7ECE752}"/>
              </a:ext>
            </a:extLst>
          </p:cNvPr>
          <p:cNvSpPr>
            <a:spLocks noGrp="1"/>
          </p:cNvSpPr>
          <p:nvPr>
            <p:ph type="title"/>
          </p:nvPr>
        </p:nvSpPr>
        <p:spPr>
          <a:xfrm>
            <a:off x="458694" y="90456"/>
            <a:ext cx="10895106" cy="1325563"/>
          </a:xfrm>
        </p:spPr>
        <p:txBody>
          <a:bodyPr>
            <a:normAutofit/>
          </a:bodyPr>
          <a:lstStyle/>
          <a:p>
            <a:pPr algn="ctr"/>
            <a:r>
              <a:rPr lang="en-US" sz="3200" dirty="0"/>
              <a:t>Key funding challenges in forests, fire, and water</a:t>
            </a:r>
          </a:p>
        </p:txBody>
      </p:sp>
      <p:sp>
        <p:nvSpPr>
          <p:cNvPr id="3" name="Content Placeholder 2">
            <a:extLst>
              <a:ext uri="{FF2B5EF4-FFF2-40B4-BE49-F238E27FC236}">
                <a16:creationId xmlns:a16="http://schemas.microsoft.com/office/drawing/2014/main" id="{F0273521-B114-74F4-A3EE-6C47CD54AD8B}"/>
              </a:ext>
            </a:extLst>
          </p:cNvPr>
          <p:cNvSpPr>
            <a:spLocks noGrp="1"/>
          </p:cNvSpPr>
          <p:nvPr>
            <p:ph sz="half" idx="1"/>
          </p:nvPr>
        </p:nvSpPr>
        <p:spPr>
          <a:xfrm>
            <a:off x="5906247" y="1310527"/>
            <a:ext cx="5902776" cy="4666615"/>
          </a:xfrm>
        </p:spPr>
        <p:txBody>
          <a:bodyPr>
            <a:noAutofit/>
          </a:bodyPr>
          <a:lstStyle/>
          <a:p>
            <a:pPr lvl="1" fontAlgn="base">
              <a:spcBef>
                <a:spcPts val="0"/>
              </a:spcBef>
            </a:pPr>
            <a:r>
              <a:rPr lang="en-US" sz="1700" b="0" i="0" u="none" strike="noStrike" dirty="0">
                <a:solidFill>
                  <a:srgbClr val="000000"/>
                </a:solidFill>
                <a:effectLst/>
                <a:latin typeface="Avenir Next LT Pro" panose="020B0504020202020204" pitchFamily="34" charset="0"/>
              </a:rPr>
              <a:t>Limited funding for projects on private lands</a:t>
            </a:r>
          </a:p>
          <a:p>
            <a:pPr rtl="0" fontAlgn="base">
              <a:spcBef>
                <a:spcPts val="0"/>
              </a:spcBef>
              <a:spcAft>
                <a:spcPts val="0"/>
              </a:spcAft>
              <a:buFont typeface="Arial" panose="020B0604020202020204" pitchFamily="34" charset="0"/>
              <a:buChar char="•"/>
            </a:pPr>
            <a:endParaRPr lang="en-US" sz="1700" dirty="0">
              <a:solidFill>
                <a:srgbClr val="000000"/>
              </a:solidFill>
              <a:latin typeface="Avenir Next LT Pro" panose="020B0504020202020204" pitchFamily="34" charset="0"/>
            </a:endParaRPr>
          </a:p>
          <a:p>
            <a:pPr lvl="1" fontAlgn="base">
              <a:spcBef>
                <a:spcPts val="0"/>
              </a:spcBef>
            </a:pPr>
            <a:r>
              <a:rPr lang="en-US" sz="1700" dirty="0">
                <a:solidFill>
                  <a:srgbClr val="000000"/>
                </a:solidFill>
                <a:latin typeface="Avenir Next LT Pro" panose="020B0504020202020204" pitchFamily="34" charset="0"/>
              </a:rPr>
              <a:t>Limited f</a:t>
            </a:r>
            <a:r>
              <a:rPr lang="en-US" sz="1700" b="0" i="0" u="none" strike="noStrike" dirty="0">
                <a:solidFill>
                  <a:srgbClr val="000000"/>
                </a:solidFill>
                <a:effectLst/>
                <a:latin typeface="Avenir Next LT Pro" panose="020B0504020202020204" pitchFamily="34" charset="0"/>
              </a:rPr>
              <a:t>unding for science/outcomes monitoring, despite demand for metrics and reporting </a:t>
            </a:r>
          </a:p>
          <a:p>
            <a:pPr rtl="0" fontAlgn="base">
              <a:spcBef>
                <a:spcPts val="0"/>
              </a:spcBef>
              <a:spcAft>
                <a:spcPts val="0"/>
              </a:spcAft>
              <a:buFont typeface="Arial" panose="020B0604020202020204" pitchFamily="34" charset="0"/>
              <a:buChar char="•"/>
            </a:pPr>
            <a:endParaRPr lang="en-US" sz="1700" dirty="0">
              <a:solidFill>
                <a:srgbClr val="000000"/>
              </a:solidFill>
              <a:latin typeface="Avenir Next LT Pro" panose="020B0504020202020204" pitchFamily="34" charset="0"/>
            </a:endParaRPr>
          </a:p>
          <a:p>
            <a:pPr lvl="1" fontAlgn="base">
              <a:spcBef>
                <a:spcPts val="0"/>
              </a:spcBef>
            </a:pPr>
            <a:r>
              <a:rPr lang="en-US" sz="1700" dirty="0">
                <a:solidFill>
                  <a:srgbClr val="000000"/>
                </a:solidFill>
                <a:latin typeface="Avenir Next LT Pro" panose="020B0504020202020204" pitchFamily="34" charset="0"/>
              </a:rPr>
              <a:t>Limited f</a:t>
            </a:r>
            <a:r>
              <a:rPr lang="en-US" sz="1700" b="0" i="0" u="none" strike="noStrike" dirty="0">
                <a:solidFill>
                  <a:srgbClr val="000000"/>
                </a:solidFill>
                <a:effectLst/>
                <a:latin typeface="Avenir Next LT Pro" panose="020B0504020202020204" pitchFamily="34" charset="0"/>
              </a:rPr>
              <a:t>unding to support collaboration between project partners/shared stewardship,</a:t>
            </a:r>
          </a:p>
          <a:p>
            <a:pPr lvl="1"/>
            <a:endParaRPr lang="en-US" sz="1700" dirty="0">
              <a:solidFill>
                <a:srgbClr val="000000"/>
              </a:solidFill>
              <a:latin typeface="Avenir Next LT Pro" panose="020B0504020202020204" pitchFamily="34" charset="0"/>
            </a:endParaRPr>
          </a:p>
          <a:p>
            <a:pPr lvl="1"/>
            <a:r>
              <a:rPr lang="en-US" sz="1700" dirty="0">
                <a:solidFill>
                  <a:srgbClr val="000000"/>
                </a:solidFill>
                <a:latin typeface="Avenir Next LT Pro" panose="020B0504020202020204" pitchFamily="34" charset="0"/>
              </a:rPr>
              <a:t>Limited f</a:t>
            </a:r>
            <a:r>
              <a:rPr lang="en-US" sz="1700" b="0" i="0" u="none" strike="noStrike" dirty="0">
                <a:solidFill>
                  <a:srgbClr val="000000"/>
                </a:solidFill>
                <a:effectLst/>
                <a:latin typeface="Avenir Next LT Pro" panose="020B0504020202020204" pitchFamily="34" charset="0"/>
              </a:rPr>
              <a:t>unding for project planning and design needed to build project pipelines, plan bigger and longer, and meet thresholds for public funding. </a:t>
            </a:r>
          </a:p>
          <a:p>
            <a:r>
              <a:rPr lang="en-US" sz="2000" dirty="0"/>
              <a:t>Meeting some of these challenges will require looking towards more complex financing solutions.</a:t>
            </a:r>
            <a:endParaRPr lang="en-US" sz="1400" b="0" i="0" u="none" strike="noStrike" dirty="0">
              <a:solidFill>
                <a:srgbClr val="000000"/>
              </a:solidFill>
              <a:effectLst/>
              <a:latin typeface="Avenir Next LT Pro" panose="020B0504020202020204" pitchFamily="34" charset="0"/>
            </a:endParaRPr>
          </a:p>
          <a:p>
            <a:endParaRPr lang="en-US" sz="1800" dirty="0"/>
          </a:p>
        </p:txBody>
      </p:sp>
      <p:sp>
        <p:nvSpPr>
          <p:cNvPr id="4" name="Content Placeholder 3">
            <a:extLst>
              <a:ext uri="{FF2B5EF4-FFF2-40B4-BE49-F238E27FC236}">
                <a16:creationId xmlns:a16="http://schemas.microsoft.com/office/drawing/2014/main" id="{1AABA11F-4A13-F8B6-CB76-1883BBB0DCBD}"/>
              </a:ext>
            </a:extLst>
          </p:cNvPr>
          <p:cNvSpPr>
            <a:spLocks noGrp="1"/>
          </p:cNvSpPr>
          <p:nvPr>
            <p:ph sz="half" idx="2"/>
          </p:nvPr>
        </p:nvSpPr>
        <p:spPr>
          <a:xfrm>
            <a:off x="294968" y="1310528"/>
            <a:ext cx="5063614" cy="4666615"/>
          </a:xfrm>
        </p:spPr>
        <p:txBody>
          <a:bodyPr>
            <a:normAutofit lnSpcReduction="10000"/>
          </a:bodyPr>
          <a:lstStyle/>
          <a:p>
            <a:r>
              <a:rPr lang="en-US" sz="2000" dirty="0"/>
              <a:t>Finance solutions need to start in the places where the greatest difficulties lie. </a:t>
            </a:r>
            <a:r>
              <a:rPr lang="en-US" sz="2000" dirty="0">
                <a:solidFill>
                  <a:schemeClr val="accent4">
                    <a:lumMod val="25000"/>
                  </a:schemeClr>
                </a:solidFill>
                <a:latin typeface="Avenir Next LT Pro" panose="020B0504020202020204" pitchFamily="34" charset="0"/>
              </a:rPr>
              <a:t>Some key challenges that we’ll discuss today:</a:t>
            </a:r>
            <a:endParaRPr lang="en-US" sz="2000" b="0" i="0" u="none" strike="noStrike" dirty="0">
              <a:solidFill>
                <a:schemeClr val="accent4">
                  <a:lumMod val="25000"/>
                </a:schemeClr>
              </a:solidFill>
              <a:effectLst/>
              <a:latin typeface="Avenir Next LT Pro" panose="020B0504020202020204" pitchFamily="34" charset="0"/>
            </a:endParaRPr>
          </a:p>
          <a:p>
            <a:pPr rtl="0" fontAlgn="base">
              <a:spcBef>
                <a:spcPts val="0"/>
              </a:spcBef>
              <a:spcAft>
                <a:spcPts val="0"/>
              </a:spcAft>
              <a:buFont typeface="Arial" panose="020B0604020202020204" pitchFamily="34" charset="0"/>
              <a:buChar char="•"/>
            </a:pPr>
            <a:endParaRPr lang="en-US" sz="2100" dirty="0">
              <a:solidFill>
                <a:schemeClr val="accent4">
                  <a:lumMod val="25000"/>
                </a:schemeClr>
              </a:solidFill>
              <a:latin typeface="Avenir Next LT Pro" panose="020B0504020202020204" pitchFamily="34" charset="0"/>
            </a:endParaRPr>
          </a:p>
          <a:p>
            <a:pPr lvl="1" fontAlgn="base">
              <a:spcBef>
                <a:spcPts val="0"/>
              </a:spcBef>
            </a:pPr>
            <a:r>
              <a:rPr lang="en-US" sz="1700" dirty="0">
                <a:solidFill>
                  <a:schemeClr val="accent4">
                    <a:lumMod val="25000"/>
                  </a:schemeClr>
                </a:solidFill>
                <a:latin typeface="Avenir Next LT Pro" panose="020B0504020202020204" pitchFamily="34" charset="0"/>
              </a:rPr>
              <a:t>Public funding is frequently available </a:t>
            </a:r>
            <a:r>
              <a:rPr lang="en-US" sz="1700" b="0" i="0" u="none" strike="noStrike" dirty="0">
                <a:solidFill>
                  <a:schemeClr val="accent4">
                    <a:lumMod val="25000"/>
                  </a:schemeClr>
                </a:solidFill>
                <a:effectLst/>
                <a:latin typeface="Avenir Next LT Pro" panose="020B0504020202020204" pitchFamily="34" charset="0"/>
              </a:rPr>
              <a:t>primarily on a reimbursement basis</a:t>
            </a:r>
          </a:p>
          <a:p>
            <a:pPr rtl="0" fontAlgn="base">
              <a:spcBef>
                <a:spcPts val="0"/>
              </a:spcBef>
              <a:spcAft>
                <a:spcPts val="0"/>
              </a:spcAft>
              <a:buFont typeface="Arial" panose="020B0604020202020204" pitchFamily="34" charset="0"/>
              <a:buChar char="•"/>
            </a:pPr>
            <a:endParaRPr lang="en-US" sz="2100" b="0" i="0" u="none" strike="noStrike" dirty="0">
              <a:solidFill>
                <a:schemeClr val="accent4">
                  <a:lumMod val="25000"/>
                </a:schemeClr>
              </a:solidFill>
              <a:effectLst/>
              <a:latin typeface="Avenir Next LT Pro" panose="020B0504020202020204" pitchFamily="34" charset="0"/>
            </a:endParaRPr>
          </a:p>
          <a:p>
            <a:pPr lvl="1" fontAlgn="base">
              <a:spcBef>
                <a:spcPts val="0"/>
              </a:spcBef>
            </a:pPr>
            <a:r>
              <a:rPr lang="en-US" sz="1700" b="0" i="0" u="none" strike="noStrike" dirty="0">
                <a:solidFill>
                  <a:schemeClr val="accent4">
                    <a:lumMod val="25000"/>
                  </a:schemeClr>
                </a:solidFill>
                <a:effectLst/>
                <a:latin typeface="Avenir Next LT Pro" panose="020B0504020202020204" pitchFamily="34" charset="0"/>
              </a:rPr>
              <a:t>Unrestricted or less-restricted funding is scarce, </a:t>
            </a:r>
            <a:r>
              <a:rPr lang="en-US" sz="1700" dirty="0">
                <a:solidFill>
                  <a:schemeClr val="accent4">
                    <a:lumMod val="25000"/>
                  </a:schemeClr>
                </a:solidFill>
                <a:latin typeface="Avenir Next LT Pro" panose="020B0504020202020204" pitchFamily="34" charset="0"/>
              </a:rPr>
              <a:t>leaving hard-to-fund but essential activities uncovered</a:t>
            </a:r>
          </a:p>
          <a:p>
            <a:pPr rtl="0" fontAlgn="base">
              <a:spcBef>
                <a:spcPts val="0"/>
              </a:spcBef>
              <a:spcAft>
                <a:spcPts val="0"/>
              </a:spcAft>
              <a:buFont typeface="Arial" panose="020B0604020202020204" pitchFamily="34" charset="0"/>
              <a:buChar char="•"/>
            </a:pPr>
            <a:endParaRPr lang="en-US" sz="2100" b="0" i="0" u="none" strike="noStrike" dirty="0">
              <a:solidFill>
                <a:schemeClr val="accent4">
                  <a:lumMod val="25000"/>
                </a:schemeClr>
              </a:solidFill>
              <a:effectLst/>
              <a:latin typeface="Avenir Next LT Pro" panose="020B0504020202020204" pitchFamily="34" charset="0"/>
            </a:endParaRPr>
          </a:p>
          <a:p>
            <a:pPr lvl="1" fontAlgn="base">
              <a:spcBef>
                <a:spcPts val="0"/>
              </a:spcBef>
            </a:pPr>
            <a:r>
              <a:rPr lang="en-US" sz="1700" b="0" i="0" u="none" strike="noStrike" dirty="0">
                <a:solidFill>
                  <a:schemeClr val="accent4">
                    <a:lumMod val="25000"/>
                  </a:schemeClr>
                </a:solidFill>
                <a:effectLst/>
                <a:latin typeface="Avenir Next LT Pro" panose="020B0504020202020204" pitchFamily="34" charset="0"/>
              </a:rPr>
              <a:t>Match requirements and </a:t>
            </a:r>
            <a:r>
              <a:rPr lang="en-US" sz="1700" dirty="0">
                <a:solidFill>
                  <a:schemeClr val="accent4">
                    <a:lumMod val="25000"/>
                  </a:schemeClr>
                </a:solidFill>
                <a:latin typeface="Avenir Next LT Pro" panose="020B0504020202020204" pitchFamily="34" charset="0"/>
              </a:rPr>
              <a:t>disconnected funding cycles can delay projects and limit scale</a:t>
            </a:r>
            <a:endParaRPr lang="en-US" sz="1700" b="0" i="0" u="none" strike="noStrike" dirty="0">
              <a:solidFill>
                <a:schemeClr val="accent4">
                  <a:lumMod val="25000"/>
                </a:schemeClr>
              </a:solidFill>
              <a:effectLst/>
              <a:latin typeface="Avenir Next LT Pro" panose="020B0504020202020204" pitchFamily="34" charset="0"/>
            </a:endParaRPr>
          </a:p>
          <a:p>
            <a:pPr rtl="0" fontAlgn="base">
              <a:spcBef>
                <a:spcPts val="0"/>
              </a:spcBef>
              <a:spcAft>
                <a:spcPts val="0"/>
              </a:spcAft>
              <a:buFont typeface="Arial" panose="020B0604020202020204" pitchFamily="34" charset="0"/>
              <a:buChar char="•"/>
            </a:pPr>
            <a:endParaRPr lang="en-US" sz="2800" dirty="0">
              <a:solidFill>
                <a:srgbClr val="000000"/>
              </a:solidFill>
              <a:latin typeface="Avenir Next LT Pro" panose="020B0504020202020204" pitchFamily="34" charset="0"/>
            </a:endParaRPr>
          </a:p>
          <a:p>
            <a:endParaRPr lang="en-US" dirty="0"/>
          </a:p>
        </p:txBody>
      </p:sp>
    </p:spTree>
    <p:extLst>
      <p:ext uri="{BB962C8B-B14F-4D97-AF65-F5344CB8AC3E}">
        <p14:creationId xmlns:p14="http://schemas.microsoft.com/office/powerpoint/2010/main" val="79531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68D6-5398-26FE-596C-16BE075558BB}"/>
              </a:ext>
            </a:extLst>
          </p:cNvPr>
          <p:cNvSpPr>
            <a:spLocks noGrp="1"/>
          </p:cNvSpPr>
          <p:nvPr>
            <p:ph type="title"/>
          </p:nvPr>
        </p:nvSpPr>
        <p:spPr>
          <a:xfrm>
            <a:off x="314632" y="149052"/>
            <a:ext cx="10895106" cy="1000925"/>
          </a:xfrm>
        </p:spPr>
        <p:txBody>
          <a:bodyPr>
            <a:normAutofit/>
          </a:bodyPr>
          <a:lstStyle/>
          <a:p>
            <a:r>
              <a:rPr lang="en-US" sz="3600" dirty="0"/>
              <a:t>Emerging Examples and Opportunities</a:t>
            </a:r>
          </a:p>
        </p:txBody>
      </p:sp>
      <p:graphicFrame>
        <p:nvGraphicFramePr>
          <p:cNvPr id="6" name="Table 5">
            <a:extLst>
              <a:ext uri="{FF2B5EF4-FFF2-40B4-BE49-F238E27FC236}">
                <a16:creationId xmlns:a16="http://schemas.microsoft.com/office/drawing/2014/main" id="{A13BD492-A35B-84AD-638C-4DF35AF3A955}"/>
              </a:ext>
            </a:extLst>
          </p:cNvPr>
          <p:cNvGraphicFramePr>
            <a:graphicFrameLocks noGrp="1"/>
          </p:cNvGraphicFramePr>
          <p:nvPr>
            <p:extLst>
              <p:ext uri="{D42A27DB-BD31-4B8C-83A1-F6EECF244321}">
                <p14:modId xmlns:p14="http://schemas.microsoft.com/office/powerpoint/2010/main" val="2738107390"/>
              </p:ext>
            </p:extLst>
          </p:nvPr>
        </p:nvGraphicFramePr>
        <p:xfrm>
          <a:off x="314632" y="1229206"/>
          <a:ext cx="11562736" cy="4851460"/>
        </p:xfrm>
        <a:graphic>
          <a:graphicData uri="http://schemas.openxmlformats.org/drawingml/2006/table">
            <a:tbl>
              <a:tblPr firstRow="1" bandRow="1">
                <a:tableStyleId>{5C22544A-7EE6-4342-B048-85BDC9FD1C3A}</a:tableStyleId>
              </a:tblPr>
              <a:tblGrid>
                <a:gridCol w="2890684">
                  <a:extLst>
                    <a:ext uri="{9D8B030D-6E8A-4147-A177-3AD203B41FA5}">
                      <a16:colId xmlns:a16="http://schemas.microsoft.com/office/drawing/2014/main" val="423075579"/>
                    </a:ext>
                  </a:extLst>
                </a:gridCol>
                <a:gridCol w="2890684">
                  <a:extLst>
                    <a:ext uri="{9D8B030D-6E8A-4147-A177-3AD203B41FA5}">
                      <a16:colId xmlns:a16="http://schemas.microsoft.com/office/drawing/2014/main" val="3421896891"/>
                    </a:ext>
                  </a:extLst>
                </a:gridCol>
                <a:gridCol w="2890684">
                  <a:extLst>
                    <a:ext uri="{9D8B030D-6E8A-4147-A177-3AD203B41FA5}">
                      <a16:colId xmlns:a16="http://schemas.microsoft.com/office/drawing/2014/main" val="1460902943"/>
                    </a:ext>
                  </a:extLst>
                </a:gridCol>
                <a:gridCol w="2890684">
                  <a:extLst>
                    <a:ext uri="{9D8B030D-6E8A-4147-A177-3AD203B41FA5}">
                      <a16:colId xmlns:a16="http://schemas.microsoft.com/office/drawing/2014/main" val="2685456930"/>
                    </a:ext>
                  </a:extLst>
                </a:gridCol>
              </a:tblGrid>
              <a:tr h="797620">
                <a:tc>
                  <a:txBody>
                    <a:bodyPr/>
                    <a:lstStyle/>
                    <a:p>
                      <a:r>
                        <a:rPr lang="en-US" sz="2000" dirty="0"/>
                        <a:t>Water/Watershed Funds</a:t>
                      </a:r>
                    </a:p>
                  </a:txBody>
                  <a:tcPr>
                    <a:solidFill>
                      <a:schemeClr val="accent2">
                        <a:lumMod val="50000"/>
                      </a:schemeClr>
                    </a:solidFill>
                  </a:tcPr>
                </a:tc>
                <a:tc>
                  <a:txBody>
                    <a:bodyPr/>
                    <a:lstStyle/>
                    <a:p>
                      <a:r>
                        <a:rPr lang="en-US" sz="2000" dirty="0"/>
                        <a:t>Cost-Sharing</a:t>
                      </a:r>
                    </a:p>
                  </a:txBody>
                  <a:tcPr>
                    <a:solidFill>
                      <a:schemeClr val="accent2">
                        <a:lumMod val="50000"/>
                      </a:schemeClr>
                    </a:solidFill>
                  </a:tcPr>
                </a:tc>
                <a:tc>
                  <a:txBody>
                    <a:bodyPr/>
                    <a:lstStyle/>
                    <a:p>
                      <a:r>
                        <a:rPr lang="en-US" sz="2000" dirty="0"/>
                        <a:t>Revolving Funds</a:t>
                      </a:r>
                    </a:p>
                  </a:txBody>
                  <a:tcPr>
                    <a:solidFill>
                      <a:schemeClr val="accent2">
                        <a:lumMod val="50000"/>
                      </a:schemeClr>
                    </a:solidFill>
                  </a:tcPr>
                </a:tc>
                <a:tc>
                  <a:txBody>
                    <a:bodyPr/>
                    <a:lstStyle/>
                    <a:p>
                      <a:r>
                        <a:rPr lang="en-US" sz="2000" dirty="0"/>
                        <a:t>Four Case Studies</a:t>
                      </a:r>
                    </a:p>
                  </a:txBody>
                  <a:tcPr>
                    <a:solidFill>
                      <a:schemeClr val="accent2">
                        <a:lumMod val="50000"/>
                      </a:schemeClr>
                    </a:solidFill>
                  </a:tcPr>
                </a:tc>
                <a:extLst>
                  <a:ext uri="{0D108BD9-81ED-4DB2-BD59-A6C34878D82A}">
                    <a16:rowId xmlns:a16="http://schemas.microsoft.com/office/drawing/2014/main" val="3119739969"/>
                  </a:ext>
                </a:extLst>
              </a:tr>
              <a:tr h="4003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Organized efforts that bring together public, private, nonprofit, other stakeholders under a single umbrella, contributing to a watershed-wide fund that can support a range of conservation activities for mutual benefit.</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Restoration cost sharing can be developed among multiple partners with closely aligned interests – e.g. forest management agencies, utilities, NGOs, and business interests – to fund the full cycle of restoration work.</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Revolving funds can be composed of single-source, multiple-source, or blended capital, and seek to cycle and recycle capital into a series of projects via low-to-no-interest loans, performance contracts, and other kinds of financing.</a:t>
                      </a:r>
                    </a:p>
                    <a:p>
                      <a:endParaRPr lang="en-US" sz="2000" dirty="0"/>
                    </a:p>
                  </a:txBody>
                  <a:tcPr/>
                </a:tc>
                <a:tc>
                  <a:txBody>
                    <a:bodyPr/>
                    <a:lstStyle/>
                    <a:p>
                      <a:r>
                        <a:rPr lang="en-US" sz="2000" dirty="0"/>
                        <a:t>Presenters today will describe four creative solutions they came up with to navigate through their available funding streams and achieve forest restoration outcomes. </a:t>
                      </a:r>
                    </a:p>
                  </a:txBody>
                  <a:tcPr/>
                </a:tc>
                <a:extLst>
                  <a:ext uri="{0D108BD9-81ED-4DB2-BD59-A6C34878D82A}">
                    <a16:rowId xmlns:a16="http://schemas.microsoft.com/office/drawing/2014/main" val="805282453"/>
                  </a:ext>
                </a:extLst>
              </a:tr>
            </a:tbl>
          </a:graphicData>
        </a:graphic>
      </p:graphicFrame>
    </p:spTree>
    <p:extLst>
      <p:ext uri="{BB962C8B-B14F-4D97-AF65-F5344CB8AC3E}">
        <p14:creationId xmlns:p14="http://schemas.microsoft.com/office/powerpoint/2010/main" val="87777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25A2-347F-BABE-A94D-EFDD145077B5}"/>
              </a:ext>
            </a:extLst>
          </p:cNvPr>
          <p:cNvSpPr>
            <a:spLocks noGrp="1"/>
          </p:cNvSpPr>
          <p:nvPr>
            <p:ph type="title"/>
          </p:nvPr>
        </p:nvSpPr>
        <p:spPr>
          <a:xfrm>
            <a:off x="373624" y="177964"/>
            <a:ext cx="5890005" cy="833775"/>
          </a:xfrm>
        </p:spPr>
        <p:txBody>
          <a:bodyPr>
            <a:normAutofit/>
          </a:bodyPr>
          <a:lstStyle/>
          <a:p>
            <a:r>
              <a:rPr lang="en-US" sz="3600" dirty="0"/>
              <a:t>A few observations</a:t>
            </a:r>
          </a:p>
        </p:txBody>
      </p:sp>
      <p:sp>
        <p:nvSpPr>
          <p:cNvPr id="3" name="Content Placeholder 2">
            <a:extLst>
              <a:ext uri="{FF2B5EF4-FFF2-40B4-BE49-F238E27FC236}">
                <a16:creationId xmlns:a16="http://schemas.microsoft.com/office/drawing/2014/main" id="{BF2FBBFA-EDDC-9517-BED3-06304279993E}"/>
              </a:ext>
            </a:extLst>
          </p:cNvPr>
          <p:cNvSpPr>
            <a:spLocks noGrp="1"/>
          </p:cNvSpPr>
          <p:nvPr>
            <p:ph sz="half" idx="1"/>
          </p:nvPr>
        </p:nvSpPr>
        <p:spPr>
          <a:xfrm>
            <a:off x="285133" y="1119894"/>
            <a:ext cx="5734666" cy="4879974"/>
          </a:xfrm>
        </p:spPr>
        <p:txBody>
          <a:bodyPr>
            <a:noAutofit/>
          </a:bodyPr>
          <a:lstStyle/>
          <a:p>
            <a:r>
              <a:rPr lang="en-US" sz="1800" b="1" dirty="0"/>
              <a:t>There is far more funder </a:t>
            </a:r>
            <a:r>
              <a:rPr lang="en-US" sz="1800" b="1" u="sng" dirty="0"/>
              <a:t>interest</a:t>
            </a:r>
            <a:r>
              <a:rPr lang="en-US" sz="1800" b="1" dirty="0"/>
              <a:t> in conservation finance than actual investment in it. </a:t>
            </a:r>
          </a:p>
          <a:p>
            <a:r>
              <a:rPr lang="en-US" sz="1800" b="1" dirty="0"/>
              <a:t>Many foundations </a:t>
            </a:r>
            <a:r>
              <a:rPr lang="en-US" sz="1800" dirty="0"/>
              <a:t>are interested in PRIs, blended finance, and new ways to leverage public funding. </a:t>
            </a:r>
          </a:p>
          <a:p>
            <a:r>
              <a:rPr lang="en-US" sz="1800" b="1" dirty="0"/>
              <a:t>Many corporate interests </a:t>
            </a:r>
            <a:r>
              <a:rPr lang="en-US" sz="1800" dirty="0"/>
              <a:t>are looking for opportunities to meet ESG goals and invest in reputation-building projects.</a:t>
            </a:r>
          </a:p>
          <a:p>
            <a:r>
              <a:rPr lang="en-US" sz="1800" b="1" dirty="0"/>
              <a:t>Many investors </a:t>
            </a:r>
            <a:r>
              <a:rPr lang="en-US" sz="1800" dirty="0"/>
              <a:t>are seeking to deploy impact-oriented capital that achieves investment returns.</a:t>
            </a:r>
          </a:p>
          <a:p>
            <a:r>
              <a:rPr lang="en-US" sz="1800" b="1" dirty="0"/>
              <a:t>Many public agencies </a:t>
            </a:r>
            <a:r>
              <a:rPr lang="en-US" sz="1800" dirty="0"/>
              <a:t>are looking to NGOs and local partners to fill ongoing gaps – gaps which prevent the deployment of public funding, limit participation in their programs, or inhibit the use of new models and approaches. </a:t>
            </a:r>
          </a:p>
        </p:txBody>
      </p:sp>
      <p:sp>
        <p:nvSpPr>
          <p:cNvPr id="4" name="Content Placeholder 3">
            <a:extLst>
              <a:ext uri="{FF2B5EF4-FFF2-40B4-BE49-F238E27FC236}">
                <a16:creationId xmlns:a16="http://schemas.microsoft.com/office/drawing/2014/main" id="{A8FC77D2-5343-2F4A-8601-44DA797B0622}"/>
              </a:ext>
            </a:extLst>
          </p:cNvPr>
          <p:cNvSpPr>
            <a:spLocks noGrp="1"/>
          </p:cNvSpPr>
          <p:nvPr>
            <p:ph sz="half" idx="2"/>
          </p:nvPr>
        </p:nvSpPr>
        <p:spPr>
          <a:xfrm>
            <a:off x="6172202" y="530071"/>
            <a:ext cx="5646175" cy="4879975"/>
          </a:xfrm>
        </p:spPr>
        <p:txBody>
          <a:bodyPr>
            <a:noAutofit/>
          </a:bodyPr>
          <a:lstStyle/>
          <a:p>
            <a:r>
              <a:rPr lang="en-US" sz="1800" b="1" dirty="0"/>
              <a:t>Only a few </a:t>
            </a:r>
            <a:r>
              <a:rPr lang="en-US" sz="1800" dirty="0"/>
              <a:t>are currently finding places to deploy capital; many are unwilling to risk time, energy, and resources in developing new models.</a:t>
            </a:r>
          </a:p>
          <a:p>
            <a:r>
              <a:rPr lang="en-US" sz="1800" b="1" dirty="0"/>
              <a:t>Bridging this gap will require more creative, deeper, and sustained engagement </a:t>
            </a:r>
            <a:r>
              <a:rPr lang="en-US" sz="1800" dirty="0"/>
              <a:t>between funders, project developers, and conservation finance organizations.</a:t>
            </a:r>
          </a:p>
          <a:p>
            <a:r>
              <a:rPr lang="en-US" sz="1800" b="1" dirty="0"/>
              <a:t>Partnerships will be key. </a:t>
            </a:r>
          </a:p>
          <a:p>
            <a:pPr lvl="1"/>
            <a:r>
              <a:rPr lang="en-US" sz="1400" dirty="0"/>
              <a:t>Getting conservation finance done can require </a:t>
            </a:r>
            <a:r>
              <a:rPr lang="en-US" sz="1400" b="1" dirty="0"/>
              <a:t>substantial organizational capacity</a:t>
            </a:r>
            <a:r>
              <a:rPr lang="en-US" sz="1400" dirty="0"/>
              <a:t>.</a:t>
            </a:r>
          </a:p>
          <a:p>
            <a:pPr lvl="1"/>
            <a:r>
              <a:rPr lang="en-US" sz="1400" dirty="0"/>
              <a:t>The </a:t>
            </a:r>
            <a:r>
              <a:rPr lang="en-US" sz="1400" b="1" dirty="0"/>
              <a:t>capacities </a:t>
            </a:r>
            <a:r>
              <a:rPr lang="en-US" sz="1400" dirty="0"/>
              <a:t>to source, design, and develop projects, raise and manage funding, and monitor outcomes </a:t>
            </a:r>
            <a:r>
              <a:rPr lang="en-US" sz="1400" b="1" dirty="0"/>
              <a:t>will rarely exist in a single organization</a:t>
            </a:r>
            <a:r>
              <a:rPr lang="en-US" sz="1400" dirty="0"/>
              <a:t>. </a:t>
            </a:r>
          </a:p>
          <a:p>
            <a:r>
              <a:rPr lang="en-US" sz="1800" dirty="0"/>
              <a:t>In most cases </a:t>
            </a:r>
            <a:r>
              <a:rPr lang="en-US" sz="1800" b="1" dirty="0"/>
              <a:t>this work is better achieved through partnerships </a:t>
            </a:r>
            <a:r>
              <a:rPr lang="en-US" sz="1800" dirty="0"/>
              <a:t>between on-the-ground partners, funders, and financing entities.</a:t>
            </a:r>
          </a:p>
          <a:p>
            <a:endParaRPr lang="en-US" sz="1800" dirty="0"/>
          </a:p>
        </p:txBody>
      </p:sp>
    </p:spTree>
    <p:extLst>
      <p:ext uri="{BB962C8B-B14F-4D97-AF65-F5344CB8AC3E}">
        <p14:creationId xmlns:p14="http://schemas.microsoft.com/office/powerpoint/2010/main" val="410133734"/>
      </p:ext>
    </p:extLst>
  </p:cSld>
  <p:clrMapOvr>
    <a:masterClrMapping/>
  </p:clrMapOvr>
</p:sld>
</file>

<file path=ppt/theme/theme1.xml><?xml version="1.0" encoding="utf-8"?>
<a:theme xmlns:a="http://schemas.openxmlformats.org/drawingml/2006/main" name="DappledVTI">
  <a:themeElements>
    <a:clrScheme name="">
      <a:dk1>
        <a:srgbClr val="414141"/>
      </a:dk1>
      <a:lt1>
        <a:srgbClr val="FFFFFF"/>
      </a:lt1>
      <a:dk2>
        <a:srgbClr val="3B603E"/>
      </a:dk2>
      <a:lt2>
        <a:srgbClr val="8FD694"/>
      </a:lt2>
      <a:accent1>
        <a:srgbClr val="9CC77D"/>
      </a:accent1>
      <a:accent2>
        <a:srgbClr val="5D996C"/>
      </a:accent2>
      <a:accent3>
        <a:srgbClr val="DBE6C7"/>
      </a:accent3>
      <a:accent4>
        <a:srgbClr val="F0EEE9"/>
      </a:accent4>
      <a:accent5>
        <a:srgbClr val="B1A296"/>
      </a:accent5>
      <a:accent6>
        <a:srgbClr val="7A6174"/>
      </a:accent6>
      <a:hlink>
        <a:srgbClr val="0088FF"/>
      </a:hlink>
      <a:folHlink>
        <a:srgbClr val="804040"/>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75A7CE35DC5643A666A3193B1158FA" ma:contentTypeVersion="18" ma:contentTypeDescription="Create a new document." ma:contentTypeScope="" ma:versionID="e7b241567bbd61345301e5f1c347a6e2">
  <xsd:schema xmlns:xsd="http://www.w3.org/2001/XMLSchema" xmlns:xs="http://www.w3.org/2001/XMLSchema" xmlns:p="http://schemas.microsoft.com/office/2006/metadata/properties" xmlns:ns2="e6e55521-8800-4f69-a112-03ef68f9d30a" xmlns:ns3="7c2fb867-bc65-4836-93a1-cfe32c8a6dd5" targetNamespace="http://schemas.microsoft.com/office/2006/metadata/properties" ma:root="true" ma:fieldsID="015c9cda5219879fcbae86a098515ee1" ns2:_="" ns3:_="">
    <xsd:import namespace="e6e55521-8800-4f69-a112-03ef68f9d30a"/>
    <xsd:import namespace="7c2fb867-bc65-4836-93a1-cfe32c8a6d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55521-8800-4f69-a112-03ef68f9d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b79844-7200-4212-ba8f-e54770ef1a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2fb867-bc65-4836-93a1-cfe32c8a6dd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12c10c-1569-426a-a02d-ee211ee71c77}" ma:internalName="TaxCatchAll" ma:showField="CatchAllData" ma:web="7c2fb867-bc65-4836-93a1-cfe32c8a6d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BE9D17-EC77-454A-B885-16ED9694B363}"/>
</file>

<file path=customXml/itemProps2.xml><?xml version="1.0" encoding="utf-8"?>
<ds:datastoreItem xmlns:ds="http://schemas.openxmlformats.org/officeDocument/2006/customXml" ds:itemID="{D137F6C0-35E9-4028-B4C5-8604BCA342DC}"/>
</file>

<file path=docProps/app.xml><?xml version="1.0" encoding="utf-8"?>
<Properties xmlns="http://schemas.openxmlformats.org/officeDocument/2006/extended-properties" xmlns:vt="http://schemas.openxmlformats.org/officeDocument/2006/docPropsVTypes">
  <TotalTime>627</TotalTime>
  <Words>987</Words>
  <Application>Microsoft Office PowerPoint</Application>
  <PresentationFormat>Widescreen</PresentationFormat>
  <Paragraphs>88</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Avenir Next LT Pro</vt:lpstr>
      <vt:lpstr>AvenirNext LT Pro Medium</vt:lpstr>
      <vt:lpstr>Sabon Next LT</vt:lpstr>
      <vt:lpstr>DappledVTI</vt:lpstr>
      <vt:lpstr>Conservation Finance</vt:lpstr>
      <vt:lpstr>What is Conservation Finance?</vt:lpstr>
      <vt:lpstr>What is Conservation Finance?</vt:lpstr>
      <vt:lpstr>Conservation Finance Models</vt:lpstr>
      <vt:lpstr>A range of complexity</vt:lpstr>
      <vt:lpstr>Key funding challenges in forests, fire, and water</vt:lpstr>
      <vt:lpstr>Emerging Examples and Opportunities</vt:lpstr>
      <vt:lpstr>A few observations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Finance</dc:title>
  <dc:creator>Peter Culp</dc:creator>
  <cp:lastModifiedBy>Peter Culp</cp:lastModifiedBy>
  <cp:revision>10</cp:revision>
  <dcterms:created xsi:type="dcterms:W3CDTF">2024-04-10T17:54:44Z</dcterms:created>
  <dcterms:modified xsi:type="dcterms:W3CDTF">2024-04-11T04:25:52Z</dcterms:modified>
</cp:coreProperties>
</file>