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4"/>
    <p:sldMasterId id="2147483687" r:id="rId5"/>
    <p:sldMasterId id="2147483699" r:id="rId6"/>
    <p:sldMasterId id="2147483711" r:id="rId7"/>
  </p:sldMasterIdLst>
  <p:notesMasterIdLst>
    <p:notesMasterId r:id="rId39"/>
  </p:notesMasterIdLst>
  <p:sldIdLst>
    <p:sldId id="263" r:id="rId8"/>
    <p:sldId id="258" r:id="rId9"/>
    <p:sldId id="342" r:id="rId10"/>
    <p:sldId id="256" r:id="rId11"/>
    <p:sldId id="346" r:id="rId12"/>
    <p:sldId id="915" r:id="rId13"/>
    <p:sldId id="417" r:id="rId14"/>
    <p:sldId id="262" r:id="rId15"/>
    <p:sldId id="343" r:id="rId16"/>
    <p:sldId id="261" r:id="rId17"/>
    <p:sldId id="344" r:id="rId18"/>
    <p:sldId id="260" r:id="rId19"/>
    <p:sldId id="264" r:id="rId20"/>
    <p:sldId id="295" r:id="rId21"/>
    <p:sldId id="282" r:id="rId22"/>
    <p:sldId id="916" r:id="rId23"/>
    <p:sldId id="909" r:id="rId24"/>
    <p:sldId id="908" r:id="rId25"/>
    <p:sldId id="910" r:id="rId26"/>
    <p:sldId id="894" r:id="rId27"/>
    <p:sldId id="913" r:id="rId28"/>
    <p:sldId id="914" r:id="rId29"/>
    <p:sldId id="899" r:id="rId30"/>
    <p:sldId id="895" r:id="rId31"/>
    <p:sldId id="911" r:id="rId32"/>
    <p:sldId id="912" r:id="rId33"/>
    <p:sldId id="904" r:id="rId34"/>
    <p:sldId id="886" r:id="rId35"/>
    <p:sldId id="885" r:id="rId36"/>
    <p:sldId id="906" r:id="rId37"/>
    <p:sldId id="25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82B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2F421-46D3-F392-E932-3D9F9D3A35B1}" v="2" dt="2024-04-12T16:46:47.522"/>
    <p1510:client id="{3FDEC221-18A0-4F74-B831-237DE3113A71}" v="6" dt="2024-04-12T17:43:50.803"/>
    <p1510:client id="{52E51333-2583-42DE-8361-14BF28741C52}" v="4" dt="2024-04-12T16:49:52.497"/>
    <p1510:client id="{A9B4B0C7-9973-49DE-4F47-F73CB9D343C6}" v="2" dt="2024-04-12T19:50:47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B3153-DC51-400D-9B49-663AB05BDEEA}" type="doc">
      <dgm:prSet loTypeId="urn:microsoft.com/office/officeart/2005/8/layout/hList7" loCatId="process" qsTypeId="urn:microsoft.com/office/officeart/2005/8/quickstyle/simple1" qsCatId="simple" csTypeId="urn:microsoft.com/office/officeart/2005/8/colors/colorful2" csCatId="colorful" phldr="1"/>
      <dgm:spPr/>
    </dgm:pt>
    <dgm:pt modelId="{1658112C-1AF5-471D-9A27-CA46738443C7}">
      <dgm:prSet phldrT="[Text]" custT="1"/>
      <dgm:spPr/>
      <dgm:t>
        <a:bodyPr/>
        <a:lstStyle/>
        <a:p>
          <a:r>
            <a:rPr lang="en-US" sz="3200"/>
            <a:t>Repair</a:t>
          </a:r>
        </a:p>
      </dgm:t>
    </dgm:pt>
    <dgm:pt modelId="{067E09B3-EAA9-4F4E-A38E-FE18136D38C0}" type="parTrans" cxnId="{1DCFDA68-FFFF-420F-83ED-8893AA18B4BD}">
      <dgm:prSet/>
      <dgm:spPr/>
      <dgm:t>
        <a:bodyPr/>
        <a:lstStyle/>
        <a:p>
          <a:endParaRPr lang="en-US" sz="2800"/>
        </a:p>
      </dgm:t>
    </dgm:pt>
    <dgm:pt modelId="{182617F5-13B0-470B-AF85-067AEF512FF0}" type="sibTrans" cxnId="{1DCFDA68-FFFF-420F-83ED-8893AA18B4BD}">
      <dgm:prSet/>
      <dgm:spPr/>
      <dgm:t>
        <a:bodyPr/>
        <a:lstStyle/>
        <a:p>
          <a:endParaRPr lang="en-US" sz="2800"/>
        </a:p>
      </dgm:t>
    </dgm:pt>
    <dgm:pt modelId="{76B8847D-F296-41B1-91A5-74D5E58C62BC}">
      <dgm:prSet phldrT="[Text]" custT="1"/>
      <dgm:spPr/>
      <dgm:t>
        <a:bodyPr/>
        <a:lstStyle/>
        <a:p>
          <a:pPr algn="ctr"/>
          <a:r>
            <a:rPr lang="en-US" sz="3200"/>
            <a:t>Emergency Response</a:t>
          </a:r>
        </a:p>
      </dgm:t>
    </dgm:pt>
    <dgm:pt modelId="{7ED5B354-CF6F-4F3D-8E45-53A4D586F38D}" type="parTrans" cxnId="{D66629D8-2B44-4C10-8788-7B35EE77AC64}">
      <dgm:prSet/>
      <dgm:spPr/>
      <dgm:t>
        <a:bodyPr/>
        <a:lstStyle/>
        <a:p>
          <a:endParaRPr lang="en-US" sz="2800"/>
        </a:p>
      </dgm:t>
    </dgm:pt>
    <dgm:pt modelId="{400C6E64-FEA2-4842-AEA4-039223FDD090}" type="sibTrans" cxnId="{D66629D8-2B44-4C10-8788-7B35EE77AC64}">
      <dgm:prSet/>
      <dgm:spPr/>
      <dgm:t>
        <a:bodyPr/>
        <a:lstStyle/>
        <a:p>
          <a:endParaRPr lang="en-US" sz="2800"/>
        </a:p>
      </dgm:t>
    </dgm:pt>
    <dgm:pt modelId="{9B3901FB-8252-4831-AAE4-9FED25EEB49C}">
      <dgm:prSet phldrT="[Text]" custT="1"/>
      <dgm:spPr/>
      <dgm:t>
        <a:bodyPr/>
        <a:lstStyle/>
        <a:p>
          <a:r>
            <a:rPr lang="en-US" sz="3200"/>
            <a:t>Restoration and Recovery</a:t>
          </a:r>
        </a:p>
      </dgm:t>
    </dgm:pt>
    <dgm:pt modelId="{CBF5B0B9-0941-4074-A16C-B94F4BCD44C3}" type="parTrans" cxnId="{0183FD89-FF28-4585-9633-25992B329532}">
      <dgm:prSet/>
      <dgm:spPr/>
      <dgm:t>
        <a:bodyPr/>
        <a:lstStyle/>
        <a:p>
          <a:endParaRPr lang="en-US" sz="2800"/>
        </a:p>
      </dgm:t>
    </dgm:pt>
    <dgm:pt modelId="{02415501-562B-4E0B-B3A2-0FE0094C20FC}" type="sibTrans" cxnId="{0183FD89-FF28-4585-9633-25992B329532}">
      <dgm:prSet/>
      <dgm:spPr/>
      <dgm:t>
        <a:bodyPr/>
        <a:lstStyle/>
        <a:p>
          <a:endParaRPr lang="en-US" sz="2800"/>
        </a:p>
      </dgm:t>
    </dgm:pt>
    <dgm:pt modelId="{617019CC-B7C2-4677-B023-602FD1A09CCC}">
      <dgm:prSet phldrT="[Text]" custT="1"/>
      <dgm:spPr/>
      <dgm:t>
        <a:bodyPr/>
        <a:lstStyle/>
        <a:p>
          <a:r>
            <a:rPr lang="en-US" sz="3200"/>
            <a:t>Rehabilitation </a:t>
          </a:r>
        </a:p>
      </dgm:t>
    </dgm:pt>
    <dgm:pt modelId="{22CCEBB4-4DA3-41AA-A899-794277E79C32}" type="parTrans" cxnId="{D52459F2-44E9-4F1A-BC55-69DF71C8F626}">
      <dgm:prSet/>
      <dgm:spPr/>
      <dgm:t>
        <a:bodyPr/>
        <a:lstStyle/>
        <a:p>
          <a:endParaRPr lang="en-US" sz="2800"/>
        </a:p>
      </dgm:t>
    </dgm:pt>
    <dgm:pt modelId="{2F972F35-2584-46FA-AE23-C7A18BCE1C84}" type="sibTrans" cxnId="{D52459F2-44E9-4F1A-BC55-69DF71C8F626}">
      <dgm:prSet/>
      <dgm:spPr/>
      <dgm:t>
        <a:bodyPr/>
        <a:lstStyle/>
        <a:p>
          <a:endParaRPr lang="en-US" sz="2800"/>
        </a:p>
      </dgm:t>
    </dgm:pt>
    <dgm:pt modelId="{C1D6A317-2572-45BC-99EA-16D4DD84C2B6}" type="pres">
      <dgm:prSet presAssocID="{264B3153-DC51-400D-9B49-663AB05BDEEA}" presName="Name0" presStyleCnt="0">
        <dgm:presLayoutVars>
          <dgm:dir/>
          <dgm:resizeHandles val="exact"/>
        </dgm:presLayoutVars>
      </dgm:prSet>
      <dgm:spPr/>
    </dgm:pt>
    <dgm:pt modelId="{57CC4886-BDDB-4303-ADDA-84D299FAAB02}" type="pres">
      <dgm:prSet presAssocID="{264B3153-DC51-400D-9B49-663AB05BDEEA}" presName="fgShape" presStyleLbl="fgShp" presStyleIdx="0" presStyleCnt="1" custLinFactNeighborX="0" custLinFactNeighborY="56225"/>
      <dgm:spPr>
        <a:prstGeom prst="rightArrow">
          <a:avLst/>
        </a:prstGeom>
      </dgm:spPr>
    </dgm:pt>
    <dgm:pt modelId="{6A99B0A3-4915-434F-813B-4F17D3C17CDB}" type="pres">
      <dgm:prSet presAssocID="{264B3153-DC51-400D-9B49-663AB05BDEEA}" presName="linComp" presStyleCnt="0"/>
      <dgm:spPr/>
    </dgm:pt>
    <dgm:pt modelId="{869D7575-EE29-46E9-AE2D-D00269610319}" type="pres">
      <dgm:prSet presAssocID="{1658112C-1AF5-471D-9A27-CA46738443C7}" presName="compNode" presStyleCnt="0"/>
      <dgm:spPr/>
    </dgm:pt>
    <dgm:pt modelId="{D821E3EC-6A33-489B-9A8F-180BC13FB52C}" type="pres">
      <dgm:prSet presAssocID="{1658112C-1AF5-471D-9A27-CA46738443C7}" presName="bkgdShape" presStyleLbl="node1" presStyleIdx="0" presStyleCnt="4"/>
      <dgm:spPr/>
    </dgm:pt>
    <dgm:pt modelId="{20823E71-735D-4DF8-AA77-7EFB3E738401}" type="pres">
      <dgm:prSet presAssocID="{1658112C-1AF5-471D-9A27-CA46738443C7}" presName="nodeTx" presStyleLbl="node1" presStyleIdx="0" presStyleCnt="4">
        <dgm:presLayoutVars>
          <dgm:bulletEnabled val="1"/>
        </dgm:presLayoutVars>
      </dgm:prSet>
      <dgm:spPr/>
    </dgm:pt>
    <dgm:pt modelId="{56636107-2615-4827-A446-AC4D2E92D8A4}" type="pres">
      <dgm:prSet presAssocID="{1658112C-1AF5-471D-9A27-CA46738443C7}" presName="invisiNode" presStyleLbl="node1" presStyleIdx="0" presStyleCnt="4"/>
      <dgm:spPr/>
    </dgm:pt>
    <dgm:pt modelId="{6F4B7B05-98B4-4FDC-8E33-402687D28E8D}" type="pres">
      <dgm:prSet presAssocID="{1658112C-1AF5-471D-9A27-CA46738443C7}" presName="imagNode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801EE8CA-68C4-4F5F-86BD-BD86A944FE21}" type="pres">
      <dgm:prSet presAssocID="{182617F5-13B0-470B-AF85-067AEF512FF0}" presName="sibTrans" presStyleLbl="sibTrans2D1" presStyleIdx="0" presStyleCnt="0"/>
      <dgm:spPr/>
    </dgm:pt>
    <dgm:pt modelId="{0E1D49B1-0660-4BB6-9778-9CD84A24C255}" type="pres">
      <dgm:prSet presAssocID="{76B8847D-F296-41B1-91A5-74D5E58C62BC}" presName="compNode" presStyleCnt="0"/>
      <dgm:spPr/>
    </dgm:pt>
    <dgm:pt modelId="{EF2B07E6-9D7B-4B3F-9545-250A1DEC8169}" type="pres">
      <dgm:prSet presAssocID="{76B8847D-F296-41B1-91A5-74D5E58C62BC}" presName="bkgdShape" presStyleLbl="node1" presStyleIdx="1" presStyleCnt="4"/>
      <dgm:spPr/>
    </dgm:pt>
    <dgm:pt modelId="{F0E768B2-1978-49E9-87E0-07F605FD4000}" type="pres">
      <dgm:prSet presAssocID="{76B8847D-F296-41B1-91A5-74D5E58C62BC}" presName="nodeTx" presStyleLbl="node1" presStyleIdx="1" presStyleCnt="4">
        <dgm:presLayoutVars>
          <dgm:bulletEnabled val="1"/>
        </dgm:presLayoutVars>
      </dgm:prSet>
      <dgm:spPr/>
    </dgm:pt>
    <dgm:pt modelId="{FAFC7832-6886-497B-9ABC-3C18C5C52828}" type="pres">
      <dgm:prSet presAssocID="{76B8847D-F296-41B1-91A5-74D5E58C62BC}" presName="invisiNode" presStyleLbl="node1" presStyleIdx="1" presStyleCnt="4"/>
      <dgm:spPr/>
    </dgm:pt>
    <dgm:pt modelId="{63EADF02-0A9E-4A25-9C9C-D0CF558F7701}" type="pres">
      <dgm:prSet presAssocID="{76B8847D-F296-41B1-91A5-74D5E58C62BC}" presName="imagNode" presStyleLbl="fgImgPlace1" presStyleIdx="1" presStyleCnt="4" custAng="5400000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83775CD1-E075-48A7-86B4-2334175F52B1}" type="pres">
      <dgm:prSet presAssocID="{400C6E64-FEA2-4842-AEA4-039223FDD090}" presName="sibTrans" presStyleLbl="sibTrans2D1" presStyleIdx="0" presStyleCnt="0"/>
      <dgm:spPr/>
    </dgm:pt>
    <dgm:pt modelId="{8B5C15C9-EB65-458D-9218-C60FD02C6C60}" type="pres">
      <dgm:prSet presAssocID="{617019CC-B7C2-4677-B023-602FD1A09CCC}" presName="compNode" presStyleCnt="0"/>
      <dgm:spPr/>
    </dgm:pt>
    <dgm:pt modelId="{37D0D54A-62B7-4D06-96C8-CFE01FE481A0}" type="pres">
      <dgm:prSet presAssocID="{617019CC-B7C2-4677-B023-602FD1A09CCC}" presName="bkgdShape" presStyleLbl="node1" presStyleIdx="2" presStyleCnt="4"/>
      <dgm:spPr/>
    </dgm:pt>
    <dgm:pt modelId="{E5F885D8-2007-46C0-981C-DA99055FBC90}" type="pres">
      <dgm:prSet presAssocID="{617019CC-B7C2-4677-B023-602FD1A09CCC}" presName="nodeTx" presStyleLbl="node1" presStyleIdx="2" presStyleCnt="4">
        <dgm:presLayoutVars>
          <dgm:bulletEnabled val="1"/>
        </dgm:presLayoutVars>
      </dgm:prSet>
      <dgm:spPr/>
    </dgm:pt>
    <dgm:pt modelId="{E6143E61-2C7E-4E91-85E2-712616CCA785}" type="pres">
      <dgm:prSet presAssocID="{617019CC-B7C2-4677-B023-602FD1A09CCC}" presName="invisiNode" presStyleLbl="node1" presStyleIdx="2" presStyleCnt="4"/>
      <dgm:spPr/>
    </dgm:pt>
    <dgm:pt modelId="{A842C7B9-C9B6-4076-8FCC-4A86D8857A65}" type="pres">
      <dgm:prSet presAssocID="{617019CC-B7C2-4677-B023-602FD1A09CCC}" presName="imagNode" presStyleLbl="f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DE02D766-CC5A-482A-AC71-B954C6ADE043}" type="pres">
      <dgm:prSet presAssocID="{2F972F35-2584-46FA-AE23-C7A18BCE1C84}" presName="sibTrans" presStyleLbl="sibTrans2D1" presStyleIdx="0" presStyleCnt="0"/>
      <dgm:spPr/>
    </dgm:pt>
    <dgm:pt modelId="{11569675-65CB-4798-9FF9-6ECB7402D1B1}" type="pres">
      <dgm:prSet presAssocID="{9B3901FB-8252-4831-AAE4-9FED25EEB49C}" presName="compNode" presStyleCnt="0"/>
      <dgm:spPr/>
    </dgm:pt>
    <dgm:pt modelId="{86D66917-711B-4617-8587-D415109BE113}" type="pres">
      <dgm:prSet presAssocID="{9B3901FB-8252-4831-AAE4-9FED25EEB49C}" presName="bkgdShape" presStyleLbl="node1" presStyleIdx="3" presStyleCnt="4"/>
      <dgm:spPr/>
    </dgm:pt>
    <dgm:pt modelId="{9E219E6E-510E-4FDC-85CF-C6C9E4DFBFF9}" type="pres">
      <dgm:prSet presAssocID="{9B3901FB-8252-4831-AAE4-9FED25EEB49C}" presName="nodeTx" presStyleLbl="node1" presStyleIdx="3" presStyleCnt="4">
        <dgm:presLayoutVars>
          <dgm:bulletEnabled val="1"/>
        </dgm:presLayoutVars>
      </dgm:prSet>
      <dgm:spPr/>
    </dgm:pt>
    <dgm:pt modelId="{9EFF2A01-B473-47DC-B2A8-4B57A2CF0179}" type="pres">
      <dgm:prSet presAssocID="{9B3901FB-8252-4831-AAE4-9FED25EEB49C}" presName="invisiNode" presStyleLbl="node1" presStyleIdx="3" presStyleCnt="4"/>
      <dgm:spPr/>
    </dgm:pt>
    <dgm:pt modelId="{9B75D18A-7F39-42B7-9338-569B95A0A439}" type="pres">
      <dgm:prSet presAssocID="{9B3901FB-8252-4831-AAE4-9FED25EEB49C}" presName="imagNode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BC5FE821-AE55-43B7-AD4F-F2ABF06B8F1D}" type="presOf" srcId="{9B3901FB-8252-4831-AAE4-9FED25EEB49C}" destId="{9E219E6E-510E-4FDC-85CF-C6C9E4DFBFF9}" srcOrd="1" destOrd="0" presId="urn:microsoft.com/office/officeart/2005/8/layout/hList7"/>
    <dgm:cxn modelId="{6937B234-1EB5-46FA-997B-B3122D909203}" type="presOf" srcId="{182617F5-13B0-470B-AF85-067AEF512FF0}" destId="{801EE8CA-68C4-4F5F-86BD-BD86A944FE21}" srcOrd="0" destOrd="0" presId="urn:microsoft.com/office/officeart/2005/8/layout/hList7"/>
    <dgm:cxn modelId="{E9E6025C-516C-4921-A352-64DF16639251}" type="presOf" srcId="{400C6E64-FEA2-4842-AEA4-039223FDD090}" destId="{83775CD1-E075-48A7-86B4-2334175F52B1}" srcOrd="0" destOrd="0" presId="urn:microsoft.com/office/officeart/2005/8/layout/hList7"/>
    <dgm:cxn modelId="{ED03C15F-2564-4646-AB04-03482A2CBE31}" type="presOf" srcId="{617019CC-B7C2-4677-B023-602FD1A09CCC}" destId="{E5F885D8-2007-46C0-981C-DA99055FBC90}" srcOrd="1" destOrd="0" presId="urn:microsoft.com/office/officeart/2005/8/layout/hList7"/>
    <dgm:cxn modelId="{FEDF5247-8EBE-45B1-9170-CD265DA7045C}" type="presOf" srcId="{2F972F35-2584-46FA-AE23-C7A18BCE1C84}" destId="{DE02D766-CC5A-482A-AC71-B954C6ADE043}" srcOrd="0" destOrd="0" presId="urn:microsoft.com/office/officeart/2005/8/layout/hList7"/>
    <dgm:cxn modelId="{1DCFDA68-FFFF-420F-83ED-8893AA18B4BD}" srcId="{264B3153-DC51-400D-9B49-663AB05BDEEA}" destId="{1658112C-1AF5-471D-9A27-CA46738443C7}" srcOrd="0" destOrd="0" parTransId="{067E09B3-EAA9-4F4E-A38E-FE18136D38C0}" sibTransId="{182617F5-13B0-470B-AF85-067AEF512FF0}"/>
    <dgm:cxn modelId="{F755FA49-6DDD-4679-A924-2FE2A70EA92E}" type="presOf" srcId="{9B3901FB-8252-4831-AAE4-9FED25EEB49C}" destId="{86D66917-711B-4617-8587-D415109BE113}" srcOrd="0" destOrd="0" presId="urn:microsoft.com/office/officeart/2005/8/layout/hList7"/>
    <dgm:cxn modelId="{CF64BA7A-131A-4E0A-9198-BBC13AC49FD5}" type="presOf" srcId="{1658112C-1AF5-471D-9A27-CA46738443C7}" destId="{20823E71-735D-4DF8-AA77-7EFB3E738401}" srcOrd="1" destOrd="0" presId="urn:microsoft.com/office/officeart/2005/8/layout/hList7"/>
    <dgm:cxn modelId="{D9E88C7B-1546-4704-BC5B-42CC7A210E9C}" type="presOf" srcId="{617019CC-B7C2-4677-B023-602FD1A09CCC}" destId="{37D0D54A-62B7-4D06-96C8-CFE01FE481A0}" srcOrd="0" destOrd="0" presId="urn:microsoft.com/office/officeart/2005/8/layout/hList7"/>
    <dgm:cxn modelId="{0183FD89-FF28-4585-9633-25992B329532}" srcId="{264B3153-DC51-400D-9B49-663AB05BDEEA}" destId="{9B3901FB-8252-4831-AAE4-9FED25EEB49C}" srcOrd="3" destOrd="0" parTransId="{CBF5B0B9-0941-4074-A16C-B94F4BCD44C3}" sibTransId="{02415501-562B-4E0B-B3A2-0FE0094C20FC}"/>
    <dgm:cxn modelId="{7CE09D9C-B2F3-4A7B-8A24-8AC9538F9443}" type="presOf" srcId="{264B3153-DC51-400D-9B49-663AB05BDEEA}" destId="{C1D6A317-2572-45BC-99EA-16D4DD84C2B6}" srcOrd="0" destOrd="0" presId="urn:microsoft.com/office/officeart/2005/8/layout/hList7"/>
    <dgm:cxn modelId="{29DF36C6-2597-479B-96C4-EA326F862502}" type="presOf" srcId="{76B8847D-F296-41B1-91A5-74D5E58C62BC}" destId="{F0E768B2-1978-49E9-87E0-07F605FD4000}" srcOrd="1" destOrd="0" presId="urn:microsoft.com/office/officeart/2005/8/layout/hList7"/>
    <dgm:cxn modelId="{CB69F5D6-F72B-43EC-BEA7-686F7661F1CF}" type="presOf" srcId="{76B8847D-F296-41B1-91A5-74D5E58C62BC}" destId="{EF2B07E6-9D7B-4B3F-9545-250A1DEC8169}" srcOrd="0" destOrd="0" presId="urn:microsoft.com/office/officeart/2005/8/layout/hList7"/>
    <dgm:cxn modelId="{D66629D8-2B44-4C10-8788-7B35EE77AC64}" srcId="{264B3153-DC51-400D-9B49-663AB05BDEEA}" destId="{76B8847D-F296-41B1-91A5-74D5E58C62BC}" srcOrd="1" destOrd="0" parTransId="{7ED5B354-CF6F-4F3D-8E45-53A4D586F38D}" sibTransId="{400C6E64-FEA2-4842-AEA4-039223FDD090}"/>
    <dgm:cxn modelId="{D52459F2-44E9-4F1A-BC55-69DF71C8F626}" srcId="{264B3153-DC51-400D-9B49-663AB05BDEEA}" destId="{617019CC-B7C2-4677-B023-602FD1A09CCC}" srcOrd="2" destOrd="0" parTransId="{22CCEBB4-4DA3-41AA-A899-794277E79C32}" sibTransId="{2F972F35-2584-46FA-AE23-C7A18BCE1C84}"/>
    <dgm:cxn modelId="{1DC9A0FE-2479-4207-A661-4E2ACAC19997}" type="presOf" srcId="{1658112C-1AF5-471D-9A27-CA46738443C7}" destId="{D821E3EC-6A33-489B-9A8F-180BC13FB52C}" srcOrd="0" destOrd="0" presId="urn:microsoft.com/office/officeart/2005/8/layout/hList7"/>
    <dgm:cxn modelId="{2B4C8E4A-87C7-441A-A217-398E83B48FAD}" type="presParOf" srcId="{C1D6A317-2572-45BC-99EA-16D4DD84C2B6}" destId="{57CC4886-BDDB-4303-ADDA-84D299FAAB02}" srcOrd="0" destOrd="0" presId="urn:microsoft.com/office/officeart/2005/8/layout/hList7"/>
    <dgm:cxn modelId="{33BFB66F-F131-46B6-8EBA-AD1931B2F934}" type="presParOf" srcId="{C1D6A317-2572-45BC-99EA-16D4DD84C2B6}" destId="{6A99B0A3-4915-434F-813B-4F17D3C17CDB}" srcOrd="1" destOrd="0" presId="urn:microsoft.com/office/officeart/2005/8/layout/hList7"/>
    <dgm:cxn modelId="{60DE34CC-7720-4D5A-9F2D-6138631B2A5A}" type="presParOf" srcId="{6A99B0A3-4915-434F-813B-4F17D3C17CDB}" destId="{869D7575-EE29-46E9-AE2D-D00269610319}" srcOrd="0" destOrd="0" presId="urn:microsoft.com/office/officeart/2005/8/layout/hList7"/>
    <dgm:cxn modelId="{86FDB4E9-0409-41B5-AD5F-D9D8595C5329}" type="presParOf" srcId="{869D7575-EE29-46E9-AE2D-D00269610319}" destId="{D821E3EC-6A33-489B-9A8F-180BC13FB52C}" srcOrd="0" destOrd="0" presId="urn:microsoft.com/office/officeart/2005/8/layout/hList7"/>
    <dgm:cxn modelId="{B404759C-BB73-472A-A677-20303C83FC5F}" type="presParOf" srcId="{869D7575-EE29-46E9-AE2D-D00269610319}" destId="{20823E71-735D-4DF8-AA77-7EFB3E738401}" srcOrd="1" destOrd="0" presId="urn:microsoft.com/office/officeart/2005/8/layout/hList7"/>
    <dgm:cxn modelId="{567B1B75-A9E5-46C3-93F7-C04C300F02F6}" type="presParOf" srcId="{869D7575-EE29-46E9-AE2D-D00269610319}" destId="{56636107-2615-4827-A446-AC4D2E92D8A4}" srcOrd="2" destOrd="0" presId="urn:microsoft.com/office/officeart/2005/8/layout/hList7"/>
    <dgm:cxn modelId="{4BCBCDFE-5A06-4B1E-9D67-0E21ABDDA926}" type="presParOf" srcId="{869D7575-EE29-46E9-AE2D-D00269610319}" destId="{6F4B7B05-98B4-4FDC-8E33-402687D28E8D}" srcOrd="3" destOrd="0" presId="urn:microsoft.com/office/officeart/2005/8/layout/hList7"/>
    <dgm:cxn modelId="{092901C1-E608-4733-BBE7-1CBD5AB9563D}" type="presParOf" srcId="{6A99B0A3-4915-434F-813B-4F17D3C17CDB}" destId="{801EE8CA-68C4-4F5F-86BD-BD86A944FE21}" srcOrd="1" destOrd="0" presId="urn:microsoft.com/office/officeart/2005/8/layout/hList7"/>
    <dgm:cxn modelId="{E72ADD83-155F-48D9-9360-3C4564A86783}" type="presParOf" srcId="{6A99B0A3-4915-434F-813B-4F17D3C17CDB}" destId="{0E1D49B1-0660-4BB6-9778-9CD84A24C255}" srcOrd="2" destOrd="0" presId="urn:microsoft.com/office/officeart/2005/8/layout/hList7"/>
    <dgm:cxn modelId="{493C58ED-1C67-4D18-966C-F605FA472A07}" type="presParOf" srcId="{0E1D49B1-0660-4BB6-9778-9CD84A24C255}" destId="{EF2B07E6-9D7B-4B3F-9545-250A1DEC8169}" srcOrd="0" destOrd="0" presId="urn:microsoft.com/office/officeart/2005/8/layout/hList7"/>
    <dgm:cxn modelId="{22FCB1F6-000E-465C-997F-9B8C5A617E3B}" type="presParOf" srcId="{0E1D49B1-0660-4BB6-9778-9CD84A24C255}" destId="{F0E768B2-1978-49E9-87E0-07F605FD4000}" srcOrd="1" destOrd="0" presId="urn:microsoft.com/office/officeart/2005/8/layout/hList7"/>
    <dgm:cxn modelId="{5897487A-23D1-4C11-874B-DE6227FF0FB8}" type="presParOf" srcId="{0E1D49B1-0660-4BB6-9778-9CD84A24C255}" destId="{FAFC7832-6886-497B-9ABC-3C18C5C52828}" srcOrd="2" destOrd="0" presId="urn:microsoft.com/office/officeart/2005/8/layout/hList7"/>
    <dgm:cxn modelId="{F169AC28-9054-4E6D-8F02-E4DD7946B96E}" type="presParOf" srcId="{0E1D49B1-0660-4BB6-9778-9CD84A24C255}" destId="{63EADF02-0A9E-4A25-9C9C-D0CF558F7701}" srcOrd="3" destOrd="0" presId="urn:microsoft.com/office/officeart/2005/8/layout/hList7"/>
    <dgm:cxn modelId="{10E988EF-D34D-4F0E-BC2C-D2FB6FFD079C}" type="presParOf" srcId="{6A99B0A3-4915-434F-813B-4F17D3C17CDB}" destId="{83775CD1-E075-48A7-86B4-2334175F52B1}" srcOrd="3" destOrd="0" presId="urn:microsoft.com/office/officeart/2005/8/layout/hList7"/>
    <dgm:cxn modelId="{CC4EE744-FC77-472B-B7F7-5A6CC3286F84}" type="presParOf" srcId="{6A99B0A3-4915-434F-813B-4F17D3C17CDB}" destId="{8B5C15C9-EB65-458D-9218-C60FD02C6C60}" srcOrd="4" destOrd="0" presId="urn:microsoft.com/office/officeart/2005/8/layout/hList7"/>
    <dgm:cxn modelId="{5693FE26-FB90-4549-9478-32D1D8F9686E}" type="presParOf" srcId="{8B5C15C9-EB65-458D-9218-C60FD02C6C60}" destId="{37D0D54A-62B7-4D06-96C8-CFE01FE481A0}" srcOrd="0" destOrd="0" presId="urn:microsoft.com/office/officeart/2005/8/layout/hList7"/>
    <dgm:cxn modelId="{6045AD33-A210-43CA-9802-27F2588B2E50}" type="presParOf" srcId="{8B5C15C9-EB65-458D-9218-C60FD02C6C60}" destId="{E5F885D8-2007-46C0-981C-DA99055FBC90}" srcOrd="1" destOrd="0" presId="urn:microsoft.com/office/officeart/2005/8/layout/hList7"/>
    <dgm:cxn modelId="{52444C7F-1755-4EBF-B9EE-2B4265F901CA}" type="presParOf" srcId="{8B5C15C9-EB65-458D-9218-C60FD02C6C60}" destId="{E6143E61-2C7E-4E91-85E2-712616CCA785}" srcOrd="2" destOrd="0" presId="urn:microsoft.com/office/officeart/2005/8/layout/hList7"/>
    <dgm:cxn modelId="{530D97E1-6082-4135-94F2-90493BC3301E}" type="presParOf" srcId="{8B5C15C9-EB65-458D-9218-C60FD02C6C60}" destId="{A842C7B9-C9B6-4076-8FCC-4A86D8857A65}" srcOrd="3" destOrd="0" presId="urn:microsoft.com/office/officeart/2005/8/layout/hList7"/>
    <dgm:cxn modelId="{18D86A0D-850C-418C-87D8-4BFA580D8AA7}" type="presParOf" srcId="{6A99B0A3-4915-434F-813B-4F17D3C17CDB}" destId="{DE02D766-CC5A-482A-AC71-B954C6ADE043}" srcOrd="5" destOrd="0" presId="urn:microsoft.com/office/officeart/2005/8/layout/hList7"/>
    <dgm:cxn modelId="{4E9638D4-AB16-4F45-A54C-E79B6B5FF8D8}" type="presParOf" srcId="{6A99B0A3-4915-434F-813B-4F17D3C17CDB}" destId="{11569675-65CB-4798-9FF9-6ECB7402D1B1}" srcOrd="6" destOrd="0" presId="urn:microsoft.com/office/officeart/2005/8/layout/hList7"/>
    <dgm:cxn modelId="{0473C439-9FA7-4A36-B901-CDD98584DB6B}" type="presParOf" srcId="{11569675-65CB-4798-9FF9-6ECB7402D1B1}" destId="{86D66917-711B-4617-8587-D415109BE113}" srcOrd="0" destOrd="0" presId="urn:microsoft.com/office/officeart/2005/8/layout/hList7"/>
    <dgm:cxn modelId="{07777FE1-B986-4A97-A823-5B70C2BD5915}" type="presParOf" srcId="{11569675-65CB-4798-9FF9-6ECB7402D1B1}" destId="{9E219E6E-510E-4FDC-85CF-C6C9E4DFBFF9}" srcOrd="1" destOrd="0" presId="urn:microsoft.com/office/officeart/2005/8/layout/hList7"/>
    <dgm:cxn modelId="{1CDE5CDB-BFEF-42AA-B98C-C991723E2C8C}" type="presParOf" srcId="{11569675-65CB-4798-9FF9-6ECB7402D1B1}" destId="{9EFF2A01-B473-47DC-B2A8-4B57A2CF0179}" srcOrd="2" destOrd="0" presId="urn:microsoft.com/office/officeart/2005/8/layout/hList7"/>
    <dgm:cxn modelId="{2A14203A-41D3-45A0-B0A5-C72FA0B1CF27}" type="presParOf" srcId="{11569675-65CB-4798-9FF9-6ECB7402D1B1}" destId="{9B75D18A-7F39-42B7-9338-569B95A0A4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2CB969-1E2A-411B-898A-5ED4EB747AA8}" type="doc">
      <dgm:prSet loTypeId="urn:microsoft.com/office/officeart/2005/8/layout/chevron1" loCatId="process" qsTypeId="urn:microsoft.com/office/officeart/2005/8/quickstyle/simple5" qsCatId="simple" csTypeId="urn:microsoft.com/office/officeart/2005/8/colors/colorful2" csCatId="colorful" phldr="1"/>
      <dgm:spPr/>
    </dgm:pt>
    <dgm:pt modelId="{850EA9B4-E589-4225-8275-58D0858E109D}">
      <dgm:prSet phldrT="[Text]"/>
      <dgm:spPr/>
      <dgm:t>
        <a:bodyPr/>
        <a:lstStyle/>
        <a:p>
          <a:r>
            <a:rPr lang="en-US"/>
            <a:t>  </a:t>
          </a:r>
        </a:p>
      </dgm:t>
    </dgm:pt>
    <dgm:pt modelId="{EA6E3142-DC7C-42D2-934F-3DC7F0B1AB64}" type="parTrans" cxnId="{8A8A9049-825F-4E05-BF77-1377989C1F95}">
      <dgm:prSet/>
      <dgm:spPr/>
      <dgm:t>
        <a:bodyPr/>
        <a:lstStyle/>
        <a:p>
          <a:endParaRPr lang="en-US"/>
        </a:p>
      </dgm:t>
    </dgm:pt>
    <dgm:pt modelId="{880CC6D0-25EA-4F5A-974E-0F7CC887E1DA}" type="sibTrans" cxnId="{8A8A9049-825F-4E05-BF77-1377989C1F95}">
      <dgm:prSet/>
      <dgm:spPr/>
      <dgm:t>
        <a:bodyPr/>
        <a:lstStyle/>
        <a:p>
          <a:endParaRPr lang="en-US"/>
        </a:p>
      </dgm:t>
    </dgm:pt>
    <dgm:pt modelId="{DF291434-F250-4798-9F3C-1EBE59FF8A42}">
      <dgm:prSet phldrT="[Text]"/>
      <dgm:spPr/>
      <dgm:t>
        <a:bodyPr/>
        <a:lstStyle/>
        <a:p>
          <a:r>
            <a:rPr lang="en-US"/>
            <a:t>  </a:t>
          </a:r>
        </a:p>
      </dgm:t>
    </dgm:pt>
    <dgm:pt modelId="{A39CCF75-89BD-4337-B80E-D54E05A344D7}" type="parTrans" cxnId="{0C4FF705-3711-4B54-A225-44E25E2E8FC8}">
      <dgm:prSet/>
      <dgm:spPr/>
      <dgm:t>
        <a:bodyPr/>
        <a:lstStyle/>
        <a:p>
          <a:endParaRPr lang="en-US"/>
        </a:p>
      </dgm:t>
    </dgm:pt>
    <dgm:pt modelId="{DAAA9D78-5CFB-4D99-ABF4-B73D3DDC0D21}" type="sibTrans" cxnId="{0C4FF705-3711-4B54-A225-44E25E2E8FC8}">
      <dgm:prSet/>
      <dgm:spPr/>
      <dgm:t>
        <a:bodyPr/>
        <a:lstStyle/>
        <a:p>
          <a:endParaRPr lang="en-US"/>
        </a:p>
      </dgm:t>
    </dgm:pt>
    <dgm:pt modelId="{D2DC72C5-CFAE-4731-AF0B-CF25FBE6AEDF}">
      <dgm:prSet phldrT="[Text]"/>
      <dgm:spPr/>
      <dgm:t>
        <a:bodyPr/>
        <a:lstStyle/>
        <a:p>
          <a:r>
            <a:rPr lang="en-US"/>
            <a:t>  </a:t>
          </a:r>
        </a:p>
      </dgm:t>
    </dgm:pt>
    <dgm:pt modelId="{F2D44CA7-8FCF-429C-8B79-B19AC95003C7}" type="parTrans" cxnId="{96E57F6F-5B44-4C4F-A36C-BE4912162E4C}">
      <dgm:prSet/>
      <dgm:spPr/>
      <dgm:t>
        <a:bodyPr/>
        <a:lstStyle/>
        <a:p>
          <a:endParaRPr lang="en-US"/>
        </a:p>
      </dgm:t>
    </dgm:pt>
    <dgm:pt modelId="{A0230722-5C34-4DCA-A5A8-0B8262CE6F21}" type="sibTrans" cxnId="{96E57F6F-5B44-4C4F-A36C-BE4912162E4C}">
      <dgm:prSet/>
      <dgm:spPr/>
      <dgm:t>
        <a:bodyPr/>
        <a:lstStyle/>
        <a:p>
          <a:endParaRPr lang="en-US"/>
        </a:p>
      </dgm:t>
    </dgm:pt>
    <dgm:pt modelId="{F59CBC03-B852-404A-917E-674290704E94}">
      <dgm:prSet phldrT="[Text]"/>
      <dgm:spPr/>
      <dgm:t>
        <a:bodyPr/>
        <a:lstStyle/>
        <a:p>
          <a:endParaRPr lang="en-US"/>
        </a:p>
      </dgm:t>
    </dgm:pt>
    <dgm:pt modelId="{38BD02EE-1717-473C-B8B6-312BAD47389A}" type="parTrans" cxnId="{8B21D4FE-B4CE-49CD-AE59-99CD39BDF9D1}">
      <dgm:prSet/>
      <dgm:spPr/>
      <dgm:t>
        <a:bodyPr/>
        <a:lstStyle/>
        <a:p>
          <a:endParaRPr lang="en-US"/>
        </a:p>
      </dgm:t>
    </dgm:pt>
    <dgm:pt modelId="{D559958E-B833-47C1-9B44-6550011BCF2E}" type="sibTrans" cxnId="{8B21D4FE-B4CE-49CD-AE59-99CD39BDF9D1}">
      <dgm:prSet/>
      <dgm:spPr/>
      <dgm:t>
        <a:bodyPr/>
        <a:lstStyle/>
        <a:p>
          <a:endParaRPr lang="en-US"/>
        </a:p>
      </dgm:t>
    </dgm:pt>
    <dgm:pt modelId="{B55AFA3D-3993-4C7F-B041-A676C7D72ED0}">
      <dgm:prSet phldrT="[Text]"/>
      <dgm:spPr/>
      <dgm:t>
        <a:bodyPr/>
        <a:lstStyle/>
        <a:p>
          <a:endParaRPr lang="en-US"/>
        </a:p>
      </dgm:t>
    </dgm:pt>
    <dgm:pt modelId="{0259A064-E55C-406D-BBF0-1E75CF2D725C}" type="parTrans" cxnId="{650BB214-69DE-4C63-8DBD-1158BC5F4B51}">
      <dgm:prSet/>
      <dgm:spPr/>
      <dgm:t>
        <a:bodyPr/>
        <a:lstStyle/>
        <a:p>
          <a:endParaRPr lang="en-US"/>
        </a:p>
      </dgm:t>
    </dgm:pt>
    <dgm:pt modelId="{DECFB30F-8A4F-46D0-ADCD-C687F3EFB215}" type="sibTrans" cxnId="{650BB214-69DE-4C63-8DBD-1158BC5F4B51}">
      <dgm:prSet/>
      <dgm:spPr/>
      <dgm:t>
        <a:bodyPr/>
        <a:lstStyle/>
        <a:p>
          <a:endParaRPr lang="en-US"/>
        </a:p>
      </dgm:t>
    </dgm:pt>
    <dgm:pt modelId="{12BD5B96-DFC6-4AAF-9920-E47C19502E9F}" type="pres">
      <dgm:prSet presAssocID="{CF2CB969-1E2A-411B-898A-5ED4EB747AA8}" presName="Name0" presStyleCnt="0">
        <dgm:presLayoutVars>
          <dgm:dir/>
          <dgm:animLvl val="lvl"/>
          <dgm:resizeHandles val="exact"/>
        </dgm:presLayoutVars>
      </dgm:prSet>
      <dgm:spPr/>
    </dgm:pt>
    <dgm:pt modelId="{A18B3017-A9B1-4CDB-ADCA-0F038F62825B}" type="pres">
      <dgm:prSet presAssocID="{850EA9B4-E589-4225-8275-58D0858E109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B2DA6784-126C-45BB-AB35-185CA9B90715}" type="pres">
      <dgm:prSet presAssocID="{880CC6D0-25EA-4F5A-974E-0F7CC887E1DA}" presName="parTxOnlySpace" presStyleCnt="0"/>
      <dgm:spPr/>
    </dgm:pt>
    <dgm:pt modelId="{6BFB0B95-AD38-420E-A788-40BAAA3B80B7}" type="pres">
      <dgm:prSet presAssocID="{DF291434-F250-4798-9F3C-1EBE59FF8A4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EE96AD3-D6B3-4ADA-B87A-E5B77AFAD6C4}" type="pres">
      <dgm:prSet presAssocID="{DAAA9D78-5CFB-4D99-ABF4-B73D3DDC0D21}" presName="parTxOnlySpace" presStyleCnt="0"/>
      <dgm:spPr/>
    </dgm:pt>
    <dgm:pt modelId="{F8CCB98F-22A6-423D-80C1-09486442162D}" type="pres">
      <dgm:prSet presAssocID="{D2DC72C5-CFAE-4731-AF0B-CF25FBE6AED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0E79D02-176C-461F-A192-BDF9A5518190}" type="pres">
      <dgm:prSet presAssocID="{A0230722-5C34-4DCA-A5A8-0B8262CE6F21}" presName="parTxOnlySpace" presStyleCnt="0"/>
      <dgm:spPr/>
    </dgm:pt>
    <dgm:pt modelId="{FDBF837C-3D88-48BC-8E9B-A9062396026F}" type="pres">
      <dgm:prSet presAssocID="{B55AFA3D-3993-4C7F-B041-A676C7D72ED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E8D5094-2A5E-4325-A0CB-2A1E46343509}" type="pres">
      <dgm:prSet presAssocID="{DECFB30F-8A4F-46D0-ADCD-C687F3EFB215}" presName="parTxOnlySpace" presStyleCnt="0"/>
      <dgm:spPr/>
    </dgm:pt>
    <dgm:pt modelId="{70D49465-0250-4BDE-93A7-A68C3311B60C}" type="pres">
      <dgm:prSet presAssocID="{F59CBC03-B852-404A-917E-674290704E9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C4FF705-3711-4B54-A225-44E25E2E8FC8}" srcId="{CF2CB969-1E2A-411B-898A-5ED4EB747AA8}" destId="{DF291434-F250-4798-9F3C-1EBE59FF8A42}" srcOrd="1" destOrd="0" parTransId="{A39CCF75-89BD-4337-B80E-D54E05A344D7}" sibTransId="{DAAA9D78-5CFB-4D99-ABF4-B73D3DDC0D21}"/>
    <dgm:cxn modelId="{D0084A0F-94BE-474D-8495-63FC269BA090}" type="presOf" srcId="{F59CBC03-B852-404A-917E-674290704E94}" destId="{70D49465-0250-4BDE-93A7-A68C3311B60C}" srcOrd="0" destOrd="0" presId="urn:microsoft.com/office/officeart/2005/8/layout/chevron1"/>
    <dgm:cxn modelId="{650BB214-69DE-4C63-8DBD-1158BC5F4B51}" srcId="{CF2CB969-1E2A-411B-898A-5ED4EB747AA8}" destId="{B55AFA3D-3993-4C7F-B041-A676C7D72ED0}" srcOrd="3" destOrd="0" parTransId="{0259A064-E55C-406D-BBF0-1E75CF2D725C}" sibTransId="{DECFB30F-8A4F-46D0-ADCD-C687F3EFB215}"/>
    <dgm:cxn modelId="{8A8A9049-825F-4E05-BF77-1377989C1F95}" srcId="{CF2CB969-1E2A-411B-898A-5ED4EB747AA8}" destId="{850EA9B4-E589-4225-8275-58D0858E109D}" srcOrd="0" destOrd="0" parTransId="{EA6E3142-DC7C-42D2-934F-3DC7F0B1AB64}" sibTransId="{880CC6D0-25EA-4F5A-974E-0F7CC887E1DA}"/>
    <dgm:cxn modelId="{96E57F6F-5B44-4C4F-A36C-BE4912162E4C}" srcId="{CF2CB969-1E2A-411B-898A-5ED4EB747AA8}" destId="{D2DC72C5-CFAE-4731-AF0B-CF25FBE6AEDF}" srcOrd="2" destOrd="0" parTransId="{F2D44CA7-8FCF-429C-8B79-B19AC95003C7}" sibTransId="{A0230722-5C34-4DCA-A5A8-0B8262CE6F21}"/>
    <dgm:cxn modelId="{B3C2E78E-C007-4041-8C65-A18AF8D5E191}" type="presOf" srcId="{B55AFA3D-3993-4C7F-B041-A676C7D72ED0}" destId="{FDBF837C-3D88-48BC-8E9B-A9062396026F}" srcOrd="0" destOrd="0" presId="urn:microsoft.com/office/officeart/2005/8/layout/chevron1"/>
    <dgm:cxn modelId="{BFF54ABB-6A11-445D-8EC8-3850010B3563}" type="presOf" srcId="{CF2CB969-1E2A-411B-898A-5ED4EB747AA8}" destId="{12BD5B96-DFC6-4AAF-9920-E47C19502E9F}" srcOrd="0" destOrd="0" presId="urn:microsoft.com/office/officeart/2005/8/layout/chevron1"/>
    <dgm:cxn modelId="{62A40DDE-B17B-4509-8A4B-7BD5324927AD}" type="presOf" srcId="{DF291434-F250-4798-9F3C-1EBE59FF8A42}" destId="{6BFB0B95-AD38-420E-A788-40BAAA3B80B7}" srcOrd="0" destOrd="0" presId="urn:microsoft.com/office/officeart/2005/8/layout/chevron1"/>
    <dgm:cxn modelId="{1393D4E3-6AD2-4124-914A-4BDC3B3AAEB8}" type="presOf" srcId="{D2DC72C5-CFAE-4731-AF0B-CF25FBE6AEDF}" destId="{F8CCB98F-22A6-423D-80C1-09486442162D}" srcOrd="0" destOrd="0" presId="urn:microsoft.com/office/officeart/2005/8/layout/chevron1"/>
    <dgm:cxn modelId="{224B08FA-109C-4E8A-8323-3242FF40CB96}" type="presOf" srcId="{850EA9B4-E589-4225-8275-58D0858E109D}" destId="{A18B3017-A9B1-4CDB-ADCA-0F038F62825B}" srcOrd="0" destOrd="0" presId="urn:microsoft.com/office/officeart/2005/8/layout/chevron1"/>
    <dgm:cxn modelId="{8B21D4FE-B4CE-49CD-AE59-99CD39BDF9D1}" srcId="{CF2CB969-1E2A-411B-898A-5ED4EB747AA8}" destId="{F59CBC03-B852-404A-917E-674290704E94}" srcOrd="4" destOrd="0" parTransId="{38BD02EE-1717-473C-B8B6-312BAD47389A}" sibTransId="{D559958E-B833-47C1-9B44-6550011BCF2E}"/>
    <dgm:cxn modelId="{479EF56A-4CA6-4A97-830D-72F0A54C59B7}" type="presParOf" srcId="{12BD5B96-DFC6-4AAF-9920-E47C19502E9F}" destId="{A18B3017-A9B1-4CDB-ADCA-0F038F62825B}" srcOrd="0" destOrd="0" presId="urn:microsoft.com/office/officeart/2005/8/layout/chevron1"/>
    <dgm:cxn modelId="{71D7F41A-C7EA-4C1F-BB63-AD5B57DABBAE}" type="presParOf" srcId="{12BD5B96-DFC6-4AAF-9920-E47C19502E9F}" destId="{B2DA6784-126C-45BB-AB35-185CA9B90715}" srcOrd="1" destOrd="0" presId="urn:microsoft.com/office/officeart/2005/8/layout/chevron1"/>
    <dgm:cxn modelId="{2EEF49AB-8769-41C5-89A5-1F025D1FF209}" type="presParOf" srcId="{12BD5B96-DFC6-4AAF-9920-E47C19502E9F}" destId="{6BFB0B95-AD38-420E-A788-40BAAA3B80B7}" srcOrd="2" destOrd="0" presId="urn:microsoft.com/office/officeart/2005/8/layout/chevron1"/>
    <dgm:cxn modelId="{1C14ABDA-EE82-4B1E-BF80-DCE6BD4D99CB}" type="presParOf" srcId="{12BD5B96-DFC6-4AAF-9920-E47C19502E9F}" destId="{1EE96AD3-D6B3-4ADA-B87A-E5B77AFAD6C4}" srcOrd="3" destOrd="0" presId="urn:microsoft.com/office/officeart/2005/8/layout/chevron1"/>
    <dgm:cxn modelId="{DC5C4188-EC39-40B0-940C-D4D7DBD00FC2}" type="presParOf" srcId="{12BD5B96-DFC6-4AAF-9920-E47C19502E9F}" destId="{F8CCB98F-22A6-423D-80C1-09486442162D}" srcOrd="4" destOrd="0" presId="urn:microsoft.com/office/officeart/2005/8/layout/chevron1"/>
    <dgm:cxn modelId="{71341C7F-92D0-4010-8EA0-CCEDDF4CAA06}" type="presParOf" srcId="{12BD5B96-DFC6-4AAF-9920-E47C19502E9F}" destId="{D0E79D02-176C-461F-A192-BDF9A5518190}" srcOrd="5" destOrd="0" presId="urn:microsoft.com/office/officeart/2005/8/layout/chevron1"/>
    <dgm:cxn modelId="{5E1B5EAC-9F54-4747-9628-C7F613FFCA3D}" type="presParOf" srcId="{12BD5B96-DFC6-4AAF-9920-E47C19502E9F}" destId="{FDBF837C-3D88-48BC-8E9B-A9062396026F}" srcOrd="6" destOrd="0" presId="urn:microsoft.com/office/officeart/2005/8/layout/chevron1"/>
    <dgm:cxn modelId="{D935DC64-71B2-44BD-8D44-36B298714C5A}" type="presParOf" srcId="{12BD5B96-DFC6-4AAF-9920-E47C19502E9F}" destId="{9E8D5094-2A5E-4325-A0CB-2A1E46343509}" srcOrd="7" destOrd="0" presId="urn:microsoft.com/office/officeart/2005/8/layout/chevron1"/>
    <dgm:cxn modelId="{5E17AAF5-C606-4078-BFA0-FAF7F97E3E42}" type="presParOf" srcId="{12BD5B96-DFC6-4AAF-9920-E47C19502E9F}" destId="{70D49465-0250-4BDE-93A7-A68C3311B60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1E3EC-6A33-489B-9A8F-180BC13FB52C}">
      <dsp:nvSpPr>
        <dsp:cNvPr id="0" name=""/>
        <dsp:cNvSpPr/>
      </dsp:nvSpPr>
      <dsp:spPr>
        <a:xfrm>
          <a:off x="2804" y="0"/>
          <a:ext cx="2939811" cy="6644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Repair</a:t>
          </a:r>
        </a:p>
      </dsp:txBody>
      <dsp:txXfrm>
        <a:off x="2804" y="2657856"/>
        <a:ext cx="2939811" cy="2657856"/>
      </dsp:txXfrm>
    </dsp:sp>
    <dsp:sp modelId="{6F4B7B05-98B4-4FDC-8E33-402687D28E8D}">
      <dsp:nvSpPr>
        <dsp:cNvPr id="0" name=""/>
        <dsp:cNvSpPr/>
      </dsp:nvSpPr>
      <dsp:spPr>
        <a:xfrm>
          <a:off x="366378" y="398678"/>
          <a:ext cx="2212665" cy="2212665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B07E6-9D7B-4B3F-9545-250A1DEC8169}">
      <dsp:nvSpPr>
        <dsp:cNvPr id="0" name=""/>
        <dsp:cNvSpPr/>
      </dsp:nvSpPr>
      <dsp:spPr>
        <a:xfrm>
          <a:off x="3030810" y="0"/>
          <a:ext cx="2939811" cy="6644640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Emergency Response</a:t>
          </a:r>
        </a:p>
      </dsp:txBody>
      <dsp:txXfrm>
        <a:off x="3030810" y="2657856"/>
        <a:ext cx="2939811" cy="2657856"/>
      </dsp:txXfrm>
    </dsp:sp>
    <dsp:sp modelId="{63EADF02-0A9E-4A25-9C9C-D0CF558F7701}">
      <dsp:nvSpPr>
        <dsp:cNvPr id="0" name=""/>
        <dsp:cNvSpPr/>
      </dsp:nvSpPr>
      <dsp:spPr>
        <a:xfrm rot="5400000">
          <a:off x="3394384" y="398678"/>
          <a:ext cx="2212665" cy="221266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0D54A-62B7-4D06-96C8-CFE01FE481A0}">
      <dsp:nvSpPr>
        <dsp:cNvPr id="0" name=""/>
        <dsp:cNvSpPr/>
      </dsp:nvSpPr>
      <dsp:spPr>
        <a:xfrm>
          <a:off x="6058817" y="0"/>
          <a:ext cx="2939811" cy="6644640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Rehabilitation </a:t>
          </a:r>
        </a:p>
      </dsp:txBody>
      <dsp:txXfrm>
        <a:off x="6058817" y="2657856"/>
        <a:ext cx="2939811" cy="2657856"/>
      </dsp:txXfrm>
    </dsp:sp>
    <dsp:sp modelId="{A842C7B9-C9B6-4076-8FCC-4A86D8857A65}">
      <dsp:nvSpPr>
        <dsp:cNvPr id="0" name=""/>
        <dsp:cNvSpPr/>
      </dsp:nvSpPr>
      <dsp:spPr>
        <a:xfrm>
          <a:off x="6422390" y="398678"/>
          <a:ext cx="2212665" cy="2212665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66917-711B-4617-8587-D415109BE113}">
      <dsp:nvSpPr>
        <dsp:cNvPr id="0" name=""/>
        <dsp:cNvSpPr/>
      </dsp:nvSpPr>
      <dsp:spPr>
        <a:xfrm>
          <a:off x="9086823" y="0"/>
          <a:ext cx="2939811" cy="6644640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Restoration and Recovery</a:t>
          </a:r>
        </a:p>
      </dsp:txBody>
      <dsp:txXfrm>
        <a:off x="9086823" y="2657856"/>
        <a:ext cx="2939811" cy="2657856"/>
      </dsp:txXfrm>
    </dsp:sp>
    <dsp:sp modelId="{9B75D18A-7F39-42B7-9338-569B95A0A439}">
      <dsp:nvSpPr>
        <dsp:cNvPr id="0" name=""/>
        <dsp:cNvSpPr/>
      </dsp:nvSpPr>
      <dsp:spPr>
        <a:xfrm>
          <a:off x="9450396" y="398678"/>
          <a:ext cx="2212665" cy="2212665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C4886-BDDB-4303-ADDA-84D299FAAB02}">
      <dsp:nvSpPr>
        <dsp:cNvPr id="0" name=""/>
        <dsp:cNvSpPr/>
      </dsp:nvSpPr>
      <dsp:spPr>
        <a:xfrm>
          <a:off x="481177" y="5647943"/>
          <a:ext cx="11067084" cy="99669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B3017-A9B1-4CDB-ADCA-0F038F62825B}">
      <dsp:nvSpPr>
        <dsp:cNvPr id="0" name=""/>
        <dsp:cNvSpPr/>
      </dsp:nvSpPr>
      <dsp:spPr>
        <a:xfrm>
          <a:off x="1510" y="147640"/>
          <a:ext cx="1344398" cy="53775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  </a:t>
          </a:r>
        </a:p>
      </dsp:txBody>
      <dsp:txXfrm>
        <a:off x="270390" y="147640"/>
        <a:ext cx="806639" cy="537759"/>
      </dsp:txXfrm>
    </dsp:sp>
    <dsp:sp modelId="{6BFB0B95-AD38-420E-A788-40BAAA3B80B7}">
      <dsp:nvSpPr>
        <dsp:cNvPr id="0" name=""/>
        <dsp:cNvSpPr/>
      </dsp:nvSpPr>
      <dsp:spPr>
        <a:xfrm>
          <a:off x="1211468" y="147640"/>
          <a:ext cx="1344398" cy="537759"/>
        </a:xfrm>
        <a:prstGeom prst="chevron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  </a:t>
          </a:r>
        </a:p>
      </dsp:txBody>
      <dsp:txXfrm>
        <a:off x="1480348" y="147640"/>
        <a:ext cx="806639" cy="537759"/>
      </dsp:txXfrm>
    </dsp:sp>
    <dsp:sp modelId="{F8CCB98F-22A6-423D-80C1-09486442162D}">
      <dsp:nvSpPr>
        <dsp:cNvPr id="0" name=""/>
        <dsp:cNvSpPr/>
      </dsp:nvSpPr>
      <dsp:spPr>
        <a:xfrm>
          <a:off x="2421427" y="147640"/>
          <a:ext cx="1344398" cy="537759"/>
        </a:xfrm>
        <a:prstGeom prst="chevron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  </a:t>
          </a:r>
        </a:p>
      </dsp:txBody>
      <dsp:txXfrm>
        <a:off x="2690307" y="147640"/>
        <a:ext cx="806639" cy="537759"/>
      </dsp:txXfrm>
    </dsp:sp>
    <dsp:sp modelId="{FDBF837C-3D88-48BC-8E9B-A9062396026F}">
      <dsp:nvSpPr>
        <dsp:cNvPr id="0" name=""/>
        <dsp:cNvSpPr/>
      </dsp:nvSpPr>
      <dsp:spPr>
        <a:xfrm>
          <a:off x="3631385" y="147640"/>
          <a:ext cx="1344398" cy="537759"/>
        </a:xfrm>
        <a:prstGeom prst="chevron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3900265" y="147640"/>
        <a:ext cx="806639" cy="537759"/>
      </dsp:txXfrm>
    </dsp:sp>
    <dsp:sp modelId="{70D49465-0250-4BDE-93A7-A68C3311B60C}">
      <dsp:nvSpPr>
        <dsp:cNvPr id="0" name=""/>
        <dsp:cNvSpPr/>
      </dsp:nvSpPr>
      <dsp:spPr>
        <a:xfrm>
          <a:off x="4841344" y="147640"/>
          <a:ext cx="1344398" cy="537759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110224" y="147640"/>
        <a:ext cx="806639" cy="537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EAEAE-1185-4DDE-9DC2-351C5E146767}" type="datetimeFigureOut">
              <a:rPr lang="en-CA" smtClean="0"/>
              <a:t>2024-04-12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FFBE3-4C1B-4008-8E36-95146C0B649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1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7Re0-kC6zM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BFEDC-A212-431F-B924-8200C4C398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Wildfire land-based recovery has three business areas</a:t>
            </a:r>
          </a:p>
          <a:p>
            <a:pPr marL="228600" indent="-228600">
              <a:buAutoNum type="arabicPeriod"/>
            </a:pPr>
            <a:r>
              <a:rPr lang="en-CA"/>
              <a:t>The first being Wildfire Suppression Rehabilitation – this starts soon after the land disturbances caused by wildfire suppression activities occur. A common example of this is rehabbing fire guards.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i="0">
                <a:solidFill>
                  <a:srgbClr val="292929"/>
                </a:solidFill>
                <a:effectLst/>
                <a:latin typeface="BC Sans" pitchFamily="2" charset="0"/>
              </a:rPr>
              <a:t>Of the 5,132.77 kms of fire guard built in the 2023 season, approximately 1,207.13 kms has been rehabilitated. Nine of 15 wildfire suppression rehabilitation project plans have been completed</a:t>
            </a:r>
            <a:endParaRPr lang="en-CA"/>
          </a:p>
          <a:p>
            <a:pPr marL="228600" indent="-228600">
              <a:buAutoNum type="arabicPeriod"/>
            </a:pPr>
            <a:r>
              <a:rPr lang="en-CA"/>
              <a:t>The second project area is Post wildfire natural hazard risk analysis. We work with professional geomorphologists to assess whether wildfire impacts increase the likelihood of another natural hazard, such as a landslide. The reports are shared with local governments and First Nations to make land management decisions. </a:t>
            </a:r>
          </a:p>
          <a:p>
            <a:pPr marL="228600" indent="-228600">
              <a:buAutoNum type="arabicPeriod"/>
            </a:pPr>
            <a:r>
              <a:rPr lang="en-CA"/>
              <a:t>Last but not least, Ecological Wildfire Recovery, which is a suite of actions undertaken to assess, recuperate, restore, reclaim and/or salvage landscape values that have been disturbed by a wildfire.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788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In 2023, we contracted an experienced forester to conduct an international jurisdictional scan of ecological recovery.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20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In 2023, we contracted an experienced forester to conduct an international jurisdictional scan of ecological recovery.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921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non-starred values came from years of district level wildfire recovery discussions with program leads and First Nations.</a:t>
            </a:r>
          </a:p>
          <a:p>
            <a:r>
              <a:rPr lang="en-US"/>
              <a:t>We take into consideration a number of values when prescribing treatments or funding projects. This set of values was developed in collaboration with First Nations. </a:t>
            </a:r>
          </a:p>
          <a:p>
            <a:endParaRPr lang="en-US"/>
          </a:p>
          <a:p>
            <a:r>
              <a:rPr lang="en-US" b="0" i="0">
                <a:solidFill>
                  <a:srgbClr val="494949"/>
                </a:solidFill>
                <a:effectLst/>
                <a:latin typeface="Myriad-Pro"/>
              </a:rPr>
              <a:t>Plans consider societal and cultural values with the intent to foster reconciliation with and increase the involvement in forest management of First Nations. </a:t>
            </a:r>
          </a:p>
          <a:p>
            <a:endParaRPr lang="en-US" b="0" i="0">
              <a:solidFill>
                <a:srgbClr val="494949"/>
              </a:solidFill>
              <a:effectLst/>
              <a:latin typeface="Myriad-Pro"/>
            </a:endParaRPr>
          </a:p>
          <a:p>
            <a:r>
              <a:rPr lang="en-US" b="0" i="0">
                <a:solidFill>
                  <a:srgbClr val="494949"/>
                </a:solidFill>
                <a:effectLst/>
                <a:latin typeface="Myriad-Pro"/>
              </a:rPr>
              <a:t>Management of the values are completed through a zonation process where potential conflict between values can be managed and objectives for the zones are identified.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2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>
                <a:solidFill>
                  <a:srgbClr val="292929"/>
                </a:solidFill>
                <a:effectLst/>
                <a:latin typeface="BC Sans" pitchFamily="2" charset="0"/>
              </a:rPr>
              <a:t>There are many techniques to help landscapes recover from wildfires, from repairing damaged infrastructure to improving the resiliency of forests so they’re better able to withstand future disasters. </a:t>
            </a:r>
          </a:p>
          <a:p>
            <a:pPr algn="l"/>
            <a:endParaRPr lang="en-US" b="0" i="0">
              <a:solidFill>
                <a:srgbClr val="292929"/>
              </a:solidFill>
              <a:effectLst/>
              <a:latin typeface="BC Sans" pitchFamily="2" charset="0"/>
            </a:endParaRPr>
          </a:p>
          <a:p>
            <a:pPr algn="l"/>
            <a:r>
              <a:rPr lang="en-US" b="0" i="0">
                <a:solidFill>
                  <a:srgbClr val="292929"/>
                </a:solidFill>
                <a:effectLst/>
                <a:latin typeface="BC Sans" pitchFamily="2" charset="0"/>
              </a:rPr>
              <a:t>On the left is an example of recontouring which helps stabilize soils</a:t>
            </a:r>
          </a:p>
          <a:p>
            <a:pPr algn="l"/>
            <a:r>
              <a:rPr lang="en-US" b="0" i="0">
                <a:solidFill>
                  <a:srgbClr val="292929"/>
                </a:solidFill>
                <a:effectLst/>
                <a:latin typeface="BC Sans" pitchFamily="2" charset="0"/>
              </a:rPr>
              <a:t>On the right shows stream and natural drainage restoration</a:t>
            </a:r>
          </a:p>
          <a:p>
            <a:pPr algn="l"/>
            <a:r>
              <a:rPr lang="en-US" b="0" i="0">
                <a:solidFill>
                  <a:srgbClr val="292929"/>
                </a:solidFill>
                <a:effectLst/>
                <a:latin typeface="BC Sans" pitchFamily="2" charset="0"/>
              </a:rPr>
              <a:t>The bottom image is an example of timber salvage. </a:t>
            </a:r>
            <a:r>
              <a:rPr lang="en-US" b="0" i="0">
                <a:solidFill>
                  <a:srgbClr val="494949"/>
                </a:solidFill>
                <a:effectLst/>
                <a:latin typeface="Myriad-Pro"/>
              </a:rPr>
              <a:t>Following a wildfire, it’s important to harvest marketable timber in the affected area before the quality of the wood deteriorates.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55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>
                <a:solidFill>
                  <a:srgbClr val="292929"/>
                </a:solidFill>
                <a:effectLst/>
                <a:latin typeface="BC Sans"/>
              </a:rPr>
              <a:t>In addition to the provincial government, wildfire land-based recovery work is carried out by local governments, First Nations, industry, stakeholders, and other organizations throughout the province.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713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494949"/>
                </a:solidFill>
                <a:effectLst/>
                <a:latin typeface="Myriad-Pro"/>
              </a:rPr>
              <a:t>We’re also collaborating with the US Forest Service’s National Post-Fire Program to build a shared understanding of post-wildfire recovery. </a:t>
            </a:r>
          </a:p>
          <a:p>
            <a:endParaRPr lang="en-US" b="0" i="0">
              <a:solidFill>
                <a:srgbClr val="494949"/>
              </a:solidFill>
              <a:effectLst/>
              <a:latin typeface="Myriad-Pro"/>
            </a:endParaRPr>
          </a:p>
          <a:p>
            <a:r>
              <a:rPr lang="en-US" b="0" i="0">
                <a:solidFill>
                  <a:srgbClr val="494949"/>
                </a:solidFill>
                <a:effectLst/>
                <a:latin typeface="Myriad-Pro"/>
              </a:rPr>
              <a:t>The Wildfire Land-Based Recovery (WLBR) team recently hosted the Lead and Deputy Lead of the US Forest Service National Post-Fire Program. Over 3 days, we shared information about our programs, visited a variety of field sites to review suppression </a:t>
            </a:r>
            <a:r>
              <a:rPr lang="en-US" b="0" i="0" err="1">
                <a:solidFill>
                  <a:srgbClr val="494949"/>
                </a:solidFill>
                <a:effectLst/>
                <a:latin typeface="Myriad-Pro"/>
              </a:rPr>
              <a:t>rehabilitiation</a:t>
            </a:r>
            <a:r>
              <a:rPr lang="en-US" b="0" i="0">
                <a:solidFill>
                  <a:srgbClr val="494949"/>
                </a:solidFill>
                <a:effectLst/>
                <a:latin typeface="Myriad-Pro"/>
              </a:rPr>
              <a:t>, natural hazard risk analysis and ecological recovery, and laid the foundation for a deeper understanding of the complexities involved in wildfire recovery efforts.</a:t>
            </a:r>
          </a:p>
          <a:p>
            <a:endParaRPr lang="en-US">
              <a:solidFill>
                <a:srgbClr val="494949"/>
              </a:solidFill>
              <a:latin typeface="Myriad-Pro"/>
            </a:endParaRPr>
          </a:p>
          <a:p>
            <a:r>
              <a:rPr lang="en-US">
                <a:solidFill>
                  <a:srgbClr val="494949"/>
                </a:solidFill>
                <a:latin typeface="Myriad-Pro"/>
              </a:rPr>
              <a:t>WLBR Tour – Kelowna – McDougall Wildfire 2023 (visit in October/Nov. 2023)</a:t>
            </a:r>
          </a:p>
          <a:p>
            <a:r>
              <a:rPr lang="en-US">
                <a:solidFill>
                  <a:srgbClr val="494949"/>
                </a:solidFill>
                <a:latin typeface="Myriad-Pro"/>
              </a:rPr>
              <a:t>Deadman Creek Project – Ongoing – 2021 Sparks Lake Fire &amp; 2017 Elephant Hill Fire – Peter </a:t>
            </a:r>
            <a:r>
              <a:rPr lang="en-US" err="1">
                <a:solidFill>
                  <a:srgbClr val="494949"/>
                </a:solidFill>
                <a:latin typeface="Myriad-Pro"/>
              </a:rPr>
              <a:t>Roubichard</a:t>
            </a:r>
            <a:r>
              <a:rPr lang="en-US">
                <a:solidFill>
                  <a:srgbClr val="494949"/>
                </a:solidFill>
                <a:latin typeface="Myriad-Pro"/>
              </a:rPr>
              <a:t> and Sarah….</a:t>
            </a:r>
          </a:p>
          <a:p>
            <a:r>
              <a:rPr lang="en-US">
                <a:solidFill>
                  <a:srgbClr val="494949"/>
                </a:solidFill>
                <a:latin typeface="Myriad-Pro"/>
              </a:rPr>
              <a:t>USFS/USGS Online Meeting with BC FOR Geomorphologists and Soil Scientists</a:t>
            </a:r>
          </a:p>
          <a:p>
            <a:r>
              <a:rPr lang="en-US">
                <a:solidFill>
                  <a:srgbClr val="494949"/>
                </a:solidFill>
                <a:latin typeface="Myriad-Pro"/>
              </a:rPr>
              <a:t>Presentations at Rehab Community of Practice – Suppression Repair – Dave Callery</a:t>
            </a:r>
          </a:p>
          <a:p>
            <a:r>
              <a:rPr lang="en-US">
                <a:solidFill>
                  <a:srgbClr val="494949"/>
                </a:solidFill>
                <a:latin typeface="Myriad-Pro"/>
              </a:rPr>
              <a:t>Participation in the READ course with US Parks Service – Andrew and Kyle </a:t>
            </a:r>
          </a:p>
          <a:p>
            <a:endParaRPr lang="en-US">
              <a:solidFill>
                <a:srgbClr val="494949"/>
              </a:solidFill>
              <a:latin typeface="Myriad-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326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solidFill>
                  <a:srgbClr val="000000"/>
                </a:solidFill>
                <a:latin typeface="JOSWDF+Lato-Regular"/>
              </a:rPr>
              <a:t>The 2017 Elephant Hill wildfire was a pivotal incident for the BC Wildfire Service. With significant social, cultural, economic and ecological impacts to Indigenous communities, a partnership formed between the provincial government and these communities to forge a new collaborative approach to post-wildfire land-based recovery.</a:t>
            </a:r>
            <a:r>
              <a:rPr lang="en-US" sz="1800">
                <a:solidFill>
                  <a:srgbClr val="000000"/>
                </a:solidFill>
                <a:latin typeface="JOSWDF+Lato-Regular"/>
              </a:rPr>
              <a:t>   </a:t>
            </a:r>
            <a:endParaRPr lang="en-US" sz="1800" b="0" i="0" u="none" strike="noStrike" baseline="0">
              <a:solidFill>
                <a:srgbClr val="000000"/>
              </a:solidFill>
              <a:latin typeface="JOSWDF+Lato-Regular"/>
            </a:endParaRPr>
          </a:p>
          <a:p>
            <a:endParaRPr lang="en-US" sz="1800">
              <a:latin typeface="JOSWDF+Lato-Regular"/>
            </a:endParaRPr>
          </a:p>
          <a:p>
            <a:r>
              <a:rPr lang="en-US"/>
              <a:t>In a moment, I’ll play a video showing how the BC Wildfire Service collaborated with an Indigenous community in to develop and carry out restoration work. </a:t>
            </a:r>
          </a:p>
          <a:p>
            <a:endParaRPr lang="en-US" sz="1800">
              <a:latin typeface="JOSWDF+La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62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Brown’s Creek Restoration Project – Whiterock Lake Fire 2021</a:t>
            </a:r>
          </a:p>
          <a:p>
            <a:pPr>
              <a:defRPr/>
            </a:pPr>
            <a:r>
              <a:rPr lang="en-CA">
                <a:hlinkClick r:id="rId3"/>
              </a:rPr>
              <a:t>https://www.youtube.com/watch?v=87Re0-kC6zM</a:t>
            </a:r>
            <a:endParaRPr lang="en-CA">
              <a:cs typeface="Calibri"/>
              <a:hlinkClick r:id="rId3"/>
            </a:endParaRPr>
          </a:p>
          <a:p>
            <a:pPr>
              <a:defRPr/>
            </a:pPr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05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Recovery is just one area we are partnering in with First Nations. The BC Wildfire Service has undertaken a number of initiatives to further reconciliation with Indigenous peoples, including: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/>
              <a:t>Offering a bootcamp that is both more accessible to Indigenous communities and more culturally appropriate.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/>
              <a:t>In a moment, I’ll play a short video showing how we do this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/>
              <a:t>Finding ways to support training and employment, either within the BCWS or as contractors</a:t>
            </a:r>
            <a:endParaRPr lang="en-US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Increasing cultural awareness across the organization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Adding community relations specialist roles to incident management teams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Engaging communities earlier and more often at the local level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Our vision is to work with Indigenous communities as true partners across all four pillars of emergency management.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73BC2-8848-4540-8BDC-B4050FFDF9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79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BAER is a 5 step process. We will go through each of these steps.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FFCC"/>
              </a:solidFill>
              <a:latin typeface="Maiandra GD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CC"/>
                </a:solidFill>
                <a:latin typeface="Maiandra GD" pitchFamily="34" charset="0"/>
              </a:rPr>
              <a:t>BAER teams are staffed by specially trained professionals who rapidly assess the burned area and determine appropriate response actions. </a:t>
            </a:r>
            <a:r>
              <a:rPr lang="en-US" sz="1200" u="sng">
                <a:solidFill>
                  <a:srgbClr val="FFFFCC"/>
                </a:solidFill>
                <a:latin typeface="Maiandra GD" pitchFamily="34" charset="0"/>
              </a:rPr>
              <a:t>Rapid Assessment</a:t>
            </a:r>
            <a:r>
              <a:rPr lang="en-US" sz="1200">
                <a:solidFill>
                  <a:srgbClr val="FFFFCC"/>
                </a:solidFill>
                <a:latin typeface="Maiandra GD" pitchFamily="34" charset="0"/>
              </a:rPr>
              <a:t>!!  </a:t>
            </a:r>
            <a:r>
              <a:rPr lang="en-US" sz="1200" u="sng">
                <a:solidFill>
                  <a:srgbClr val="C00000"/>
                </a:solidFill>
                <a:latin typeface="Maiandra GD" pitchFamily="34" charset="0"/>
              </a:rPr>
              <a:t>Program objective is to manage risk</a:t>
            </a:r>
            <a:r>
              <a:rPr lang="en-US" sz="1200">
                <a:solidFill>
                  <a:srgbClr val="FFFFCC"/>
                </a:solidFill>
                <a:latin typeface="Maiandra GD" pitchFamily="34" charset="0"/>
              </a:rPr>
              <a:t>. Assessment is the means to get to the goal, not the goal itself. 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BAER process </a:t>
            </a:r>
            <a:r>
              <a:rPr lang="en-US" baseline="0"/>
              <a:t>starts with identification of critical BAER values. If critical BAER values exist within the fire area next step is to identify post-fire threats to those values and determine the risk. </a:t>
            </a:r>
            <a:r>
              <a:rPr lang="en-US" sz="1200"/>
              <a:t>If critical values are found to be at an unacceptable</a:t>
            </a:r>
            <a:r>
              <a:rPr lang="en-US" sz="1200" baseline="0"/>
              <a:t> risk , a response strategy is then developed and implemented. 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119D6-619F-4A1C-8B8E-BE4FAFF17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78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06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FFBE3-4C1B-4008-8E36-95146C0B649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12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summary of </a:t>
            </a:r>
            <a:r>
              <a:rPr lang="en-CA" sz="1800" err="1">
                <a:effectLst/>
                <a:latin typeface="Calibri" panose="020F0502020204030204" pitchFamily="34" charset="0"/>
              </a:rPr>
              <a:t>bc</a:t>
            </a:r>
            <a:r>
              <a:rPr lang="en-CA" sz="1800">
                <a:effectLst/>
                <a:latin typeface="Calibri" panose="020F0502020204030204" pitchFamily="34" charset="0"/>
              </a:rPr>
              <a:t> wildfire - history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last year worst fire year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drought </a:t>
            </a:r>
            <a:r>
              <a:rPr lang="en-CA" sz="1800" err="1">
                <a:effectLst/>
                <a:latin typeface="Calibri" panose="020F0502020204030204" pitchFamily="34" charset="0"/>
              </a:rPr>
              <a:t>coniditons</a:t>
            </a:r>
            <a:endParaRPr lang="en-CA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Why the recovery team came about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leading the program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here's the things we're doing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examples </a:t>
            </a:r>
            <a:r>
              <a:rPr lang="en-CA" sz="1800" err="1">
                <a:effectLst/>
                <a:latin typeface="Calibri" panose="020F0502020204030204" pitchFamily="34" charset="0"/>
              </a:rPr>
              <a:t>oF</a:t>
            </a:r>
            <a:r>
              <a:rPr lang="en-CA" sz="1800">
                <a:effectLst/>
                <a:latin typeface="Calibri" panose="020F0502020204030204" pitchFamily="34" charset="0"/>
              </a:rPr>
              <a:t> the </a:t>
            </a:r>
            <a:r>
              <a:rPr lang="en-CA" sz="1800" err="1">
                <a:effectLst/>
                <a:latin typeface="Calibri" panose="020F0502020204030204" pitchFamily="34" charset="0"/>
              </a:rPr>
              <a:t>colab</a:t>
            </a:r>
            <a:r>
              <a:rPr lang="en-CA" sz="1800">
                <a:effectLst/>
                <a:latin typeface="Calibri" panose="020F0502020204030204" pitchFamily="34" charset="0"/>
              </a:rPr>
              <a:t> with globe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 err="1">
                <a:effectLst/>
                <a:latin typeface="Calibri" panose="020F0502020204030204" pitchFamily="34" charset="0"/>
              </a:rPr>
              <a:t>juridictional</a:t>
            </a:r>
            <a:r>
              <a:rPr lang="en-CA" sz="1800">
                <a:effectLst/>
                <a:latin typeface="Calibri" panose="020F0502020204030204" pitchFamily="34" charset="0"/>
              </a:rPr>
              <a:t> scan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Rikki: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started </a:t>
            </a:r>
            <a:r>
              <a:rPr lang="en-CA" sz="1800" err="1">
                <a:effectLst/>
                <a:latin typeface="Calibri" panose="020F0502020204030204" pitchFamily="34" charset="0"/>
              </a:rPr>
              <a:t>colab</a:t>
            </a:r>
            <a:r>
              <a:rPr lang="en-CA" sz="1800">
                <a:effectLst/>
                <a:latin typeface="Calibri" panose="020F0502020204030204" pitchFamily="34" charset="0"/>
              </a:rPr>
              <a:t> with USFS and USAG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examples: came in </a:t>
            </a:r>
            <a:r>
              <a:rPr lang="en-CA" sz="1800" err="1">
                <a:effectLst/>
                <a:latin typeface="Calibri" panose="020F0502020204030204" pitchFamily="34" charset="0"/>
              </a:rPr>
              <a:t>nov</a:t>
            </a:r>
            <a:r>
              <a:rPr lang="en-CA" sz="1800">
                <a:effectLst/>
                <a:latin typeface="Calibri" panose="020F0502020204030204" pitchFamily="34" charset="0"/>
              </a:rPr>
              <a:t> field tours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CA" sz="180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this week - scientists came up, put on workshop with recovery and geomorphologists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First Nations - </a:t>
            </a:r>
            <a:r>
              <a:rPr lang="en-CA" sz="1800" err="1">
                <a:effectLst/>
                <a:latin typeface="Calibri" panose="020F0502020204030204" pitchFamily="34" charset="0"/>
              </a:rPr>
              <a:t>colaborating</a:t>
            </a:r>
            <a:r>
              <a:rPr lang="en-CA" sz="1800">
                <a:effectLst/>
                <a:latin typeface="Calibri" panose="020F0502020204030204" pitchFamily="34" charset="0"/>
              </a:rPr>
              <a:t> on recovery plans (OKIB), mushroom permit, </a:t>
            </a:r>
            <a:r>
              <a:rPr lang="en-CA" sz="1800" err="1">
                <a:effectLst/>
                <a:latin typeface="Calibri" panose="020F0502020204030204" pitchFamily="34" charset="0"/>
              </a:rPr>
              <a:t>cutural</a:t>
            </a:r>
            <a:r>
              <a:rPr lang="en-CA" sz="1800">
                <a:effectLst/>
                <a:latin typeface="Calibri" panose="020F0502020204030204" pitchFamily="34" charset="0"/>
              </a:rPr>
              <a:t>/prescribed fire (</a:t>
            </a:r>
            <a:r>
              <a:rPr lang="en-CA" sz="1800" err="1">
                <a:effectLst/>
                <a:latin typeface="Calibri" panose="020F0502020204030204" pitchFamily="34" charset="0"/>
              </a:rPr>
              <a:t>sarah</a:t>
            </a:r>
            <a:r>
              <a:rPr lang="en-CA" sz="1800">
                <a:effectLst/>
                <a:latin typeface="Calibri" panose="020F0502020204030204" pitchFamily="34" charset="0"/>
              </a:rPr>
              <a:t> </a:t>
            </a:r>
            <a:r>
              <a:rPr lang="en-CA" sz="1800" err="1">
                <a:effectLst/>
                <a:latin typeface="Calibri" panose="020F0502020204030204" pitchFamily="34" charset="0"/>
              </a:rPr>
              <a:t>budd</a:t>
            </a:r>
            <a:r>
              <a:rPr lang="en-CA" sz="1800">
                <a:effectLst/>
                <a:latin typeface="Calibri" panose="020F0502020204030204" pitchFamily="34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 err="1">
                <a:effectLst/>
                <a:latin typeface="Calibri" panose="020F0502020204030204" pitchFamily="34" charset="0"/>
              </a:rPr>
              <a:t>Colab</a:t>
            </a:r>
            <a:r>
              <a:rPr lang="en-CA" sz="1800">
                <a:effectLst/>
                <a:latin typeface="Calibri" panose="020F0502020204030204" pitchFamily="34" charset="0"/>
              </a:rPr>
              <a:t> w/ project Heather </a:t>
            </a:r>
            <a:r>
              <a:rPr lang="en-CA" sz="1800" err="1">
                <a:effectLst/>
                <a:latin typeface="Calibri" panose="020F0502020204030204" pitchFamily="34" charset="0"/>
              </a:rPr>
              <a:t>Fuer</a:t>
            </a:r>
            <a:r>
              <a:rPr lang="en-CA" sz="1800">
                <a:effectLst/>
                <a:latin typeface="Calibri" panose="020F0502020204030204" pitchFamily="34" charset="0"/>
              </a:rPr>
              <a:t> and Jessica Mack - communities ready for response, indigenous crews.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>
                <a:effectLst/>
                <a:latin typeface="Calibri" panose="020F0502020204030204" pitchFamily="34" charset="0"/>
              </a:rPr>
              <a:t>Agreements &gt; find canned </a:t>
            </a:r>
            <a:r>
              <a:rPr lang="en-CA" sz="1800" err="1">
                <a:effectLst/>
                <a:latin typeface="Calibri" panose="020F0502020204030204" pitchFamily="34" charset="0"/>
              </a:rPr>
              <a:t>presenations</a:t>
            </a:r>
            <a:endParaRPr lang="en-CA" sz="1800"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81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b="0" i="0" u="none" strike="noStrike" baseline="0">
                <a:solidFill>
                  <a:srgbClr val="000000"/>
                </a:solidFill>
                <a:latin typeface="JOSWDF+Lato-Regular"/>
              </a:rPr>
              <a:t>S</a:t>
            </a:r>
            <a:r>
              <a:rPr lang="en-US" sz="1800" b="0" i="0" u="none" strike="noStrike" baseline="0" err="1">
                <a:solidFill>
                  <a:srgbClr val="000000"/>
                </a:solidFill>
                <a:latin typeface="JOSWDF+Lato-Regular"/>
              </a:rPr>
              <a:t>etting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JOSWDF+Lato-Regular"/>
              </a:rPr>
              <a:t> the stage with an overview of wildfire in BC….</a:t>
            </a:r>
          </a:p>
          <a:p>
            <a:endParaRPr lang="en-US" sz="1800" b="0" i="0" u="none" strike="noStrike" baseline="0">
              <a:solidFill>
                <a:srgbClr val="000000"/>
              </a:solidFill>
              <a:latin typeface="JOSWDF+Lato-Regular"/>
            </a:endParaRPr>
          </a:p>
          <a:p>
            <a:r>
              <a:rPr lang="en-US" sz="1800" b="0" i="0" u="none" strike="noStrike" baseline="0">
                <a:solidFill>
                  <a:srgbClr val="000000"/>
                </a:solidFill>
                <a:latin typeface="JOSWDF+Lato-Regular"/>
              </a:rPr>
              <a:t>Wildfire has always been present in the province. However, in the last 8 years we’ve experienced some of the worst fire seasons in history.</a:t>
            </a:r>
          </a:p>
          <a:p>
            <a:endParaRPr lang="en-US" sz="1800" b="0" i="0" u="none" strike="noStrike" baseline="0">
              <a:solidFill>
                <a:srgbClr val="000000"/>
              </a:solidFill>
              <a:latin typeface="JOSWDF+Lato-Regular"/>
            </a:endParaRPr>
          </a:p>
          <a:p>
            <a:endParaRPr lang="en-US" sz="1800" b="0" i="0" u="none" strike="noStrike" baseline="0">
              <a:solidFill>
                <a:srgbClr val="000000"/>
              </a:solidFill>
              <a:latin typeface="JOSWDF+Lato-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2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2023 wildfire season was the most destructive in British Columbia’s recorded history: </a:t>
            </a:r>
            <a:b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CA" sz="1200">
              <a:effectLst/>
              <a:latin typeface="BC San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More than 2.84 million hectares of forest and landed burned. This is about the size of the whole of Hawaii.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Tens of thousands of people forced to evacuate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Hundreds of homes and structures lost or damaged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Impacts to cultural values, ecological values, infrastructure and local economies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Indirect economic impacts to agriculture, tourism and other weather-dependent businesses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Unquantifiable impacts to people’s health and wellbeing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defRPr/>
            </a:pPr>
            <a:r>
              <a:rPr lang="en-CA">
                <a:solidFill>
                  <a:srgbClr val="000000"/>
                </a:solidFill>
                <a:latin typeface="BC Sans"/>
              </a:rPr>
              <a:t>The tragic loss of 6 members of BC's wildland firefighting community</a:t>
            </a:r>
          </a:p>
          <a:p>
            <a:pPr>
              <a:defRPr/>
            </a:pPr>
            <a:endParaRPr lang="en-US" sz="120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6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British Columbia experienced one of the warmest and driest Octobers in 2022.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200">
              <a:effectLst/>
              <a:latin typeface="BC San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Daytime highs were consistently four to 10 degrees above normal and there was very limited precipitation for what is typically a cool and wet month.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200">
              <a:effectLst/>
              <a:latin typeface="BC San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Due to the limited moisture, drought conditions in the forests were much higher than normal.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200">
              <a:effectLst/>
              <a:latin typeface="BC San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elevated drought codes carried over into spring 2023 and set the stage for a potentially active fire season.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CA" sz="1200">
              <a:effectLst/>
              <a:latin typeface="BC San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200">
                <a:effectLst/>
                <a:latin typeface="BC Sans" pitchFamily="2" charset="0"/>
                <a:ea typeface="Calibri" panose="020F0502020204030204" pitchFamily="34" charset="0"/>
                <a:cs typeface="Arial" panose="020B0604020202020204" pitchFamily="34" charset="0"/>
              </a:rPr>
              <a:t>By October, the majority of the province had not recovered, carrying high to extreme drought code values into Spring 2024. Drought conditions could improve in 2024 if June brings semi-continuous, widespread precipitation. However, meteorologists are doubtful that BC will see sufficient rainfall in June 2024 to complete alleviate persistent drought conditions.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53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/>
              <a:t>The 2018 and 2021 fire seasons also had significant impacts to communities around B.C.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/>
              <a:t>Using the Elephant Hill report as guidance, The Ministry of Forests </a:t>
            </a:r>
            <a:r>
              <a:rPr lang="en-US" sz="1200" b="1"/>
              <a:t>recognized the need </a:t>
            </a:r>
            <a:r>
              <a:rPr lang="en-US" sz="1200"/>
              <a:t>to develop a strategy and framework for wildfire land-based recovery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/>
              <a:t>Recovery is one of the 4 pillars of emergency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Wildfire Land-Based Recovery was established in BC Wildfire in 2023 in the context of post-wildfire landscape management.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/>
              <a:t>Land-based recovery helps to reduce losses associated with fires by expediting the recovery of the landscape while improving resiliency, reducing vulnerability, and mitigating future negative impacts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98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FBE3-4C1B-4008-8E36-95146C0B649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60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gov.bc.ca/gov/content/governments/services-for-government/policies-procedures/bc-visual-identity/design-guidelines" TargetMode="Externa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29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D3C7-D30A-C840-4362-4144054C6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3BD7F-0BBC-FADF-12D8-05882C754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23AB7-60F5-CCB9-4267-A6A4F99D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5D0E5-B8C9-E3F8-4A67-FA5D8ECD0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F186A-4C5D-4FE3-8B44-2231DE6D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2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36036-E448-FE54-8757-D2F6E33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542F0-8270-E998-DAED-D1F7DD909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641FF-FEC1-C595-6C33-6573388D6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DC81B-43B5-31D2-DCE9-4632AA22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285D2-9370-C7FB-A173-DB59FFD7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85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1B62-4EE0-87D8-FB29-66465985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E06D-8170-C747-E066-D36603E15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63B1A-7F36-2964-6E0A-6AA576ABD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0D517-E742-4E1B-DD1C-EE3B4EDE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CEAFC-77D8-7ED5-361D-F6D794524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E0C4E-221D-762C-8736-39B5C2F4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09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DD30-FCCA-7F8B-F661-089417B9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9D797-49B8-F727-C023-B97F28DD4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17448-8DF7-8C6E-74B2-231F8887F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84E81-ADE8-A543-3EE9-297DE0DF8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17D7D-D0FE-7CC6-9E2B-F0FEDBE29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659F7-4929-B81A-3D01-86B5A166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101D2-02D9-EA2A-9F0C-07BEC14C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2DE12-144F-E44A-39C2-C7D5D615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89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CEE9-C1A8-CF12-5638-BBFD5533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6FDD9-1BED-D67F-E2E6-BD6A83309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2AF1E-005F-BF77-1CEC-BA60DC90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CEB90-029F-56A0-63E0-57BE5CB4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31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9B0D8-3E5E-476D-1D26-A3774586E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98480-258F-BC32-CAFF-1C5879C3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8C873-DF66-E8D3-A614-DBC4A851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4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3A9C2-614E-D5E6-1AB1-3ABB9C35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41080-4656-AF8F-D1F3-02F1C0349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326F9-85C1-41B2-E90A-5B2322F40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5816C-8C06-4CCC-C172-37545266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4F8A2-E9F7-A386-B397-6A5865F2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BB608-160B-1EF4-F1A1-F1CF5DB6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AD8-E241-ADDC-3E81-A93A96A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88D377-BA22-1C16-548B-BC15AD4E4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9EA83-B334-E8BE-F7EA-7430ADA0C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9F79C-01B4-293B-074A-615CD8D9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92573-65DC-B7B0-3FD2-E2745C18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08E67-5D58-36B1-38B9-1554864F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84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4ACA-1716-6573-0966-61AE959E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C66A6-D267-8DD7-020D-E5FAD949A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58754-768C-72B5-042E-80AE5EB7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6E722-A8DE-0974-D0DC-B7D2A75F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938F7-BDE6-3A0A-AAD5-CA892DD1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6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B3826-2E89-4F11-DF26-8758AFA20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E6FEF-7689-2EB3-9DFD-65F0AC200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938C1-2B0E-D77C-19E3-239BAD70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899C2-06FA-FCB6-F4EC-98EDEB81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5F36D-F25F-96E3-47FC-008D57E7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7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313509"/>
            <a:ext cx="9300753" cy="1582121"/>
          </a:xfrm>
          <a:noFill/>
        </p:spPr>
        <p:txBody>
          <a:bodyPr lIns="468000" tIns="288000" rIns="0" bIns="288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1895631"/>
            <a:ext cx="9300752" cy="539127"/>
          </a:xfrm>
          <a:noFill/>
        </p:spPr>
        <p:txBody>
          <a:bodyPr lIns="468000" tIns="144000" rIns="0" bIns="144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0315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63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14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92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1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7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4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06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72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21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204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49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FB43-B5DF-49E2-84B9-160DD39B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6" y="619949"/>
            <a:ext cx="10373589" cy="2426904"/>
          </a:xfrm>
        </p:spPr>
        <p:txBody>
          <a:bodyPr anchor="ctr"/>
          <a:lstStyle>
            <a:lvl1pPr algn="ctr">
              <a:defRPr>
                <a:solidFill>
                  <a:schemeClr val="bg2"/>
                </a:solidFill>
                <a:effectLst>
                  <a:glow rad="139700">
                    <a:schemeClr val="tx2">
                      <a:lumMod val="50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5109CF-C391-4426-BE4C-C5A68A4A854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3556323"/>
            <a:ext cx="12191999" cy="330167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1A253E-F7A3-4C3F-A856-8B894D8078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FDBB10-F375-4086-9340-75E29B8C8F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7DEA0-4E8E-4178-850B-680DB8CFFDD2}"/>
              </a:ext>
            </a:extLst>
          </p:cNvPr>
          <p:cNvSpPr txBox="1"/>
          <p:nvPr userDrawn="1"/>
        </p:nvSpPr>
        <p:spPr>
          <a:xfrm>
            <a:off x="12601148" y="3052495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50D1FB-2890-4E13-B04F-C14F47271914}"/>
              </a:ext>
            </a:extLst>
          </p:cNvPr>
          <p:cNvCxnSpPr/>
          <p:nvPr userDrawn="1"/>
        </p:nvCxnSpPr>
        <p:spPr>
          <a:xfrm>
            <a:off x="390526" y="3546798"/>
            <a:ext cx="11410948" cy="0"/>
          </a:xfrm>
          <a:prstGeom prst="line">
            <a:avLst/>
          </a:prstGeom>
          <a:ln w="9525">
            <a:solidFill>
              <a:srgbClr val="E3A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83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FB43-B5DF-49E2-84B9-160DD39B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858" y="621858"/>
            <a:ext cx="4052141" cy="48645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A48F04-2689-443E-ABCC-8A90BE33C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F25A3-7646-494D-8746-D0B6B99091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DE677-71A5-44E0-BF4C-6E027D054A37}"/>
              </a:ext>
            </a:extLst>
          </p:cNvPr>
          <p:cNvSpPr txBox="1"/>
          <p:nvPr userDrawn="1"/>
        </p:nvSpPr>
        <p:spPr>
          <a:xfrm>
            <a:off x="12570668" y="1499098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5FF91D-0AB8-4392-A363-10A477CDE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89001" y="621857"/>
            <a:ext cx="5791199" cy="477192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939333C-8376-462C-9EFC-0BCE9C018F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D030FD-73BF-4AAC-B12D-A74E52BB017F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298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Im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6B545-DDB0-4A1D-BB07-1424B6FFF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07570" y="625906"/>
            <a:ext cx="6172200" cy="524911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FB35A-CBBA-4C6F-ABF5-0B305BAF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0" y="625906"/>
            <a:ext cx="4434101" cy="236616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EE64E-32BD-4097-8D6A-E766D2403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230" y="3251373"/>
            <a:ext cx="4434101" cy="2623651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D4952B-58A0-4501-BEE8-57078CD4CA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F8D904-EC46-4B84-8D34-0D68D09A2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2F7E1-7B1E-438B-9816-164A0D5190C9}"/>
              </a:ext>
            </a:extLst>
          </p:cNvPr>
          <p:cNvSpPr txBox="1"/>
          <p:nvPr userDrawn="1"/>
        </p:nvSpPr>
        <p:spPr>
          <a:xfrm>
            <a:off x="12570668" y="1385406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1491555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: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2E2760-8C1F-40C5-9FCE-3C3884D5CA73}"/>
              </a:ext>
            </a:extLst>
          </p:cNvPr>
          <p:cNvGrpSpPr/>
          <p:nvPr userDrawn="1"/>
        </p:nvGrpSpPr>
        <p:grpSpPr>
          <a:xfrm>
            <a:off x="39769" y="578929"/>
            <a:ext cx="7575469" cy="6279072"/>
            <a:chOff x="5629275" y="968377"/>
            <a:chExt cx="5978435" cy="495533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F45389-9D7E-4D24-BF58-7EB57C478751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E9554E-4F8F-4BE6-9E6E-0B4AC6577170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49BE950-095E-4B09-B81D-A237AA8E2909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6914F-E639-45FE-B3AD-B00C2BE4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900" y="783144"/>
            <a:ext cx="6148851" cy="461027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7B2B7-77D7-4958-9977-4FF6921C1D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231EB-ED77-4A08-A78F-E6B675B2C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15C8CF-3F6C-42DC-8811-C5861657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57" y="783144"/>
            <a:ext cx="3942195" cy="461027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5B4B53B-1F91-4399-BDBD-8788E7B05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C4173C-8CA8-484F-A5F1-2BFAEA4F9A47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418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25E82F1-EBEB-43D7-BB71-A9E87D125CB0}"/>
              </a:ext>
            </a:extLst>
          </p:cNvPr>
          <p:cNvGrpSpPr/>
          <p:nvPr userDrawn="1"/>
        </p:nvGrpSpPr>
        <p:grpSpPr>
          <a:xfrm rot="16200000" flipH="1">
            <a:off x="7552666" y="434113"/>
            <a:ext cx="5073447" cy="4205223"/>
            <a:chOff x="5629275" y="968377"/>
            <a:chExt cx="5978435" cy="495533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DFB1296-4EC9-41AB-8617-1B3EF4B4CAF5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CE4219-5A4B-46C7-9888-F39383FDCD56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1D70BD8-2E07-4188-B241-92D5C8CF637D}"/>
                </a:ext>
              </a:extLst>
            </p:cNvPr>
            <p:cNvSpPr/>
            <p:nvPr/>
          </p:nvSpPr>
          <p:spPr>
            <a:xfrm>
              <a:off x="5629275" y="968377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825E7C-A2F8-4264-ADC2-FB92CE29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856447"/>
            <a:ext cx="10373591" cy="20600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F334-CA4E-4C11-BA6E-92025B6BA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205" y="3429000"/>
            <a:ext cx="5074026" cy="21756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6FCD3-E7AA-40C4-B34B-1B1F6FA4C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9160" y="3429000"/>
            <a:ext cx="5063635" cy="21756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98654-A587-4B84-906F-EB47B02B6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BB854-0726-4026-BD67-51E0A7616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1416943-AD41-4866-B973-F5DB262C23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67BAD8-5BEF-439B-A3E6-9F6484CAC8EA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385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9B7C4-60E3-4755-8FBE-C1CB701FB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205" y="2311401"/>
            <a:ext cx="4907395" cy="3151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24AF2-64C8-43A4-99B3-F511DE674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5400" y="2311401"/>
            <a:ext cx="4907395" cy="3151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0500A2C-36A5-47E6-AEC3-AD71C6E1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673572"/>
            <a:ext cx="10373591" cy="120285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7B0FCA9-6FD7-499C-BF6E-2A625BB76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035F5AD-C135-4F04-A3D4-A20EEC4830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3A7772-2FFC-4F16-B910-8F153682BD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B75F6D-7D73-4AB9-B368-FF1F010A11D4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95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0386445-2D20-4B00-948F-B74E94C53DDB}"/>
              </a:ext>
            </a:extLst>
          </p:cNvPr>
          <p:cNvGrpSpPr/>
          <p:nvPr userDrawn="1"/>
        </p:nvGrpSpPr>
        <p:grpSpPr>
          <a:xfrm>
            <a:off x="0" y="578927"/>
            <a:ext cx="7575469" cy="6279073"/>
            <a:chOff x="5629275" y="968376"/>
            <a:chExt cx="5978435" cy="495534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191135-6182-4324-85CA-758175E0C806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945D2B-30ED-49C8-8EFA-25B127AC8ED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7DA8B0-9E9B-43FE-9227-F1708C03ABFC}"/>
                </a:ext>
              </a:extLst>
            </p:cNvPr>
            <p:cNvSpPr/>
            <p:nvPr/>
          </p:nvSpPr>
          <p:spPr>
            <a:xfrm>
              <a:off x="5629275" y="968376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C0C39BD-A5C5-4131-945D-8AE9E8E7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16" y="856448"/>
            <a:ext cx="3925580" cy="2293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2FAF5-2B9B-42D6-8174-FF14C1538E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8F0E7-D04D-4EE8-9D2F-10DE08899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200B36E-61D8-4ABE-AA93-3559E6A83EA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65668" y="854241"/>
            <a:ext cx="4018364" cy="3341907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D03AC9A-C3E6-49F7-AA61-F5D76255B5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46270" y="3723567"/>
            <a:ext cx="4923229" cy="2607787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53747CF-9DEB-4EC4-9821-2196C88522C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040968" y="1226508"/>
            <a:ext cx="2957197" cy="3246744"/>
          </a:xfrm>
          <a:solidFill>
            <a:schemeClr val="bg2"/>
          </a:solidFill>
          <a:ln w="952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EEAF4-5137-43A3-BAD9-B4CE4265C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56475" y="3370376"/>
            <a:ext cx="3925581" cy="24501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396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Message and Descri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01728A-034A-48CE-8477-1839306949D1}"/>
              </a:ext>
            </a:extLst>
          </p:cNvPr>
          <p:cNvGrpSpPr/>
          <p:nvPr userDrawn="1"/>
        </p:nvGrpSpPr>
        <p:grpSpPr>
          <a:xfrm>
            <a:off x="0" y="-8681"/>
            <a:ext cx="12192000" cy="6858000"/>
            <a:chOff x="0" y="0"/>
            <a:chExt cx="980183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B1DC54-A669-4F24-A857-48AFC18E9928}"/>
                </a:ext>
              </a:extLst>
            </p:cNvPr>
            <p:cNvSpPr/>
            <p:nvPr userDrawn="1"/>
          </p:nvSpPr>
          <p:spPr>
            <a:xfrm>
              <a:off x="0" y="0"/>
              <a:ext cx="9801830" cy="6858000"/>
            </a:xfrm>
            <a:prstGeom prst="rect">
              <a:avLst/>
            </a:prstGeom>
            <a:solidFill>
              <a:schemeClr val="tx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7956F9-410F-4B8B-AE60-3835B3049A48}"/>
                </a:ext>
              </a:extLst>
            </p:cNvPr>
            <p:cNvSpPr/>
            <p:nvPr userDrawn="1"/>
          </p:nvSpPr>
          <p:spPr>
            <a:xfrm>
              <a:off x="0" y="0"/>
              <a:ext cx="7880431" cy="6858000"/>
            </a:xfrm>
            <a:prstGeom prst="rect">
              <a:avLst/>
            </a:pr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9109F8-BF95-45E7-BC55-7DD0BE856729}"/>
                </a:ext>
              </a:extLst>
            </p:cNvPr>
            <p:cNvSpPr/>
            <p:nvPr userDrawn="1"/>
          </p:nvSpPr>
          <p:spPr>
            <a:xfrm>
              <a:off x="0" y="0"/>
              <a:ext cx="6628246" cy="6858000"/>
            </a:xfrm>
            <a:prstGeom prst="rect">
              <a:avLst/>
            </a:prstGeom>
            <a:solidFill>
              <a:schemeClr val="tx2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CE1BE3-99C5-49D3-95D6-6D4C2560B83B}"/>
                </a:ext>
              </a:extLst>
            </p:cNvPr>
            <p:cNvSpPr/>
            <p:nvPr userDrawn="1"/>
          </p:nvSpPr>
          <p:spPr>
            <a:xfrm>
              <a:off x="0" y="0"/>
              <a:ext cx="5764192" cy="6858000"/>
            </a:xfrm>
            <a:prstGeom prst="rect">
              <a:avLst/>
            </a:prstGeom>
            <a:solidFill>
              <a:schemeClr val="tx2">
                <a:lumMod val="75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F7AE87-BDF6-41D6-B4CF-7AA09165545E}"/>
                </a:ext>
              </a:extLst>
            </p:cNvPr>
            <p:cNvSpPr/>
            <p:nvPr userDrawn="1"/>
          </p:nvSpPr>
          <p:spPr>
            <a:xfrm>
              <a:off x="0" y="0"/>
              <a:ext cx="5092861" cy="6858000"/>
            </a:xfrm>
            <a:prstGeom prst="rect">
              <a:avLst/>
            </a:prstGeom>
            <a:solidFill>
              <a:schemeClr val="tx2">
                <a:lumMod val="7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064B86-3E42-4C7B-9536-2B094602307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33833" y="1661309"/>
            <a:ext cx="10324667" cy="3518021"/>
          </a:xfrm>
        </p:spPr>
        <p:txBody>
          <a:bodyPr anchor="ctr">
            <a:no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FEC66-CA85-4CCC-AB7A-73870BA06527}"/>
              </a:ext>
            </a:extLst>
          </p:cNvPr>
          <p:cNvSpPr txBox="1"/>
          <p:nvPr userDrawn="1"/>
        </p:nvSpPr>
        <p:spPr>
          <a:xfrm>
            <a:off x="12570668" y="1487571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3451357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6D2E0B-974E-456D-8334-16D715825316}"/>
              </a:ext>
            </a:extLst>
          </p:cNvPr>
          <p:cNvSpPr/>
          <p:nvPr userDrawn="1"/>
        </p:nvSpPr>
        <p:spPr>
          <a:xfrm>
            <a:off x="-1864" y="0"/>
            <a:ext cx="12195728" cy="6858000"/>
          </a:xfrm>
          <a:prstGeom prst="rect">
            <a:avLst/>
          </a:prstGeom>
          <a:solidFill>
            <a:schemeClr val="accent2">
              <a:lumMod val="7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64B86-3E42-4C7B-9536-2B094602307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33833" y="1661309"/>
            <a:ext cx="10324667" cy="3518021"/>
          </a:xfrm>
        </p:spPr>
        <p:txBody>
          <a:bodyPr anchor="ctr">
            <a:noAutofit/>
          </a:bodyPr>
          <a:lstStyle>
            <a:lvl1pPr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FEC66-CA85-4CCC-AB7A-73870BA06527}"/>
              </a:ext>
            </a:extLst>
          </p:cNvPr>
          <p:cNvSpPr txBox="1"/>
          <p:nvPr userDrawn="1"/>
        </p:nvSpPr>
        <p:spPr>
          <a:xfrm>
            <a:off x="12570668" y="1487571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174006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7D69AC-630A-4C06-B356-9741B933A537}"/>
              </a:ext>
            </a:extLst>
          </p:cNvPr>
          <p:cNvSpPr/>
          <p:nvPr userDrawn="1"/>
        </p:nvSpPr>
        <p:spPr>
          <a:xfrm>
            <a:off x="0" y="0"/>
            <a:ext cx="5602148" cy="6858000"/>
          </a:xfrm>
          <a:prstGeom prst="rect">
            <a:avLst/>
          </a:prstGeom>
          <a:gradFill>
            <a:gsLst>
              <a:gs pos="0">
                <a:srgbClr val="000000">
                  <a:alpha val="67843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8042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Key Mess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4B86-3E42-4C7B-9536-2B094602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78" y="4241801"/>
            <a:ext cx="10711843" cy="1777152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B1D59-92B1-4F6C-96E2-EEF953AB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9222-7E63-40A0-90FB-B508BAE04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90F497F-958A-4242-AB5F-AE5A57972B1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0" y="0"/>
            <a:ext cx="12192000" cy="378874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4F26B-56F5-45D9-9625-6A8B676EB594}"/>
              </a:ext>
            </a:extLst>
          </p:cNvPr>
          <p:cNvSpPr txBox="1"/>
          <p:nvPr userDrawn="1"/>
        </p:nvSpPr>
        <p:spPr>
          <a:xfrm>
            <a:off x="12570668" y="399391"/>
            <a:ext cx="2760772" cy="3177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800" b="1">
                <a:solidFill>
                  <a:schemeClr val="bg2">
                    <a:lumMod val="50000"/>
                  </a:schemeClr>
                </a:solidFill>
              </a:rPr>
              <a:t>To change image: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60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233695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0386445-2D20-4B00-948F-B74E94C53DDB}"/>
              </a:ext>
            </a:extLst>
          </p:cNvPr>
          <p:cNvGrpSpPr/>
          <p:nvPr userDrawn="1"/>
        </p:nvGrpSpPr>
        <p:grpSpPr>
          <a:xfrm>
            <a:off x="0" y="578927"/>
            <a:ext cx="7575469" cy="6279073"/>
            <a:chOff x="5629275" y="968376"/>
            <a:chExt cx="5978435" cy="495534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191135-6182-4324-85CA-758175E0C806}"/>
                </a:ext>
              </a:extLst>
            </p:cNvPr>
            <p:cNvSpPr/>
            <p:nvPr/>
          </p:nvSpPr>
          <p:spPr>
            <a:xfrm>
              <a:off x="5629275" y="1596522"/>
              <a:ext cx="4213657" cy="4327194"/>
            </a:xfrm>
            <a:custGeom>
              <a:avLst/>
              <a:gdLst>
                <a:gd name="connsiteX0" fmla="*/ 0 w 4213657"/>
                <a:gd name="connsiteY0" fmla="*/ 0 h 4327194"/>
                <a:gd name="connsiteX1" fmla="*/ 4213657 w 4213657"/>
                <a:gd name="connsiteY1" fmla="*/ 2755069 h 4327194"/>
                <a:gd name="connsiteX2" fmla="*/ 3185735 w 4213657"/>
                <a:gd name="connsiteY2" fmla="*/ 4327194 h 4327194"/>
                <a:gd name="connsiteX3" fmla="*/ 1772264 w 4213657"/>
                <a:gd name="connsiteY3" fmla="*/ 4327194 h 4327194"/>
                <a:gd name="connsiteX4" fmla="*/ 3063544 w 4213657"/>
                <a:gd name="connsiteY4" fmla="*/ 2352284 h 4327194"/>
                <a:gd name="connsiteX5" fmla="*/ 0 w 4213657"/>
                <a:gd name="connsiteY5" fmla="*/ 349209 h 4327194"/>
                <a:gd name="connsiteX6" fmla="*/ 0 w 4213657"/>
                <a:gd name="connsiteY6" fmla="*/ 0 h 432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3657" h="4327194">
                  <a:moveTo>
                    <a:pt x="0" y="0"/>
                  </a:moveTo>
                  <a:lnTo>
                    <a:pt x="4213657" y="2755069"/>
                  </a:lnTo>
                  <a:lnTo>
                    <a:pt x="3185735" y="4327194"/>
                  </a:lnTo>
                  <a:lnTo>
                    <a:pt x="1772264" y="4327194"/>
                  </a:lnTo>
                  <a:lnTo>
                    <a:pt x="3063544" y="2352284"/>
                  </a:lnTo>
                  <a:lnTo>
                    <a:pt x="0" y="349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945D2B-30ED-49C8-8EFA-25B127AC8EDC}"/>
                </a:ext>
              </a:extLst>
            </p:cNvPr>
            <p:cNvSpPr/>
            <p:nvPr/>
          </p:nvSpPr>
          <p:spPr>
            <a:xfrm>
              <a:off x="5629275" y="1945731"/>
              <a:ext cx="3063544" cy="3977985"/>
            </a:xfrm>
            <a:custGeom>
              <a:avLst/>
              <a:gdLst>
                <a:gd name="connsiteX0" fmla="*/ 0 w 3063544"/>
                <a:gd name="connsiteY0" fmla="*/ 0 h 3977985"/>
                <a:gd name="connsiteX1" fmla="*/ 3063544 w 3063544"/>
                <a:gd name="connsiteY1" fmla="*/ 2003075 h 3977985"/>
                <a:gd name="connsiteX2" fmla="*/ 1772264 w 3063544"/>
                <a:gd name="connsiteY2" fmla="*/ 3977985 h 3977985"/>
                <a:gd name="connsiteX3" fmla="*/ 0 w 3063544"/>
                <a:gd name="connsiteY3" fmla="*/ 3977985 h 3977985"/>
                <a:gd name="connsiteX4" fmla="*/ 0 w 3063544"/>
                <a:gd name="connsiteY4" fmla="*/ 0 h 397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3544" h="3977985">
                  <a:moveTo>
                    <a:pt x="0" y="0"/>
                  </a:moveTo>
                  <a:lnTo>
                    <a:pt x="3063544" y="2003075"/>
                  </a:lnTo>
                  <a:lnTo>
                    <a:pt x="1772264" y="3977985"/>
                  </a:lnTo>
                  <a:lnTo>
                    <a:pt x="0" y="3977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7DA8B0-9E9B-43FE-9227-F1708C03ABFC}"/>
                </a:ext>
              </a:extLst>
            </p:cNvPr>
            <p:cNvSpPr/>
            <p:nvPr/>
          </p:nvSpPr>
          <p:spPr>
            <a:xfrm>
              <a:off x="5629275" y="968376"/>
              <a:ext cx="5978435" cy="4955339"/>
            </a:xfrm>
            <a:custGeom>
              <a:avLst/>
              <a:gdLst>
                <a:gd name="connsiteX0" fmla="*/ 0 w 5978435"/>
                <a:gd name="connsiteY0" fmla="*/ 0 h 4955339"/>
                <a:gd name="connsiteX1" fmla="*/ 5978435 w 5978435"/>
                <a:gd name="connsiteY1" fmla="*/ 3908955 h 4955339"/>
                <a:gd name="connsiteX2" fmla="*/ 5294265 w 5978435"/>
                <a:gd name="connsiteY2" fmla="*/ 4955339 h 4955339"/>
                <a:gd name="connsiteX3" fmla="*/ 3185735 w 5978435"/>
                <a:gd name="connsiteY3" fmla="*/ 4955339 h 4955339"/>
                <a:gd name="connsiteX4" fmla="*/ 4213657 w 5978435"/>
                <a:gd name="connsiteY4" fmla="*/ 3383214 h 4955339"/>
                <a:gd name="connsiteX5" fmla="*/ 0 w 5978435"/>
                <a:gd name="connsiteY5" fmla="*/ 628145 h 4955339"/>
                <a:gd name="connsiteX6" fmla="*/ 0 w 5978435"/>
                <a:gd name="connsiteY6" fmla="*/ 0 h 4955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435" h="4955339">
                  <a:moveTo>
                    <a:pt x="0" y="0"/>
                  </a:moveTo>
                  <a:lnTo>
                    <a:pt x="5978435" y="3908955"/>
                  </a:lnTo>
                  <a:lnTo>
                    <a:pt x="5294265" y="4955339"/>
                  </a:lnTo>
                  <a:lnTo>
                    <a:pt x="3185735" y="4955339"/>
                  </a:lnTo>
                  <a:lnTo>
                    <a:pt x="4213657" y="3383214"/>
                  </a:lnTo>
                  <a:lnTo>
                    <a:pt x="0" y="628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C0C39BD-A5C5-4131-945D-8AE9E8E73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2FAF5-2B9B-42D6-8174-FF14C1538E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8F0E7-D04D-4EE8-9D2F-10DE08899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00D4BC4-FE15-46D7-BB5A-2BAFDF6297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A19940-F1D0-4D12-9274-EBF886DB6EA0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075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C9BAB-FC7E-423D-A3EB-52A545A7B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3B00-B17E-4709-B8AB-E5C4887EB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t>‹#›</a:t>
            </a:fld>
            <a:endParaRPr lang="en-CA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7F1338-A8E4-412F-A9A7-5CA9F97DB1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592" y="5969274"/>
            <a:ext cx="2376261" cy="85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353ED-B5C5-408B-894F-3FEF820D7100}"/>
              </a:ext>
            </a:extLst>
          </p:cNvPr>
          <p:cNvCxnSpPr/>
          <p:nvPr userDrawn="1"/>
        </p:nvCxnSpPr>
        <p:spPr>
          <a:xfrm>
            <a:off x="390525" y="5921375"/>
            <a:ext cx="11410950" cy="0"/>
          </a:xfrm>
          <a:prstGeom prst="line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48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06A95C7C-A302-431C-ADAF-523A1DE96A16}"/>
              </a:ext>
            </a:extLst>
          </p:cNvPr>
          <p:cNvSpPr txBox="1">
            <a:spLocks/>
          </p:cNvSpPr>
          <p:nvPr userDrawn="1"/>
        </p:nvSpPr>
        <p:spPr>
          <a:xfrm>
            <a:off x="2152666" y="1937652"/>
            <a:ext cx="7886667" cy="1774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0" i="0">
                <a:solidFill>
                  <a:schemeClr val="bg1"/>
                </a:solidFill>
                <a:latin typeface="Myriad Pro Light" panose="020B0403030403020204" pitchFamily="34" charset="0"/>
              </a:rPr>
              <a:t>THANK YOU.</a:t>
            </a:r>
          </a:p>
          <a:p>
            <a:pPr>
              <a:lnSpc>
                <a:spcPct val="90000"/>
              </a:lnSpc>
            </a:pPr>
            <a:r>
              <a:rPr lang="en-CA" sz="6600" b="1">
                <a:solidFill>
                  <a:schemeClr val="bg1"/>
                </a:solidFill>
              </a:rPr>
              <a:t>Questions?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440267-21D3-45FB-89C5-1FDB689FC194}"/>
              </a:ext>
            </a:extLst>
          </p:cNvPr>
          <p:cNvCxnSpPr/>
          <p:nvPr userDrawn="1"/>
        </p:nvCxnSpPr>
        <p:spPr>
          <a:xfrm>
            <a:off x="1809393" y="3972827"/>
            <a:ext cx="8573215" cy="0"/>
          </a:xfrm>
          <a:prstGeom prst="line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955B375-F7F8-4091-81A3-EFD22E7BA9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5186" y="4255401"/>
            <a:ext cx="2841625" cy="7842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CA"/>
              <a:t>Logo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20E9B-C9FE-445D-B08E-5D0E6C7FFF46}"/>
              </a:ext>
            </a:extLst>
          </p:cNvPr>
          <p:cNvSpPr txBox="1"/>
          <p:nvPr userDrawn="1"/>
        </p:nvSpPr>
        <p:spPr>
          <a:xfrm>
            <a:off x="12570668" y="3227893"/>
            <a:ext cx="2760772" cy="2839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>
                <a:solidFill>
                  <a:schemeClr val="bg2">
                    <a:lumMod val="50000"/>
                  </a:schemeClr>
                </a:solidFill>
              </a:rPr>
              <a:t>To change logo: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>
                <a:solidFill>
                  <a:schemeClr val="bg2">
                    <a:lumMod val="50000"/>
                  </a:schemeClr>
                </a:solidFill>
              </a:rPr>
              <a:t>Click image icon in middle of image box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sz="1400" b="0">
                <a:solidFill>
                  <a:schemeClr val="bg2">
                    <a:lumMod val="50000"/>
                  </a:schemeClr>
                </a:solidFill>
              </a:rPr>
              <a:t>In the pop-up, navigate to the image you would like to use and click Insert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400">
                <a:solidFill>
                  <a:prstClr val="white">
                    <a:lumMod val="50000"/>
                  </a:prstClr>
                </a:solidFill>
              </a:rPr>
              <a:t>(If necessary): navigate to the “Format” tab on the Ribbon Menu, then use the Crop Tool to reposition or resize the image</a:t>
            </a:r>
          </a:p>
        </p:txBody>
      </p:sp>
    </p:spTree>
    <p:extLst>
      <p:ext uri="{BB962C8B-B14F-4D97-AF65-F5344CB8AC3E}">
        <p14:creationId xmlns:p14="http://schemas.microsoft.com/office/powerpoint/2010/main" val="2622693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PS &amp; TRIC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DF8A5-712E-4BD5-90B9-64446506FE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7FD10-8F04-4059-ADA3-2F141FE02C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B3EA6E-948C-4463-8D06-D2BF073279AF}"/>
              </a:ext>
            </a:extLst>
          </p:cNvPr>
          <p:cNvSpPr txBox="1"/>
          <p:nvPr userDrawn="1"/>
        </p:nvSpPr>
        <p:spPr>
          <a:xfrm>
            <a:off x="390525" y="1712368"/>
            <a:ext cx="114109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>
                <a:solidFill>
                  <a:schemeClr val="accent6"/>
                </a:solidFill>
              </a:rPr>
              <a:t>Use the pre-made slide designs: </a:t>
            </a:r>
            <a:r>
              <a:rPr lang="en-CA" b="0">
                <a:solidFill>
                  <a:schemeClr val="accent6"/>
                </a:solidFill>
              </a:rPr>
              <a:t>There are a variety to add visual appeal. Try them out!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="0">
                <a:solidFill>
                  <a:schemeClr val="accent6"/>
                </a:solidFill>
              </a:rPr>
              <a:t>On the Home tab of the Ribbon menu, navigate to Slides &gt; Select the dropdown for “New Slide” &gt; Choose the layout you’d like to use. (You can change it later if you need to)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>
                <a:solidFill>
                  <a:schemeClr val="accent6"/>
                </a:solidFill>
              </a:rPr>
              <a:t>Be brief. </a:t>
            </a:r>
            <a:r>
              <a:rPr lang="en-CA" b="0">
                <a:solidFill>
                  <a:schemeClr val="accent6"/>
                </a:solidFill>
              </a:rPr>
              <a:t>Keep messages short so your audience focuses on what you’re saying.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>
                <a:solidFill>
                  <a:schemeClr val="accent6"/>
                </a:solidFill>
              </a:rPr>
              <a:t>Split your content. </a:t>
            </a:r>
            <a:r>
              <a:rPr lang="en-CA">
                <a:solidFill>
                  <a:schemeClr val="accent6"/>
                </a:solidFill>
              </a:rPr>
              <a:t>If you’re slide is getting full or crowded, split the content into two slides. It will take the same time to present and will keep content easy to follow.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>
                <a:solidFill>
                  <a:schemeClr val="accent6"/>
                </a:solidFill>
              </a:rPr>
              <a:t>Manage file size. </a:t>
            </a:r>
            <a:r>
              <a:rPr lang="en-CA">
                <a:solidFill>
                  <a:schemeClr val="accent6"/>
                </a:solidFill>
              </a:rPr>
              <a:t>Before you share your presentation, </a:t>
            </a:r>
            <a:r>
              <a:rPr lang="en-CA" b="1">
                <a:solidFill>
                  <a:schemeClr val="accent6"/>
                </a:solidFill>
              </a:rPr>
              <a:t>compress your images: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>
                <a:solidFill>
                  <a:schemeClr val="accent6"/>
                </a:solidFill>
              </a:rPr>
              <a:t>Click an image &gt; Navigate to the Format tab in the Ribbon menu &gt; select “Compress Pictures” &gt; Uncheck “Apply only to this picture” &gt; Select “Web (150 </a:t>
            </a:r>
            <a:r>
              <a:rPr lang="en-CA" err="1">
                <a:solidFill>
                  <a:schemeClr val="accent6"/>
                </a:solidFill>
              </a:rPr>
              <a:t>ppi</a:t>
            </a:r>
            <a:r>
              <a:rPr lang="en-CA">
                <a:solidFill>
                  <a:schemeClr val="accent6"/>
                </a:solidFill>
              </a:rPr>
              <a:t>)” &gt; Click “Ok”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b="1">
                <a:solidFill>
                  <a:schemeClr val="accent6"/>
                </a:solidFill>
              </a:rPr>
              <a:t>Stay on brand. </a:t>
            </a:r>
            <a:r>
              <a:rPr lang="en-CA" b="0">
                <a:solidFill>
                  <a:schemeClr val="accent6"/>
                </a:solidFill>
              </a:rPr>
              <a:t>Follow the </a:t>
            </a:r>
            <a:r>
              <a:rPr lang="en-US" b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B.C. visual identity guidelines</a:t>
            </a:r>
            <a:r>
              <a:rPr lang="en-US" b="0">
                <a:solidFill>
                  <a:schemeClr val="accent3"/>
                </a:solidFill>
              </a:rPr>
              <a:t>. </a:t>
            </a:r>
            <a:r>
              <a:rPr lang="en-CA">
                <a:solidFill>
                  <a:schemeClr val="accent6"/>
                </a:solidFill>
              </a:rPr>
              <a:t>Questions about branding? </a:t>
            </a:r>
            <a:r>
              <a:rPr lang="en-CA">
                <a:solidFill>
                  <a:schemeClr val="accent6"/>
                </a:solidFill>
                <a:highlight>
                  <a:srgbClr val="FFFF00"/>
                </a:highlight>
              </a:rPr>
              <a:t>Contact XX.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58F5C-A081-40FC-B108-C336862A4F16}"/>
              </a:ext>
            </a:extLst>
          </p:cNvPr>
          <p:cNvSpPr txBox="1"/>
          <p:nvPr userDrawn="1"/>
        </p:nvSpPr>
        <p:spPr>
          <a:xfrm>
            <a:off x="390525" y="458639"/>
            <a:ext cx="1141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Presentation Tips &amp; Tricks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highlight>
                  <a:srgbClr val="FFFF00"/>
                </a:highlight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(DELETE ME WHEN YOU’RE DONE)</a:t>
            </a:r>
            <a:endParaRPr lang="en-CA">
              <a:solidFill>
                <a:schemeClr val="accent6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4806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039F72-66BB-4004-AC48-322C2474B05B}"/>
              </a:ext>
            </a:extLst>
          </p:cNvPr>
          <p:cNvSpPr/>
          <p:nvPr userDrawn="1"/>
        </p:nvSpPr>
        <p:spPr>
          <a:xfrm rot="16200000">
            <a:off x="4449500" y="-884500"/>
            <a:ext cx="3292999" cy="12192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8087A-88B3-400E-89E3-DB3314B17B5C}"/>
              </a:ext>
            </a:extLst>
          </p:cNvPr>
          <p:cNvSpPr/>
          <p:nvPr userDrawn="1"/>
        </p:nvSpPr>
        <p:spPr>
          <a:xfrm>
            <a:off x="-1" y="0"/>
            <a:ext cx="9888278" cy="6858000"/>
          </a:xfrm>
          <a:prstGeom prst="rect">
            <a:avLst/>
          </a:prstGeom>
          <a:gradFill>
            <a:gsLst>
              <a:gs pos="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42A8F-0EB1-7359-7878-8272E39C412F}"/>
              </a:ext>
            </a:extLst>
          </p:cNvPr>
          <p:cNvSpPr/>
          <p:nvPr userDrawn="1"/>
        </p:nvSpPr>
        <p:spPr>
          <a:xfrm>
            <a:off x="0" y="4681057"/>
            <a:ext cx="12192000" cy="2176943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556966"/>
            <a:ext cx="5879803" cy="2716096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– sleeves??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273062"/>
            <a:ext cx="5879806" cy="133041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  <p:pic>
        <p:nvPicPr>
          <p:cNvPr id="7" name="Picture 6" descr="BC Wildfire Service logo.">
            <a:extLst>
              <a:ext uri="{FF2B5EF4-FFF2-40B4-BE49-F238E27FC236}">
                <a16:creationId xmlns:a16="http://schemas.microsoft.com/office/drawing/2014/main" id="{395688FB-02DA-4FD3-96DE-7BE2D8D09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180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F3407F-0D41-4692-9E2B-FE870FBD9A0C}"/>
              </a:ext>
            </a:extLst>
          </p:cNvPr>
          <p:cNvSpPr/>
          <p:nvPr userDrawn="1"/>
        </p:nvSpPr>
        <p:spPr>
          <a:xfrm rot="16200000">
            <a:off x="3602665" y="-1731335"/>
            <a:ext cx="4986669" cy="12192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– sleeves??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  <p:pic>
        <p:nvPicPr>
          <p:cNvPr id="5" name="Picture 4" descr="BC Wildfire Service logo.">
            <a:extLst>
              <a:ext uri="{FF2B5EF4-FFF2-40B4-BE49-F238E27FC236}">
                <a16:creationId xmlns:a16="http://schemas.microsoft.com/office/drawing/2014/main" id="{A6E01782-EEBA-4C82-ACDF-53DBEE33B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170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391D8-14CF-4BAE-8EEE-3E411AD7176A}"/>
              </a:ext>
            </a:extLst>
          </p:cNvPr>
          <p:cNvSpPr/>
          <p:nvPr userDrawn="1"/>
        </p:nvSpPr>
        <p:spPr>
          <a:xfrm>
            <a:off x="0" y="0"/>
            <a:ext cx="8869681" cy="6858000"/>
          </a:xfrm>
          <a:prstGeom prst="rect">
            <a:avLst/>
          </a:prstGeom>
          <a:gradFill>
            <a:gsLst>
              <a:gs pos="0">
                <a:srgbClr val="000000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1097280"/>
            <a:ext cx="4558935" cy="1524504"/>
          </a:xfrm>
          <a:noFill/>
        </p:spPr>
        <p:txBody>
          <a:bodyPr lIns="468000" tIns="108000" rIns="0" bIns="108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– sleeves??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621784"/>
            <a:ext cx="4558935" cy="1172976"/>
          </a:xfrm>
          <a:noFill/>
        </p:spPr>
        <p:txBody>
          <a:bodyPr lIns="468000" tIns="108000" rIns="0" bIns="108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433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CA3D8-468B-4801-B6BF-AC9B225A9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4966743"/>
            <a:ext cx="9148355" cy="1098609"/>
          </a:xfrm>
          <a:noFill/>
        </p:spPr>
        <p:txBody>
          <a:bodyPr lIns="468000" tIns="72000" rIns="648000" bIns="7200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– sleeves??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06EF-1DBA-4627-BFAA-86D1FF3643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6065352"/>
            <a:ext cx="9148359" cy="538129"/>
          </a:xfrm>
          <a:noFill/>
        </p:spPr>
        <p:txBody>
          <a:bodyPr lIns="468000" tIns="36000" rIns="648000" bIns="7200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Optional: Add subtitle, date or author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61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1EB7A-7B0F-A892-16B2-50DFD9B7E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CEAEA-A5B1-7714-C548-D9F4B94A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66818-C888-E77C-60D9-1A2E1B08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531BD-A63C-9641-CA14-BCAA76197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50D8A-363F-D882-AEFF-A58B54A8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6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F2858-5D14-4083-8FB1-EDF9AE41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F91C5-9AA3-4114-B336-796120BB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7" name="Picture 6" descr="BC Wildfire Service logo.">
            <a:extLst>
              <a:ext uri="{FF2B5EF4-FFF2-40B4-BE49-F238E27FC236}">
                <a16:creationId xmlns:a16="http://schemas.microsoft.com/office/drawing/2014/main" id="{E6B82F0F-B168-4A0F-BC17-B6601B7C654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908" y="5700517"/>
            <a:ext cx="2523279" cy="90296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10C31-1578-49B0-BADA-AA95E8504B64}"/>
              </a:ext>
            </a:extLst>
          </p:cNvPr>
          <p:cNvSpPr txBox="1"/>
          <p:nvPr userDrawn="1"/>
        </p:nvSpPr>
        <p:spPr>
          <a:xfrm>
            <a:off x="-3379158" y="598855"/>
            <a:ext cx="2760772" cy="38856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CA" sz="1600" b="1">
                <a:solidFill>
                  <a:schemeClr val="bg2">
                    <a:lumMod val="50000"/>
                  </a:schemeClr>
                </a:solidFill>
              </a:rPr>
              <a:t>Make a strong first impression!</a:t>
            </a:r>
          </a:p>
          <a:p>
            <a:pPr>
              <a:spcAft>
                <a:spcPts val="900"/>
              </a:spcAft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The amount of polish and professionalism in your title slide will set your audience’s expectation for the rest of your presentation.</a:t>
            </a:r>
          </a:p>
          <a:p>
            <a:pPr>
              <a:spcAft>
                <a:spcPts val="900"/>
              </a:spcAft>
            </a:pPr>
            <a:r>
              <a:rPr lang="en-CA" sz="1600" b="1">
                <a:solidFill>
                  <a:schemeClr val="bg2">
                    <a:lumMod val="50000"/>
                  </a:schemeClr>
                </a:solidFill>
              </a:rPr>
              <a:t>Use high-quality images </a:t>
            </a: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that are visually striking and/or that send a clear cues about the topic of your presentation. </a:t>
            </a:r>
          </a:p>
          <a:p>
            <a:pPr>
              <a:spcAft>
                <a:spcPts val="900"/>
              </a:spcAft>
            </a:pPr>
            <a:r>
              <a:rPr lang="en-CA" sz="1600" b="0">
                <a:solidFill>
                  <a:schemeClr val="bg2">
                    <a:lumMod val="50000"/>
                  </a:schemeClr>
                </a:solidFill>
              </a:rPr>
              <a:t>Avoid using clip art and generic or low-quality photos </a:t>
            </a:r>
            <a:r>
              <a:rPr lang="en-CA" sz="1600" b="0" baseline="0">
                <a:solidFill>
                  <a:schemeClr val="bg2">
                    <a:lumMod val="50000"/>
                  </a:schemeClr>
                </a:solidFill>
              </a:rPr>
              <a:t>(e.g. blurry or pixilated).</a:t>
            </a:r>
            <a:endParaRPr lang="en-CA" sz="1600" b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1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71" r:id="rId3"/>
    <p:sldLayoutId id="2147483669" r:id="rId4"/>
    <p:sldLayoutId id="2147483683" r:id="rId5"/>
    <p:sldLayoutId id="2147483681" r:id="rId6"/>
    <p:sldLayoutId id="2147483649" r:id="rId7"/>
    <p:sldLayoutId id="214748367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162185-7880-4671-16E9-B63D7431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1586F-0565-54EF-274A-29A32E790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740BC-C5BB-C008-FC9F-0E850C48A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519AC-0F3E-4D9F-964C-2249D73BEBD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47AE3-5039-539E-604E-6FA3C8E50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53BE0-390D-2251-A426-246FA4813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06B5-EB3C-44D0-8838-22433BC5E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577CF-A5FC-481F-9A20-38028E460EF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A22B-0B9F-4981-92BB-D49739FD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6BA41E-9344-4364-9422-131D05F1D2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C37658-0680-4A7E-8ED6-2887115C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856448"/>
            <a:ext cx="10373591" cy="901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E0B6A-F572-4331-8A87-D513C4539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205" y="2074637"/>
            <a:ext cx="10373591" cy="3817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19C2B-F332-4991-B0E0-A1B7B9739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8785" y="6356350"/>
            <a:ext cx="426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After the Flames - Wildfire Land-Based Recovery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6C25F-D991-47B1-8CB0-2E805DBAE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289" y="6356350"/>
            <a:ext cx="460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3414EBD2-9C82-497D-AFAF-F008D7EEAA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5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2"/>
          </a:solidFill>
          <a:latin typeface="Myriad Pro" panose="020B0503030403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/>
          </a:solidFill>
          <a:latin typeface="Myriad Pro" panose="020B05030304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/>
          </a:solidFill>
          <a:latin typeface="Myriad Pro" panose="020B0503030403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/>
          </a:solidFill>
          <a:latin typeface="Myriad Pro" panose="020B05030304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2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3.jpeg"/><Relationship Id="rId4" Type="http://schemas.openxmlformats.org/officeDocument/2006/relationships/image" Target="cid:image001.png@01DA8060.DC32232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2.xml"/><Relationship Id="rId1" Type="http://schemas.openxmlformats.org/officeDocument/2006/relationships/video" Target="https://www.youtube.com/embed/87Re0-kC6zM?feature=oembed" TargetMode="Externa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VyjarAAmiUA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in hard hats&#10;&#10;Description automatically generated">
            <a:extLst>
              <a:ext uri="{FF2B5EF4-FFF2-40B4-BE49-F238E27FC236}">
                <a16:creationId xmlns:a16="http://schemas.microsoft.com/office/drawing/2014/main" id="{95E5ADB2-CA54-58E8-A4B6-414B27273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25" b="8075"/>
          <a:stretch/>
        </p:blipFill>
        <p:spPr>
          <a:xfrm>
            <a:off x="-1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196C5E-6848-0746-E888-5ED4D8699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578" y="3421403"/>
            <a:ext cx="11168743" cy="937932"/>
          </a:xfrm>
        </p:spPr>
        <p:txBody>
          <a:bodyPr>
            <a:noAutofit/>
          </a:bodyPr>
          <a:lstStyle/>
          <a:p>
            <a:r>
              <a:rPr lang="en-US" sz="8000" b="1">
                <a:solidFill>
                  <a:srgbClr val="FFFFFF"/>
                </a:solidFill>
              </a:rPr>
              <a:t>International Collaboration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0DE55-237C-BD82-80B8-922CAA7CC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50" y="4468370"/>
            <a:ext cx="9144000" cy="1098395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Leading the world, remaining curious, still learning </a:t>
            </a:r>
          </a:p>
        </p:txBody>
      </p:sp>
      <p:pic>
        <p:nvPicPr>
          <p:cNvPr id="7" name="Picture 6" descr="A green shield with yellow text and a tree&#10;&#10;Description automatically generated">
            <a:extLst>
              <a:ext uri="{FF2B5EF4-FFF2-40B4-BE49-F238E27FC236}">
                <a16:creationId xmlns:a16="http://schemas.microsoft.com/office/drawing/2014/main" id="{4C7AA80A-6C00-D7EE-6E2C-8823313AB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468" y="5621371"/>
            <a:ext cx="1622680" cy="1094239"/>
          </a:xfrm>
          <a:prstGeom prst="rect">
            <a:avLst/>
          </a:prstGeom>
        </p:spPr>
      </p:pic>
      <p:pic>
        <p:nvPicPr>
          <p:cNvPr id="9" name="Picture 8" descr="A logo with text on a black background&#10;&#10;Description automatically generated">
            <a:extLst>
              <a:ext uri="{FF2B5EF4-FFF2-40B4-BE49-F238E27FC236}">
                <a16:creationId xmlns:a16="http://schemas.microsoft.com/office/drawing/2014/main" id="{B44664F1-ECF2-9415-56ED-BB3512060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4427"/>
            <a:ext cx="2226400" cy="19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4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4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D190099-690F-3F1A-26F7-A325E916B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6" t="-2" r="20374" b="1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7382D38-3742-9163-C437-63077438E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8" r="21072" b="-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48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E09BF92-773E-1C9A-C406-9EB864ECF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09" r="18358" b="-1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772C3BD-24EE-AE0C-1E8D-127B7E038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6" t="-73" r="32110" b="73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D8031A-C011-CDB5-4D41-67F3C2F21D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07" r="11198"/>
          <a:stretch/>
        </p:blipFill>
        <p:spPr>
          <a:xfrm>
            <a:off x="6890743" y="4944979"/>
            <a:ext cx="2957964" cy="179139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67188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rocky hillside with trees&#10;&#10;Description automatically generated">
            <a:extLst>
              <a:ext uri="{FF2B5EF4-FFF2-40B4-BE49-F238E27FC236}">
                <a16:creationId xmlns:a16="http://schemas.microsoft.com/office/drawing/2014/main" id="{C7408B35-A1D5-7841-61C9-746D98C5A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06" r="12434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10173C74-5FD6-F9A3-939D-635F5136C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49" r="-2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9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 group of people standing on a dirt road&#10;&#10;Description automatically generated">
            <a:extLst>
              <a:ext uri="{FF2B5EF4-FFF2-40B4-BE49-F238E27FC236}">
                <a16:creationId xmlns:a16="http://schemas.microsoft.com/office/drawing/2014/main" id="{A681289B-65CF-A7CA-0255-3B03526FF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5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 group of people in a forest&#10;&#10;Description automatically generated">
            <a:extLst>
              <a:ext uri="{FF2B5EF4-FFF2-40B4-BE49-F238E27FC236}">
                <a16:creationId xmlns:a16="http://schemas.microsoft.com/office/drawing/2014/main" id="{EBCB6EE9-42E7-0B63-69AE-2620AC193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" r="1" b="1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A group of people standing on a rocky cliff&#10;&#10;Description automatically generated">
            <a:extLst>
              <a:ext uri="{FF2B5EF4-FFF2-40B4-BE49-F238E27FC236}">
                <a16:creationId xmlns:a16="http://schemas.microsoft.com/office/drawing/2014/main" id="{60337CAE-D036-0055-402E-E13991C00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29" r="3" b="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45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F81B4-20E7-4FE3-A3F2-970F3B78F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999" y="4192278"/>
            <a:ext cx="11237302" cy="271609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WILDFIRE LAND-BASED RECOVERY IN BRITISH COLUMBIA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3D424-3E9B-4023-945C-2E547ED10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758270"/>
            <a:ext cx="5879806" cy="1330419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APRIL 2024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1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68562486-CB98-E8D2-2B95-3CFFA5A2D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0236" y="-331258"/>
            <a:ext cx="19738041" cy="840840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31B31-18E9-4B93-90D9-534CEF4A0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2C581C-24EC-2374-D109-558486D6C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811" y="2395268"/>
            <a:ext cx="4974688" cy="1447401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Diverse topography and longer fire seasons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8 years have seen some of the largest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most destructive fire season in B.C.’s history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042FCB21-5077-2CD3-C939-A10BF1B9C1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1002" r="2715"/>
          <a:stretch/>
        </p:blipFill>
        <p:spPr>
          <a:xfrm>
            <a:off x="4713736" y="3739031"/>
            <a:ext cx="6324881" cy="2523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AC0E5-E496-4C3F-9C62-A605CC80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2" y="868962"/>
            <a:ext cx="5013867" cy="14474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Wildfire in </a:t>
            </a:r>
            <a:br>
              <a:rPr lang="en-CA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British Columbia</a:t>
            </a:r>
          </a:p>
        </p:txBody>
      </p:sp>
    </p:spTree>
    <p:extLst>
      <p:ext uri="{BB962C8B-B14F-4D97-AF65-F5344CB8AC3E}">
        <p14:creationId xmlns:p14="http://schemas.microsoft.com/office/powerpoint/2010/main" val="1295655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map of canada with different colored areas&#10;&#10;Description automatically generated">
            <a:extLst>
              <a:ext uri="{FF2B5EF4-FFF2-40B4-BE49-F238E27FC236}">
                <a16:creationId xmlns:a16="http://schemas.microsoft.com/office/drawing/2014/main" id="{F0A543F7-0A42-CADB-707D-3491DA3BC2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22" r="16934" b="65150"/>
          <a:stretch/>
        </p:blipFill>
        <p:spPr>
          <a:xfrm>
            <a:off x="10138410" y="625907"/>
            <a:ext cx="1441360" cy="182934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E1AF19-9BCA-F7DA-DB33-D80AE4DDB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0" y="798277"/>
            <a:ext cx="4434101" cy="1560942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2023 Wildfire Season</a:t>
            </a:r>
            <a:b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1E2D2-673C-32EF-8A42-B45486FDD8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89E51-40C5-DE3D-C3DE-2C45CB84F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D4065-8601-4AD0-748D-8287CAB94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3778" l="10000" r="90000">
                        <a14:foregroundMark x1="21563" y1="6111" x2="21563" y2="6111"/>
                        <a14:foregroundMark x1="30125" y1="54556" x2="30125" y2="54556"/>
                        <a14:foregroundMark x1="32313" y1="66222" x2="32313" y2="66222"/>
                        <a14:foregroundMark x1="33438" y1="69333" x2="33438" y2="69333"/>
                        <a14:foregroundMark x1="34688" y1="50111" x2="34688" y2="50111"/>
                        <a14:foregroundMark x1="48875" y1="93778" x2="48875" y2="9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440" y="367507"/>
            <a:ext cx="10676487" cy="5988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A59903-BE7C-A429-B3D6-F26227117029}"/>
              </a:ext>
            </a:extLst>
          </p:cNvPr>
          <p:cNvSpPr txBox="1"/>
          <p:nvPr/>
        </p:nvSpPr>
        <p:spPr>
          <a:xfrm>
            <a:off x="650167" y="2259590"/>
            <a:ext cx="37258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2.84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Hectares burned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619,000 hectares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Donnie Creek Wildfire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Impacts to cultural values, ecological values, infrastructure and local economies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57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36ABD7-C7A4-C94E-5FCE-C1810644DF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0A3A2-6C6E-FA82-E773-B0F49970C3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6DB4F-03EB-F597-7090-32E01A323665}"/>
              </a:ext>
            </a:extLst>
          </p:cNvPr>
          <p:cNvSpPr txBox="1"/>
          <p:nvPr/>
        </p:nvSpPr>
        <p:spPr>
          <a:xfrm>
            <a:off x="486137" y="1090058"/>
            <a:ext cx="112197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“Triple-dip” La Niña conditions and climate change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have contributed to drier and hotter summers. These conditions have resulted in extended wildfire seasons in recent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B3734-FB43-5254-D1D6-2D52BAC960FF}"/>
              </a:ext>
            </a:extLst>
          </p:cNvPr>
          <p:cNvSpPr txBox="1"/>
          <p:nvPr/>
        </p:nvSpPr>
        <p:spPr>
          <a:xfrm>
            <a:off x="486137" y="544010"/>
            <a:ext cx="5916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Drought conditions continue into 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A map of canada showing different weather conditions&#10;&#10;Description automatically generated">
            <a:extLst>
              <a:ext uri="{FF2B5EF4-FFF2-40B4-BE49-F238E27FC236}">
                <a16:creationId xmlns:a16="http://schemas.microsoft.com/office/drawing/2014/main" id="{75D2008E-41CC-8822-5FFB-F7A365DC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131" y="2407918"/>
            <a:ext cx="3348838" cy="29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70BC350F-0039-C531-083B-5AEAC80DF019}"/>
              </a:ext>
            </a:extLst>
          </p:cNvPr>
          <p:cNvSpPr txBox="1"/>
          <p:nvPr/>
        </p:nvSpPr>
        <p:spPr>
          <a:xfrm>
            <a:off x="3778602" y="5396304"/>
            <a:ext cx="4311896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BC Sans" pitchFamily="2" charset="0"/>
                <a:cs typeface="Calibri" panose="020F0502020204030204" pitchFamily="34" charset="0"/>
              </a:rPr>
              <a:t>Drought Code (DC) Anomaly – July 3,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BC Sans" pitchFamily="2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DBDD46-D9DF-9298-05E8-EC1FC36C8D44}"/>
              </a:ext>
            </a:extLst>
          </p:cNvPr>
          <p:cNvGrpSpPr/>
          <p:nvPr/>
        </p:nvGrpSpPr>
        <p:grpSpPr>
          <a:xfrm>
            <a:off x="610405" y="2407919"/>
            <a:ext cx="3378301" cy="2919901"/>
            <a:chOff x="6837803" y="1244734"/>
            <a:chExt cx="5116245" cy="45913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52D1C2-6A04-6D41-AA5E-B4A6C7F0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7464" y="1481712"/>
              <a:ext cx="5106583" cy="435441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80925D-EAB2-6D04-480D-8DFABF52F809}"/>
                </a:ext>
              </a:extLst>
            </p:cNvPr>
            <p:cNvSpPr txBox="1"/>
            <p:nvPr/>
          </p:nvSpPr>
          <p:spPr>
            <a:xfrm>
              <a:off x="6837803" y="1244734"/>
              <a:ext cx="5116245" cy="8711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40363F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Drought Code Anomaly </a:t>
              </a:r>
              <a:endPara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40363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0363F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October 31</a:t>
              </a:r>
              <a:r>
                <a:rPr kumimoji="0" lang="en-CA" sz="1200" b="0" i="0" u="none" strike="noStrike" kern="1200" cap="none" spc="0" normalizeH="0" baseline="30000" noProof="0">
                  <a:ln>
                    <a:noFill/>
                  </a:ln>
                  <a:solidFill>
                    <a:srgbClr val="40363F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st</a:t>
              </a:r>
              <a:r>
                <a:rPr kumimoji="0" lang="en-CA" sz="1200" b="0" i="0" u="none" strike="noStrike" kern="1200" cap="none" spc="0" normalizeH="0" baseline="0" noProof="0">
                  <a:ln>
                    <a:noFill/>
                  </a:ln>
                  <a:solidFill>
                    <a:srgbClr val="40363F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, 2022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0363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3AC23E-3189-22A0-4D8D-FDAFEF9DCC0C}"/>
                </a:ext>
              </a:extLst>
            </p:cNvPr>
            <p:cNvSpPr/>
            <p:nvPr/>
          </p:nvSpPr>
          <p:spPr>
            <a:xfrm>
              <a:off x="10401300" y="1829509"/>
              <a:ext cx="1447800" cy="1993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4BFA6EB-E7A8-0097-A599-C5CF5F1C2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394" y="2407917"/>
            <a:ext cx="2964135" cy="29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26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E0C746-9053-122D-F3B2-09F8A3B2E25B}"/>
              </a:ext>
            </a:extLst>
          </p:cNvPr>
          <p:cNvSpPr/>
          <p:nvPr/>
        </p:nvSpPr>
        <p:spPr>
          <a:xfrm>
            <a:off x="7352270" y="358346"/>
            <a:ext cx="4102444" cy="5239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50A88DD-648C-20B1-12F8-E7F617B68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41" r="704" b="20741"/>
          <a:stretch>
            <a:fillRect/>
          </a:stretch>
        </p:blipFill>
        <p:spPr bwMode="auto">
          <a:xfrm>
            <a:off x="0" y="0"/>
            <a:ext cx="12192000" cy="593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4369D8-3880-B3C0-3905-3E8E513BC0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Wildfire Land-Based Recovery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BF0BC-5ECB-2422-CB9B-E0D31AC4D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5B553-060A-3C54-4600-AF4FC18FE414}"/>
              </a:ext>
            </a:extLst>
          </p:cNvPr>
          <p:cNvSpPr txBox="1"/>
          <p:nvPr/>
        </p:nvSpPr>
        <p:spPr>
          <a:xfrm>
            <a:off x="1009370" y="2200562"/>
            <a:ext cx="527611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100" b="1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Looking Beyond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500" b="1" i="0" u="none" strike="noStrike" kern="1200" cap="none" spc="0" normalizeH="0" baseline="0" noProof="0" dirty="0">
              <a:ln>
                <a:noFill/>
              </a:ln>
              <a:solidFill>
                <a:srgbClr val="E3A82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Wildfire Land-Based Recovery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is a phase of emergency management in which steps are taken to repair the land-base affected by a wildfire itself and wildfire suppression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363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6B0281-3392-5832-1A4B-4564F949B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101" y="481913"/>
            <a:ext cx="3888545" cy="49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18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543558-5428-D9CA-9E40-BFB6F4BD5BED}"/>
              </a:ext>
            </a:extLst>
          </p:cNvPr>
          <p:cNvSpPr txBox="1">
            <a:spLocks/>
          </p:cNvSpPr>
          <p:nvPr/>
        </p:nvSpPr>
        <p:spPr>
          <a:xfrm>
            <a:off x="909205" y="2311401"/>
            <a:ext cx="4907395" cy="3151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1" i="0" u="none" strike="noStrike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</a:rPr>
              <a:t>Growth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Set up the foundations </a:t>
            </a:r>
            <a:r>
              <a:rPr kumimoji="0" lang="en-US" sz="15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for the new wildfire land-based recovery program within the BC Wildfire Service 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1" i="0" u="none" strike="noStrike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</a:rPr>
              <a:t>Implementation</a:t>
            </a:r>
            <a:endParaRPr kumimoji="0" lang="en-US" sz="1500" b="0" i="0" u="none" strike="noStrike" cap="none" spc="0" normalizeH="0" baseline="0" noProof="0" dirty="0">
              <a:ln>
                <a:noFill/>
              </a:ln>
              <a:solidFill>
                <a:srgbClr val="E3A82B"/>
              </a:solidFill>
              <a:effectLst/>
              <a:uLnTx/>
              <a:uFillTx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Establish framework </a:t>
            </a:r>
            <a:r>
              <a:rPr kumimoji="0" lang="en-US" sz="15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for implementing the wildfire land-based recovery strategy and framework</a:t>
            </a: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1" i="0" u="none" strike="noStrike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</a:rPr>
              <a:t>Guidance</a:t>
            </a:r>
            <a:endParaRPr kumimoji="0" lang="en-US" sz="1500" b="0" i="0" u="none" strike="noStrike" cap="none" spc="0" normalizeH="0" baseline="0" noProof="0" dirty="0">
              <a:ln>
                <a:noFill/>
              </a:ln>
              <a:solidFill>
                <a:srgbClr val="E3A82B"/>
              </a:solidFill>
              <a:effectLst/>
              <a:uLnTx/>
              <a:uFillTx/>
            </a:endParaRPr>
          </a:p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Provide guidance </a:t>
            </a:r>
            <a:r>
              <a:rPr kumimoji="0" lang="en-US" sz="15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for land managers when rehabilitating and recovering crown land following catastrophic wildfires</a:t>
            </a:r>
          </a:p>
        </p:txBody>
      </p:sp>
      <p:pic>
        <p:nvPicPr>
          <p:cNvPr id="14" name="Picture 13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CDBCC523-EB7C-5A57-2DF1-FB804BCFB0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82" b="21152"/>
          <a:stretch/>
        </p:blipFill>
        <p:spPr>
          <a:xfrm>
            <a:off x="6375400" y="2311401"/>
            <a:ext cx="4907395" cy="315161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AC0E5-E496-4C3F-9C62-A605CC80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5" y="673572"/>
            <a:ext cx="10373591" cy="12028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dirty="0"/>
              <a:t>Where we’re 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31B31-18E9-4B93-90D9-534CEF4A0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78785" y="6356350"/>
            <a:ext cx="426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Wildfire Land-Based Recovery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1289" y="6356350"/>
            <a:ext cx="4601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175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875C623-CCBC-4DC0-B4A9-7DC50EC40504}"/>
              </a:ext>
            </a:extLst>
          </p:cNvPr>
          <p:cNvGraphicFramePr/>
          <p:nvPr/>
        </p:nvGraphicFramePr>
        <p:xfrm>
          <a:off x="81280" y="106680"/>
          <a:ext cx="12029440" cy="664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tar: 5 Points 2">
            <a:extLst>
              <a:ext uri="{FF2B5EF4-FFF2-40B4-BE49-F238E27FC236}">
                <a16:creationId xmlns:a16="http://schemas.microsoft.com/office/drawing/2014/main" id="{7607206D-86F8-4825-B68C-E439071BD6DA}"/>
              </a:ext>
            </a:extLst>
          </p:cNvPr>
          <p:cNvSpPr/>
          <p:nvPr/>
        </p:nvSpPr>
        <p:spPr>
          <a:xfrm>
            <a:off x="4189879" y="5884716"/>
            <a:ext cx="744583" cy="653143"/>
          </a:xfrm>
          <a:prstGeom prst="star5">
            <a:avLst>
              <a:gd name="adj" fmla="val 1809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logo with text on a black background&#10;&#10;Description automatically generated">
            <a:extLst>
              <a:ext uri="{FF2B5EF4-FFF2-40B4-BE49-F238E27FC236}">
                <a16:creationId xmlns:a16="http://schemas.microsoft.com/office/drawing/2014/main" id="{EC886623-3395-5718-4519-C8C8210F44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357" y="4452056"/>
            <a:ext cx="1675625" cy="14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58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023AD5E-8517-78FF-EE63-3380795B5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7" t="29599"/>
          <a:stretch/>
        </p:blipFill>
        <p:spPr>
          <a:xfrm>
            <a:off x="725105" y="1497495"/>
            <a:ext cx="3375312" cy="1931505"/>
          </a:xfrm>
          <a:prstGeom prst="rect">
            <a:avLst/>
          </a:prstGeom>
          <a:ln w="57150">
            <a:solidFill>
              <a:srgbClr val="E3A82B"/>
            </a:solidFill>
          </a:ln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B836C459-F9FD-A6DC-9E96-62D7C47796F2}"/>
              </a:ext>
            </a:extLst>
          </p:cNvPr>
          <p:cNvPicPr/>
          <p:nvPr/>
        </p:nvPicPr>
        <p:blipFill rotWithShape="1">
          <a:blip r:embed="rId4" cstate="print"/>
          <a:srcRect l="34929" t="25998" r="8910" b="14011"/>
          <a:stretch/>
        </p:blipFill>
        <p:spPr>
          <a:xfrm>
            <a:off x="7870886" y="1497495"/>
            <a:ext cx="3396321" cy="1931505"/>
          </a:xfrm>
          <a:prstGeom prst="rect">
            <a:avLst/>
          </a:prstGeom>
          <a:noFill/>
          <a:ln w="57150">
            <a:solidFill>
              <a:srgbClr val="E3A82B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56A204-3C7B-DC43-C88C-0E41E64C2D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1D76B-A051-C255-3EF8-727FF6EBE6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0A049E-5B34-BEFF-9BA4-02B9FC7F2BE5}"/>
              </a:ext>
            </a:extLst>
          </p:cNvPr>
          <p:cNvSpPr txBox="1">
            <a:spLocks/>
          </p:cNvSpPr>
          <p:nvPr/>
        </p:nvSpPr>
        <p:spPr>
          <a:xfrm>
            <a:off x="725105" y="541360"/>
            <a:ext cx="10373591" cy="1322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WLBR Program Areas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4536C9-F637-E06E-ECA3-A41FD39E6041}"/>
              </a:ext>
            </a:extLst>
          </p:cNvPr>
          <p:cNvGrpSpPr/>
          <p:nvPr/>
        </p:nvGrpSpPr>
        <p:grpSpPr>
          <a:xfrm>
            <a:off x="4277747" y="1497494"/>
            <a:ext cx="3396321" cy="1931506"/>
            <a:chOff x="4277747" y="1497494"/>
            <a:chExt cx="3396321" cy="193150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79BC936-424D-23BA-1B7D-99F83662D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977" t="29599"/>
            <a:stretch/>
          </p:blipFill>
          <p:spPr>
            <a:xfrm>
              <a:off x="4285043" y="1497494"/>
              <a:ext cx="3375312" cy="1931505"/>
            </a:xfrm>
            <a:prstGeom prst="rect">
              <a:avLst/>
            </a:prstGeom>
            <a:ln w="57150">
              <a:solidFill>
                <a:srgbClr val="E3A82B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1CAA13-5303-0BBA-BC87-369B09BB6664}"/>
                </a:ext>
              </a:extLst>
            </p:cNvPr>
            <p:cNvSpPr/>
            <p:nvPr/>
          </p:nvSpPr>
          <p:spPr>
            <a:xfrm>
              <a:off x="4277747" y="1497496"/>
              <a:ext cx="3396321" cy="193150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E16FCAE-0EAF-40F3-1FC1-DE19F39D3A93}"/>
              </a:ext>
            </a:extLst>
          </p:cNvPr>
          <p:cNvSpPr txBox="1"/>
          <p:nvPr/>
        </p:nvSpPr>
        <p:spPr>
          <a:xfrm>
            <a:off x="725105" y="3978427"/>
            <a:ext cx="3396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Wildfire Suppression Rehabilitation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Starts soon after disturbances to the land occur due to fire suppression activities (fireguards, for example).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5515E-47EB-0D37-AF10-0021E9E411A7}"/>
              </a:ext>
            </a:extLst>
          </p:cNvPr>
          <p:cNvSpPr txBox="1"/>
          <p:nvPr/>
        </p:nvSpPr>
        <p:spPr>
          <a:xfrm>
            <a:off x="4274538" y="3978427"/>
            <a:ext cx="3396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Post Wildfire Natural Hazard Risk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Assesses the risk for natural hazards after a wildfire.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91F3C-120B-F920-19B8-147543A0573C}"/>
              </a:ext>
            </a:extLst>
          </p:cNvPr>
          <p:cNvSpPr txBox="1"/>
          <p:nvPr/>
        </p:nvSpPr>
        <p:spPr>
          <a:xfrm>
            <a:off x="7870887" y="3978426"/>
            <a:ext cx="359600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Ecological Wildfire Recovery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Suite of actions undertaken to assess, recuperate, restore, reclaim, and/or salvage landscape values that have been disturbed by a wildfire.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13D7FC4-C7E6-DFD8-069E-471D27DC02F3}"/>
              </a:ext>
            </a:extLst>
          </p:cNvPr>
          <p:cNvSpPr/>
          <p:nvPr/>
        </p:nvSpPr>
        <p:spPr>
          <a:xfrm>
            <a:off x="444344" y="3560457"/>
            <a:ext cx="11127037" cy="365125"/>
          </a:xfrm>
          <a:prstGeom prst="rightArrow">
            <a:avLst/>
          </a:prstGeom>
          <a:solidFill>
            <a:srgbClr val="E3A82B"/>
          </a:solidFill>
          <a:ln>
            <a:solidFill>
              <a:srgbClr val="E3A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656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F865-BA79-7905-4E2B-7811213C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A National &amp; Provincial Perspective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07E36-2B1F-8044-086B-09241A1FB3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E7EEE-A319-4153-E9DF-D684FFB056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219CC-27BA-90D9-EE80-54A05F89AB51}"/>
              </a:ext>
            </a:extLst>
          </p:cNvPr>
          <p:cNvSpPr txBox="1"/>
          <p:nvPr/>
        </p:nvSpPr>
        <p:spPr>
          <a:xfrm>
            <a:off x="995679" y="1922979"/>
            <a:ext cx="7043218" cy="378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National Focus – BC is looked at leaders nationally in post-fire management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Government – Canadian Forest Service, Provincial Ministries, Local Governments, Municipalities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Industry and Stakeholders – Forest Sector, Energy Sector, Tourism, Farming &amp; Ranching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First Nations – 204 First Nations, Overlapping Territories, New Legal Frameworks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NGO’s – Invasive Species BC, Habitat Conservation Trust Fund, FESBC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F2CA7B-EC3E-5CC4-9249-9102E1274669}"/>
              </a:ext>
            </a:extLst>
          </p:cNvPr>
          <p:cNvGrpSpPr/>
          <p:nvPr/>
        </p:nvGrpSpPr>
        <p:grpSpPr>
          <a:xfrm>
            <a:off x="8153853" y="1907903"/>
            <a:ext cx="3187436" cy="3825635"/>
            <a:chOff x="8835390" y="1846020"/>
            <a:chExt cx="3177540" cy="39146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05CFA6-9C14-2CBF-C1FD-33D7470A9464}"/>
                </a:ext>
              </a:extLst>
            </p:cNvPr>
            <p:cNvSpPr/>
            <p:nvPr/>
          </p:nvSpPr>
          <p:spPr>
            <a:xfrm>
              <a:off x="8835390" y="1846020"/>
              <a:ext cx="3177540" cy="3914699"/>
            </a:xfrm>
            <a:prstGeom prst="rect">
              <a:avLst/>
            </a:prstGeom>
            <a:solidFill>
              <a:srgbClr val="F0EFF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pic>
          <p:nvPicPr>
            <p:cNvPr id="1026" name="Picture 2" descr="Hand gesturing to stop wildfires with fallen trees and stumps in background.">
              <a:extLst>
                <a:ext uri="{FF2B5EF4-FFF2-40B4-BE49-F238E27FC236}">
                  <a16:creationId xmlns:a16="http://schemas.microsoft.com/office/drawing/2014/main" id="{FEEBACD6-FD0E-4F58-5574-04F5B7D30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576" y="1990435"/>
              <a:ext cx="1985713" cy="808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tems from an emergency kit and checklist.">
              <a:extLst>
                <a:ext uri="{FF2B5EF4-FFF2-40B4-BE49-F238E27FC236}">
                  <a16:creationId xmlns:a16="http://schemas.microsoft.com/office/drawing/2014/main" id="{241FC06D-AAB4-1A1F-AA2D-EDD6A30F2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575" y="2950137"/>
              <a:ext cx="1985713" cy="808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andheld radio with dense smoke above a forest fire in the background.">
              <a:extLst>
                <a:ext uri="{FF2B5EF4-FFF2-40B4-BE49-F238E27FC236}">
                  <a16:creationId xmlns:a16="http://schemas.microsoft.com/office/drawing/2014/main" id="{553CE90F-9419-6CAF-5BA1-013BC45EE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575" y="3909840"/>
              <a:ext cx="1985713" cy="808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New forest growth after a wildfire.">
              <a:extLst>
                <a:ext uri="{FF2B5EF4-FFF2-40B4-BE49-F238E27FC236}">
                  <a16:creationId xmlns:a16="http://schemas.microsoft.com/office/drawing/2014/main" id="{3A24CDF9-DED9-F002-0B8B-DCCFD903A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575" y="4805930"/>
              <a:ext cx="1985712" cy="808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F062DE-EFDB-98DC-9DDF-FCA8EB025B0F}"/>
                </a:ext>
              </a:extLst>
            </p:cNvPr>
            <p:cNvSpPr txBox="1"/>
            <p:nvPr/>
          </p:nvSpPr>
          <p:spPr>
            <a:xfrm>
              <a:off x="9969893" y="2112091"/>
              <a:ext cx="1226428" cy="31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PREVENTION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C56B25-68FC-C156-AA9F-AC4494FE4841}"/>
                </a:ext>
              </a:extLst>
            </p:cNvPr>
            <p:cNvSpPr txBox="1"/>
            <p:nvPr/>
          </p:nvSpPr>
          <p:spPr>
            <a:xfrm>
              <a:off x="9934706" y="3075332"/>
              <a:ext cx="1406581" cy="31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PREPAREDNESS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76FAE4-1797-F08F-A252-9CFDDDA9E984}"/>
                </a:ext>
              </a:extLst>
            </p:cNvPr>
            <p:cNvSpPr txBox="1"/>
            <p:nvPr/>
          </p:nvSpPr>
          <p:spPr>
            <a:xfrm>
              <a:off x="9969893" y="3990642"/>
              <a:ext cx="1226428" cy="31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RESPONSE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1F9109-9CD7-3CB0-95ED-263C50B00F2D}"/>
                </a:ext>
              </a:extLst>
            </p:cNvPr>
            <p:cNvSpPr txBox="1"/>
            <p:nvPr/>
          </p:nvSpPr>
          <p:spPr>
            <a:xfrm>
              <a:off x="10009957" y="4904877"/>
              <a:ext cx="1226428" cy="31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RECOVERY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rrow: Curved Right 9">
              <a:extLst>
                <a:ext uri="{FF2B5EF4-FFF2-40B4-BE49-F238E27FC236}">
                  <a16:creationId xmlns:a16="http://schemas.microsoft.com/office/drawing/2014/main" id="{32C0543E-BFA8-F586-2EE6-58E5E138741B}"/>
                </a:ext>
              </a:extLst>
            </p:cNvPr>
            <p:cNvSpPr/>
            <p:nvPr/>
          </p:nvSpPr>
          <p:spPr>
            <a:xfrm rot="10800000">
              <a:off x="11423319" y="2463893"/>
              <a:ext cx="398375" cy="2620399"/>
            </a:xfrm>
            <a:prstGeom prst="curvedRight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0363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57E9249E-E33B-21DE-609E-BBA2B56ADE9E}"/>
                </a:ext>
              </a:extLst>
            </p:cNvPr>
            <p:cNvSpPr/>
            <p:nvPr/>
          </p:nvSpPr>
          <p:spPr>
            <a:xfrm>
              <a:off x="10274497" y="2795620"/>
              <a:ext cx="308610" cy="188807"/>
            </a:xfrm>
            <a:prstGeom prst="down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B46B5BDE-7C18-AF6D-5D53-0B172A9837BA}"/>
                </a:ext>
              </a:extLst>
            </p:cNvPr>
            <p:cNvSpPr/>
            <p:nvPr/>
          </p:nvSpPr>
          <p:spPr>
            <a:xfrm>
              <a:off x="10274497" y="3760347"/>
              <a:ext cx="308610" cy="188807"/>
            </a:xfrm>
            <a:prstGeom prst="down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40BD60A1-C556-5031-0327-047C2FD6B93B}"/>
                </a:ext>
              </a:extLst>
            </p:cNvPr>
            <p:cNvSpPr/>
            <p:nvPr/>
          </p:nvSpPr>
          <p:spPr>
            <a:xfrm>
              <a:off x="10251575" y="4731391"/>
              <a:ext cx="308610" cy="188807"/>
            </a:xfrm>
            <a:prstGeom prst="down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A0B5C0-C923-C520-B992-A555E22775A0}"/>
                </a:ext>
              </a:extLst>
            </p:cNvPr>
            <p:cNvSpPr txBox="1"/>
            <p:nvPr/>
          </p:nvSpPr>
          <p:spPr>
            <a:xfrm rot="16200000">
              <a:off x="7547079" y="3337365"/>
              <a:ext cx="3195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EMERGENCY RESPONSE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21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F865-BA79-7905-4E2B-7811213C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An International Perspective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07E36-2B1F-8044-086B-09241A1FB3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E7EEE-A319-4153-E9DF-D684FFB056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219CC-27BA-90D9-EE80-54A05F89AB51}"/>
              </a:ext>
            </a:extLst>
          </p:cNvPr>
          <p:cNvSpPr txBox="1"/>
          <p:nvPr/>
        </p:nvSpPr>
        <p:spPr>
          <a:xfrm>
            <a:off x="909205" y="2077348"/>
            <a:ext cx="9149195" cy="19799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jurisdictional scan looking at post-wildfire programs (4 in Australia, and 2 in the U.S.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Close collaboration with the US Forest Service and US Geological Survey looking at all aspects of post-wildfire recovery</a:t>
            </a:r>
          </a:p>
        </p:txBody>
      </p:sp>
    </p:spTree>
    <p:extLst>
      <p:ext uri="{BB962C8B-B14F-4D97-AF65-F5344CB8AC3E}">
        <p14:creationId xmlns:p14="http://schemas.microsoft.com/office/powerpoint/2010/main" val="202298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C850CE-2A97-37CF-969C-9CB5A67BB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49" r="31249"/>
          <a:stretch/>
        </p:blipFill>
        <p:spPr>
          <a:xfrm>
            <a:off x="-202025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56A204-3C7B-DC43-C88C-0E41E64C2D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Wildfire Land-Based Recovery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1D76B-A051-C255-3EF8-727FF6EBE6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B1A68E-B729-A431-6073-4E96FE4E3EDE}"/>
              </a:ext>
            </a:extLst>
          </p:cNvPr>
          <p:cNvSpPr txBox="1">
            <a:spLocks/>
          </p:cNvSpPr>
          <p:nvPr/>
        </p:nvSpPr>
        <p:spPr>
          <a:xfrm>
            <a:off x="3996580" y="416781"/>
            <a:ext cx="7861339" cy="901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Taking a “Values Approach”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36243-A2D5-B964-1147-52A503790EDF}"/>
              </a:ext>
            </a:extLst>
          </p:cNvPr>
          <p:cNvSpPr txBox="1"/>
          <p:nvPr/>
        </p:nvSpPr>
        <p:spPr>
          <a:xfrm>
            <a:off x="4455319" y="1003785"/>
            <a:ext cx="7563714" cy="124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Wildfire Land-Based Recovery may address any or all the following values and issues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(*denotes a FRPA Resource Value)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73434-A17E-798E-14E9-80EFE2E9F690}"/>
              </a:ext>
            </a:extLst>
          </p:cNvPr>
          <p:cNvSpPr txBox="1"/>
          <p:nvPr/>
        </p:nvSpPr>
        <p:spPr>
          <a:xfrm>
            <a:off x="4576850" y="2463020"/>
            <a:ext cx="4830873" cy="325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 Management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 Heritage / Archaeology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Fish / Riparian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Forage &amp; Associated Plant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Invasive Species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Recreation *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Safety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A220E-FEC9-AB90-7EC9-B58306157B42}"/>
              </a:ext>
            </a:extLst>
          </p:cNvPr>
          <p:cNvSpPr txBox="1"/>
          <p:nvPr/>
        </p:nvSpPr>
        <p:spPr>
          <a:xfrm>
            <a:off x="8850965" y="2463020"/>
            <a:ext cx="3632126" cy="3364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 Features*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Soils*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Terrain Stability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Timber*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Visual Quality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Quality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Wildlife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Change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values as identified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363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58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BB42605-9872-3EF9-62C6-997E7131A605}"/>
              </a:ext>
            </a:extLst>
          </p:cNvPr>
          <p:cNvSpPr txBox="1">
            <a:spLocks/>
          </p:cNvSpPr>
          <p:nvPr/>
        </p:nvSpPr>
        <p:spPr>
          <a:xfrm>
            <a:off x="7357216" y="856448"/>
            <a:ext cx="3925580" cy="229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Restoring values for long-term resilience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56A204-3C7B-DC43-C88C-0E41E64C2D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78785" y="6356350"/>
            <a:ext cx="426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1D76B-A051-C255-3EF8-727FF6EBE6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1289" y="6356350"/>
            <a:ext cx="4601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11" name="Picture Placeholder 10" descr="A dirt hill with trees in the background&#10;&#10;Description automatically generated">
            <a:extLst>
              <a:ext uri="{FF2B5EF4-FFF2-40B4-BE49-F238E27FC236}">
                <a16:creationId xmlns:a16="http://schemas.microsoft.com/office/drawing/2014/main" id="{7239C814-93E9-EDE0-9C8C-D7998C7FF95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3" r="4893"/>
          <a:stretch>
            <a:fillRect/>
          </a:stretch>
        </p:blipFill>
        <p:spPr>
          <a:xfrm>
            <a:off x="565150" y="854075"/>
            <a:ext cx="4019550" cy="3341688"/>
          </a:xfrm>
        </p:spPr>
      </p:pic>
      <p:pic>
        <p:nvPicPr>
          <p:cNvPr id="15" name="Picture Placeholder 14" descr="A person standing on a pile of logs&#10;&#10;Description automatically generated">
            <a:extLst>
              <a:ext uri="{FF2B5EF4-FFF2-40B4-BE49-F238E27FC236}">
                <a16:creationId xmlns:a16="http://schemas.microsoft.com/office/drawing/2014/main" id="{EAAD0B3B-3354-03A0-0FC6-D92DD1FA6C4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26" t="-734" r="5962" b="734"/>
          <a:stretch/>
        </p:blipFill>
        <p:spPr>
          <a:xfrm rot="5400000">
            <a:off x="2103438" y="2565400"/>
            <a:ext cx="2606675" cy="4922838"/>
          </a:xfrm>
        </p:spPr>
      </p:pic>
      <p:pic>
        <p:nvPicPr>
          <p:cNvPr id="6" name="Picture 5" descr="A stream running through a forest&#10;&#10;Description automatically generated">
            <a:extLst>
              <a:ext uri="{FF2B5EF4-FFF2-40B4-BE49-F238E27FC236}">
                <a16:creationId xmlns:a16="http://schemas.microsoft.com/office/drawing/2014/main" id="{81E6DC6A-97BF-6C3A-A6DF-566465D83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57" r="-3" b="-3"/>
          <a:stretch/>
        </p:blipFill>
        <p:spPr>
          <a:xfrm>
            <a:off x="4040968" y="1226508"/>
            <a:ext cx="2957197" cy="3246744"/>
          </a:xfrm>
          <a:prstGeom prst="rect">
            <a:avLst/>
          </a:prstGeom>
          <a:noFill/>
          <a:ln w="95250">
            <a:solidFill>
              <a:schemeClr val="bg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40525-1CCC-A491-A1D4-80798693AEB7}"/>
              </a:ext>
            </a:extLst>
          </p:cNvPr>
          <p:cNvSpPr txBox="1">
            <a:spLocks/>
          </p:cNvSpPr>
          <p:nvPr/>
        </p:nvSpPr>
        <p:spPr>
          <a:xfrm>
            <a:off x="7356475" y="3370376"/>
            <a:ext cx="3925581" cy="2450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many techniques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 help landscapes recover from wildfires, from repairing damaged infrastructure to improving the resiliency of forests so they’re better able to withstand future disasters</a:t>
            </a:r>
          </a:p>
        </p:txBody>
      </p:sp>
    </p:spTree>
    <p:extLst>
      <p:ext uri="{BB962C8B-B14F-4D97-AF65-F5344CB8AC3E}">
        <p14:creationId xmlns:p14="http://schemas.microsoft.com/office/powerpoint/2010/main" val="2819018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40525-1CCC-A491-A1D4-80798693AEB7}"/>
              </a:ext>
            </a:extLst>
          </p:cNvPr>
          <p:cNvSpPr txBox="1">
            <a:spLocks/>
          </p:cNvSpPr>
          <p:nvPr/>
        </p:nvSpPr>
        <p:spPr>
          <a:xfrm>
            <a:off x="909205" y="2311401"/>
            <a:ext cx="4907395" cy="315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addition to the Ministry, wildfire land-based recovery work is carried out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by local governments, First Nations, industry, stakeholders, and other organizations throughout the province</a:t>
            </a:r>
          </a:p>
        </p:txBody>
      </p:sp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04A23B22-7B4C-003B-234D-D2E67351D4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88" r="-4" b="2980"/>
          <a:stretch/>
        </p:blipFill>
        <p:spPr>
          <a:xfrm>
            <a:off x="6537960" y="1493324"/>
            <a:ext cx="4907395" cy="3151617"/>
          </a:xfrm>
          <a:prstGeom prst="rect">
            <a:avLst/>
          </a:prstGeom>
          <a:noFill/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B42605-9872-3EF9-62C6-997E7131A605}"/>
              </a:ext>
            </a:extLst>
          </p:cNvPr>
          <p:cNvSpPr txBox="1">
            <a:spLocks/>
          </p:cNvSpPr>
          <p:nvPr/>
        </p:nvSpPr>
        <p:spPr>
          <a:xfrm>
            <a:off x="909205" y="673572"/>
            <a:ext cx="10373591" cy="1202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Collaboration is key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56A204-3C7B-DC43-C88C-0E41E64C2D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78785" y="6356350"/>
            <a:ext cx="426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1D76B-A051-C255-3EF8-727FF6EBE6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1289" y="6356350"/>
            <a:ext cx="4601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163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oup of people standing on a hill with trees in the background&#10;&#10;Description automatically generated">
            <a:extLst>
              <a:ext uri="{FF2B5EF4-FFF2-40B4-BE49-F238E27FC236}">
                <a16:creationId xmlns:a16="http://schemas.microsoft.com/office/drawing/2014/main" id="{23DC2030-22E0-7AC0-1CE5-52EA40BE5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1"/>
          <a:stretch/>
        </p:blipFill>
        <p:spPr bwMode="auto">
          <a:xfrm>
            <a:off x="5407570" y="625906"/>
            <a:ext cx="6172200" cy="52491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5F320-D0EB-3596-F632-C66F3C1C8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0" y="625906"/>
            <a:ext cx="4434101" cy="2366160"/>
          </a:xfrm>
        </p:spPr>
        <p:txBody>
          <a:bodyPr anchor="b">
            <a:normAutofit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Shared learning with the US Forest Service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62837360-6D7F-94C2-481E-31EF0B257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230" y="3251373"/>
            <a:ext cx="4434101" cy="262365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Enhancing the understanding of the unique challenges faced in different regions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EF435-BF88-3497-957F-CDAABE7A5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78785" y="6356350"/>
            <a:ext cx="426250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63985-0107-CE86-0FE7-4D647CDF12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1289" y="6356350"/>
            <a:ext cx="460185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48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4B3269-A10C-4101-B55A-60115EDFB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ln>
            <a:solidFill>
              <a:schemeClr val="bg2">
                <a:lumMod val="25000"/>
              </a:schemeClr>
            </a:solidFill>
          </a:ln>
          <a:effectLst>
            <a:glow rad="127000">
              <a:schemeClr val="tx2">
                <a:lumMod val="50000"/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AC0E5-E496-4C3F-9C62-A605CC80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0" y="625906"/>
            <a:ext cx="4434101" cy="1471835"/>
          </a:xfrm>
        </p:spPr>
        <p:txBody>
          <a:bodyPr/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2017 Elephant Hill Wildfire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0F70E-21A1-45F9-97E7-AB606EBC2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230" y="2674909"/>
            <a:ext cx="4434101" cy="2623651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~191,000 hectares burnt throughout </a:t>
            </a:r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Secwepemcúlecw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Significant social, cultural, economic and ecological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Secwépemc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communities partnered with the provincial government to forge a new collaborative approach to post-wildfire land-based recovery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31B31-18E9-4B93-90D9-534CEF4A0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F047E-439E-4C63-A987-EA0CE588F1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D0EC7-4D40-9DC4-932F-1485531D0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089" y="3250465"/>
            <a:ext cx="2695385" cy="29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61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F801C-296D-C049-9468-22B8442923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954029-A75E-D4D8-F45F-C4176484FB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D2A61E-5EA6-44F2-807A-0713D9209EAD}"/>
              </a:ext>
            </a:extLst>
          </p:cNvPr>
          <p:cNvSpPr txBox="1">
            <a:spLocks/>
          </p:cNvSpPr>
          <p:nvPr/>
        </p:nvSpPr>
        <p:spPr>
          <a:xfrm>
            <a:off x="725105" y="541360"/>
            <a:ext cx="10373591" cy="13225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4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 panose="020B0503030403020204" pitchFamily="34" charset="0"/>
              <a:ea typeface="+mj-ea"/>
              <a:cs typeface="+mj-cs"/>
            </a:endParaRPr>
          </a:p>
        </p:txBody>
      </p:sp>
      <p:pic>
        <p:nvPicPr>
          <p:cNvPr id="5" name="Online Media 7" title="Browns Creek Wildfire Restoration Project">
            <a:hlinkClick r:id="" action="ppaction://media"/>
            <a:extLst>
              <a:ext uri="{FF2B5EF4-FFF2-40B4-BE49-F238E27FC236}">
                <a16:creationId xmlns:a16="http://schemas.microsoft.com/office/drawing/2014/main" id="{904D9AE4-5F85-6225-AF1F-E6BCEE5B3B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33" y="0"/>
            <a:ext cx="1222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43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7F54-AAF6-395A-0225-0146056D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04" y="136525"/>
            <a:ext cx="10373591" cy="816574"/>
          </a:xfrm>
        </p:spPr>
        <p:txBody>
          <a:bodyPr/>
          <a:lstStyle/>
          <a:p>
            <a:pPr algn="ctr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Partnership Vision in Action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3F583-4A02-0D87-3B46-FC25A34612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642E5-A09B-EF4D-1D3B-69DE8A244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48906-ADB3-CD90-B2D1-C1FBF621109F}"/>
              </a:ext>
            </a:extLst>
          </p:cNvPr>
          <p:cNvSpPr txBox="1"/>
          <p:nvPr/>
        </p:nvSpPr>
        <p:spPr>
          <a:xfrm>
            <a:off x="360565" y="1099908"/>
            <a:ext cx="55335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Expanding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First Nations bootcamps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Continuous improvement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contract opportunities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with First Nations, working towards more holistic operational plans.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Improving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firefighter recruitment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Extending the hiring period for new recruits and encouraging applicants to indicate work location preference.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Adding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cultural awareness training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for operational staff.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69F15-1F64-5591-55F6-7CD3EC2F5124}"/>
              </a:ext>
            </a:extLst>
          </p:cNvPr>
          <p:cNvSpPr txBox="1"/>
          <p:nvPr/>
        </p:nvSpPr>
        <p:spPr>
          <a:xfrm>
            <a:off x="6297930" y="1099908"/>
            <a:ext cx="55035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Incorporating more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community relations specialists (Liaison Officers)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into operations.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Increasing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community pre-organization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through BCWS Zones.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Funding training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programs for First Nations.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Exploring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3A82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models for long-term cooperative response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with rural and remote communities and local governments.</a:t>
            </a:r>
          </a:p>
        </p:txBody>
      </p:sp>
    </p:spTree>
    <p:extLst>
      <p:ext uri="{BB962C8B-B14F-4D97-AF65-F5344CB8AC3E}">
        <p14:creationId xmlns:p14="http://schemas.microsoft.com/office/powerpoint/2010/main" val="311319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3932" y="1300162"/>
            <a:ext cx="6555368" cy="5557837"/>
          </a:xfr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/>
          </a:p>
          <a:p>
            <a:pPr marL="0" indent="0">
              <a:buNone/>
            </a:pPr>
            <a:r>
              <a:rPr lang="en-US" sz="3600" b="1"/>
              <a:t>  Identify critical values </a:t>
            </a:r>
          </a:p>
          <a:p>
            <a:pPr marL="0" indent="0">
              <a:buNone/>
            </a:pPr>
            <a:r>
              <a:rPr lang="en-US" sz="3600" b="1"/>
              <a:t>  Assess for threats </a:t>
            </a:r>
          </a:p>
          <a:p>
            <a:pPr marL="0" indent="0">
              <a:buNone/>
            </a:pPr>
            <a:r>
              <a:rPr lang="en-US" sz="3600" b="1"/>
              <a:t>  Evaluate risk </a:t>
            </a:r>
          </a:p>
          <a:p>
            <a:pPr marL="0" indent="0">
              <a:buNone/>
            </a:pPr>
            <a:r>
              <a:rPr lang="en-US" sz="3600" b="1"/>
              <a:t>  Develop response strategy</a:t>
            </a:r>
          </a:p>
          <a:p>
            <a:pPr marL="0" indent="0">
              <a:buNone/>
            </a:pPr>
            <a:r>
              <a:rPr lang="en-US" sz="3600" b="1"/>
              <a:t>  Implement the strategy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099300" cy="1300163"/>
          </a:xfrm>
          <a:solidFill>
            <a:schemeClr val="accent5">
              <a:lumMod val="20000"/>
              <a:lumOff val="80000"/>
              <a:alpha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Risk Management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640080" y="5557838"/>
          <a:ext cx="6187253" cy="833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017F2EB-78EB-493A-8F36-D4357B4098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300" y="-1"/>
            <a:ext cx="509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29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C8ADD-D933-8C90-9619-F51D28AD35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After the Flames - Wildfire Land-Based Recovery</a:t>
            </a: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F9571-2EB1-031E-AC31-D1EBC6147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4EBD2-9C82-497D-AFAF-F008D7EEAA35}" type="slidenum">
              <a:rPr kumimoji="0" lang="en-CA" sz="1200" b="1" i="0" u="none" strike="noStrike" kern="1200" cap="none" spc="0" normalizeH="0" baseline="0" noProof="0" smtClean="0">
                <a:ln>
                  <a:noFill/>
                </a:ln>
                <a:solidFill>
                  <a:srgbClr val="F0EFF0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A" sz="1200" b="1" i="0" u="none" strike="noStrike" kern="1200" cap="none" spc="0" normalizeH="0" baseline="0" noProof="0">
              <a:ln>
                <a:noFill/>
              </a:ln>
              <a:solidFill>
                <a:srgbClr val="F0EFF0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2" name="Online Media 1" title="Boothroyd Indian Band Cultural Burn Case Study - Part 1">
            <a:hlinkClick r:id="" action="ppaction://media"/>
            <a:extLst>
              <a:ext uri="{FF2B5EF4-FFF2-40B4-BE49-F238E27FC236}">
                <a16:creationId xmlns:a16="http://schemas.microsoft.com/office/drawing/2014/main" id="{2E610F25-6501-8E7E-F090-FCF1B27717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926C279-A03E-476A-9F24-D809AB1571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158" y="4869748"/>
            <a:ext cx="2651682" cy="948913"/>
          </a:xfrm>
        </p:spPr>
      </p:pic>
    </p:spTree>
    <p:extLst>
      <p:ext uri="{BB962C8B-B14F-4D97-AF65-F5344CB8AC3E}">
        <p14:creationId xmlns:p14="http://schemas.microsoft.com/office/powerpoint/2010/main" val="161838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1722DA49-DDDB-9D65-4C13-735E6B3E6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70" t="1" r="15470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D761A765-0648-E5F9-8EEA-547A11318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20" t="1" r="16920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pple, fruit, vegetable, different&#10;&#10;Description automatically generated">
            <a:extLst>
              <a:ext uri="{FF2B5EF4-FFF2-40B4-BE49-F238E27FC236}">
                <a16:creationId xmlns:a16="http://schemas.microsoft.com/office/drawing/2014/main" id="{F8938062-9BC0-40E8-87FC-DEDDABE84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7" r="26503" b="3"/>
          <a:stretch/>
        </p:blipFill>
        <p:spPr>
          <a:xfrm rot="5400000">
            <a:off x="541203" y="98879"/>
            <a:ext cx="4128360" cy="4570678"/>
          </a:xfrm>
          <a:prstGeom prst="rect">
            <a:avLst/>
          </a:prstGeom>
        </p:spPr>
      </p:pic>
      <p:pic>
        <p:nvPicPr>
          <p:cNvPr id="7" name="Picture 6" descr="A moth on a rock&#10;&#10;Description automatically generated with medium confidence">
            <a:extLst>
              <a:ext uri="{FF2B5EF4-FFF2-40B4-BE49-F238E27FC236}">
                <a16:creationId xmlns:a16="http://schemas.microsoft.com/office/drawing/2014/main" id="{2D64FB60-2FB7-4CBD-9A0F-583B8D053A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7" t="2496" r="-1448" b="25080"/>
          <a:stretch/>
        </p:blipFill>
        <p:spPr>
          <a:xfrm rot="5400000">
            <a:off x="4022345" y="1253069"/>
            <a:ext cx="4141235" cy="2249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BA07F-5FA8-487C-9FE4-5FDDEA013B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83" r="-3" b="19529"/>
          <a:stretch/>
        </p:blipFill>
        <p:spPr>
          <a:xfrm>
            <a:off x="7295204" y="320040"/>
            <a:ext cx="4565343" cy="2023111"/>
          </a:xfrm>
          <a:prstGeom prst="rect">
            <a:avLst/>
          </a:prstGeom>
        </p:spPr>
      </p:pic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2BA09E2B-EAFE-4B8E-8EF9-926B743B4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89" t="37928" r="36677" b="37928"/>
          <a:stretch/>
        </p:blipFill>
        <p:spPr>
          <a:xfrm rot="10800000">
            <a:off x="320044" y="4540159"/>
            <a:ext cx="2249424" cy="1760648"/>
          </a:xfrm>
          <a:prstGeom prst="rect">
            <a:avLst/>
          </a:prstGeom>
        </p:spPr>
      </p:pic>
      <p:pic>
        <p:nvPicPr>
          <p:cNvPr id="5" name="Picture 4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50252138-7B48-46C2-86B3-45D3970B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84" r="4" b="9479"/>
          <a:stretch/>
        </p:blipFill>
        <p:spPr>
          <a:xfrm>
            <a:off x="2645048" y="4540159"/>
            <a:ext cx="4572626" cy="1760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D1ECC-A257-424A-942A-62987AAFBB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4" t="2251" r="33661" b="5"/>
          <a:stretch/>
        </p:blipFill>
        <p:spPr>
          <a:xfrm>
            <a:off x="7293253" y="2415880"/>
            <a:ext cx="1999337" cy="3883356"/>
          </a:xfrm>
          <a:prstGeom prst="rect">
            <a:avLst/>
          </a:prstGeom>
        </p:spPr>
      </p:pic>
      <p:pic>
        <p:nvPicPr>
          <p:cNvPr id="13" name="Picture 12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1B717FF1-5FB7-4302-91C2-1154E2FBA6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31" t="12385" r="23845" b="39393"/>
          <a:stretch/>
        </p:blipFill>
        <p:spPr>
          <a:xfrm rot="5400000">
            <a:off x="8690122" y="3117406"/>
            <a:ext cx="3883357" cy="24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5DAB617A-F554-609E-27CA-ED9ECC118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13" r="19727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C7163A30-17E6-FD50-2D8F-9757427821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9" r="18740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6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outdoor, mountain, sky, grass&#10;&#10;Description automatically generated">
            <a:extLst>
              <a:ext uri="{FF2B5EF4-FFF2-40B4-BE49-F238E27FC236}">
                <a16:creationId xmlns:a16="http://schemas.microsoft.com/office/drawing/2014/main" id="{9D0CC2A4-1EED-B570-895E-572AD6C5A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0" r="2065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0" name="Picture 9" descr="A picture containing rock, outdoor&#10;&#10;Description automatically generated">
            <a:extLst>
              <a:ext uri="{FF2B5EF4-FFF2-40B4-BE49-F238E27FC236}">
                <a16:creationId xmlns:a16="http://schemas.microsoft.com/office/drawing/2014/main" id="{4F2F0CB9-135A-20C2-539A-CAD1CB3E0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69" b="2"/>
          <a:stretch/>
        </p:blipFill>
        <p:spPr>
          <a:xfrm rot="5400000">
            <a:off x="388293" y="4163232"/>
            <a:ext cx="2226786" cy="2048359"/>
          </a:xfrm>
          <a:prstGeom prst="rect">
            <a:avLst/>
          </a:prstGeom>
        </p:spPr>
      </p:pic>
      <p:pic>
        <p:nvPicPr>
          <p:cNvPr id="3" name="Picture 2" descr="A picture containing outdoor, grass, sky, mountain&#10;&#10;Description automatically generated">
            <a:extLst>
              <a:ext uri="{FF2B5EF4-FFF2-40B4-BE49-F238E27FC236}">
                <a16:creationId xmlns:a16="http://schemas.microsoft.com/office/drawing/2014/main" id="{6B634E8B-A47C-1370-5103-239B83E55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4" r="22697" b="-3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5" name="Picture 4" descr="A landscape with trees and hills&#10;&#10;Description automatically generated with low confidence">
            <a:extLst>
              <a:ext uri="{FF2B5EF4-FFF2-40B4-BE49-F238E27FC236}">
                <a16:creationId xmlns:a16="http://schemas.microsoft.com/office/drawing/2014/main" id="{C88B1C1F-6954-E456-DF82-D5DB9C5377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3" r="5704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1B9F604-8D5B-57F8-4ABD-7B4D1015E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6" r="-3" b="19932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6F96E6AB-CF63-B489-AA1B-1DAEBC7D8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96" b="26764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632901BE-ECD6-CD34-A60A-A7A70046F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66" r="1" b="1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149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Purple flowers in a forest&#10;&#10;Description automatically generated">
            <a:extLst>
              <a:ext uri="{FF2B5EF4-FFF2-40B4-BE49-F238E27FC236}">
                <a16:creationId xmlns:a16="http://schemas.microsoft.com/office/drawing/2014/main" id="{01136846-CE9C-0BD3-6C9B-974B94174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69" b="583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7DFBF-8660-C530-FDB8-F78BA428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6831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b="1">
                <a:solidFill>
                  <a:srgbClr val="FFFFFF"/>
                </a:solidFill>
              </a:rPr>
              <a:t>US Forest Service Collaboration</a:t>
            </a:r>
            <a:br>
              <a:rPr lang="en-US" sz="72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(without USAID)</a:t>
            </a:r>
            <a:endParaRPr lang="en-US" sz="7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3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itle Slides">
  <a:themeElements>
    <a:clrScheme name="BCWS">
      <a:dk1>
        <a:srgbClr val="40363F"/>
      </a:dk1>
      <a:lt1>
        <a:srgbClr val="FFFFFF"/>
      </a:lt1>
      <a:dk2>
        <a:srgbClr val="234075"/>
      </a:dk2>
      <a:lt2>
        <a:srgbClr val="F0EFF0"/>
      </a:lt2>
      <a:accent1>
        <a:srgbClr val="6DC6EA"/>
      </a:accent1>
      <a:accent2>
        <a:srgbClr val="468BCA"/>
      </a:accent2>
      <a:accent3>
        <a:srgbClr val="115191"/>
      </a:accent3>
      <a:accent4>
        <a:srgbClr val="16874B"/>
      </a:accent4>
      <a:accent5>
        <a:srgbClr val="CB2830"/>
      </a:accent5>
      <a:accent6>
        <a:srgbClr val="E65138"/>
      </a:accent6>
      <a:hlink>
        <a:srgbClr val="E3A82B"/>
      </a:hlink>
      <a:folHlink>
        <a:srgbClr val="E3A82B"/>
      </a:folHlink>
    </a:clrScheme>
    <a:fontScheme name="BCW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WS PowerPoint Template - Dark.pptx" id="{E1B42E0F-F074-4066-84D6-22633461E2AE}" vid="{5EC9E461-049E-4CB9-A56C-03C6BF22961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CWS">
      <a:dk1>
        <a:srgbClr val="40363F"/>
      </a:dk1>
      <a:lt1>
        <a:srgbClr val="FFFFFF"/>
      </a:lt1>
      <a:dk2>
        <a:srgbClr val="234075"/>
      </a:dk2>
      <a:lt2>
        <a:srgbClr val="F0EFF0"/>
      </a:lt2>
      <a:accent1>
        <a:srgbClr val="6DC6EA"/>
      </a:accent1>
      <a:accent2>
        <a:srgbClr val="468BCA"/>
      </a:accent2>
      <a:accent3>
        <a:srgbClr val="115191"/>
      </a:accent3>
      <a:accent4>
        <a:srgbClr val="16874B"/>
      </a:accent4>
      <a:accent5>
        <a:srgbClr val="CB2830"/>
      </a:accent5>
      <a:accent6>
        <a:srgbClr val="E65138"/>
      </a:accent6>
      <a:hlink>
        <a:srgbClr val="E3A82B"/>
      </a:hlink>
      <a:folHlink>
        <a:srgbClr val="E3A82B"/>
      </a:folHlink>
    </a:clrScheme>
    <a:fontScheme name="BCW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WS PowerPoint Template - Dark.pptx" id="{E1B42E0F-F074-4066-84D6-22633461E2AE}" vid="{E3C6CC1D-62A3-49F3-BD58-B8A69BDC780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e3bcf9-b0ab-4cb9-9c06-248fca3b5b1f" xsi:nil="true"/>
    <lcf76f155ced4ddcb4097134ff3c332f xmlns="b01faa8f-93b1-4462-b9c4-106882a0bbc2">
      <Terms xmlns="http://schemas.microsoft.com/office/infopath/2007/PartnerControls"/>
    </lcf76f155ced4ddcb4097134ff3c332f>
    <SharedWithUsers xmlns="22e3bcf9-b0ab-4cb9-9c06-248fca3b5b1f">
      <UserInfo>
        <DisplayName>Nolander, Reg W FOR:EX</DisplayName>
        <AccountId>18</AccountId>
        <AccountType/>
      </UserInfo>
      <UserInfo>
        <DisplayName>Miller, Kyle FOR:EX</DisplayName>
        <AccountId>15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C95B6929A5BE439409B7F282682855" ma:contentTypeVersion="12" ma:contentTypeDescription="Create a new document." ma:contentTypeScope="" ma:versionID="3018f0f649d781c48685f07d25d35488">
  <xsd:schema xmlns:xsd="http://www.w3.org/2001/XMLSchema" xmlns:xs="http://www.w3.org/2001/XMLSchema" xmlns:p="http://schemas.microsoft.com/office/2006/metadata/properties" xmlns:ns2="b01faa8f-93b1-4462-b9c4-106882a0bbc2" xmlns:ns3="22e3bcf9-b0ab-4cb9-9c06-248fca3b5b1f" targetNamespace="http://schemas.microsoft.com/office/2006/metadata/properties" ma:root="true" ma:fieldsID="198a404dde9a25496e97564e04830fd4" ns2:_="" ns3:_="">
    <xsd:import namespace="b01faa8f-93b1-4462-b9c4-106882a0bbc2"/>
    <xsd:import namespace="22e3bcf9-b0ab-4cb9-9c06-248fca3b5b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1faa8f-93b1-4462-b9c4-106882a0bb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9b50559-7390-452f-8d4d-780c6c1e43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3bcf9-b0ab-4cb9-9c06-248fca3b5b1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1084ea0-e11c-4d6a-9f8e-4b9faeb950b7}" ma:internalName="TaxCatchAll" ma:showField="CatchAllData" ma:web="22e3bcf9-b0ab-4cb9-9c06-248fca3b5b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AA0CDC-E67E-4A7D-8BAB-92353956676A}">
  <ds:schemaRefs>
    <ds:schemaRef ds:uri="http://purl.org/dc/dcmitype/"/>
    <ds:schemaRef ds:uri="b01faa8f-93b1-4462-b9c4-106882a0bbc2"/>
    <ds:schemaRef ds:uri="22e3bcf9-b0ab-4cb9-9c06-248fca3b5b1f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805811F-AE98-4A9C-9ACE-EA48815C49E0}">
  <ds:schemaRefs>
    <ds:schemaRef ds:uri="22e3bcf9-b0ab-4cb9-9c06-248fca3b5b1f"/>
    <ds:schemaRef ds:uri="b01faa8f-93b1-4462-b9c4-106882a0bb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CA2F533-BCBC-4900-A06E-7B0B23AB60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bcws_powerpoint_template_-_dark (4)</Template>
  <TotalTime>3</TotalTime>
  <Words>2249</Words>
  <Application>Microsoft Office PowerPoint</Application>
  <PresentationFormat>Widescreen</PresentationFormat>
  <Paragraphs>250</Paragraphs>
  <Slides>31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Arial Black</vt:lpstr>
      <vt:lpstr>BC Sans</vt:lpstr>
      <vt:lpstr>Calibri</vt:lpstr>
      <vt:lpstr>Calibri Light</vt:lpstr>
      <vt:lpstr>JOSWDF+Lato-Regular</vt:lpstr>
      <vt:lpstr>Maiandra GD</vt:lpstr>
      <vt:lpstr>Myriad Pro</vt:lpstr>
      <vt:lpstr>Myriad Pro Light</vt:lpstr>
      <vt:lpstr>Myriad-Pro</vt:lpstr>
      <vt:lpstr>Symbol</vt:lpstr>
      <vt:lpstr>Title Slides</vt:lpstr>
      <vt:lpstr>1_Office Theme</vt:lpstr>
      <vt:lpstr>2_Office Theme</vt:lpstr>
      <vt:lpstr>Office Theme</vt:lpstr>
      <vt:lpstr>International Collaboration</vt:lpstr>
      <vt:lpstr>PowerPoint Presentation</vt:lpstr>
      <vt:lpstr>Risk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Forest Service Collaboration (without USAID)</vt:lpstr>
      <vt:lpstr>PowerPoint Presentation</vt:lpstr>
      <vt:lpstr>PowerPoint Presentation</vt:lpstr>
      <vt:lpstr>PowerPoint Presentation</vt:lpstr>
      <vt:lpstr>PowerPoint Presentation</vt:lpstr>
      <vt:lpstr>WILDFIRE LAND-BASED RECOVERY IN BRITISH COLUMBIA </vt:lpstr>
      <vt:lpstr>Wildfire in  British Columbia</vt:lpstr>
      <vt:lpstr>2023 Wildfire Season </vt:lpstr>
      <vt:lpstr>PowerPoint Presentation</vt:lpstr>
      <vt:lpstr>PowerPoint Presentation</vt:lpstr>
      <vt:lpstr>Where we’re at</vt:lpstr>
      <vt:lpstr>PowerPoint Presentation</vt:lpstr>
      <vt:lpstr>A National &amp; Provincial Perspective</vt:lpstr>
      <vt:lpstr>An International Perspective</vt:lpstr>
      <vt:lpstr>PowerPoint Presentation</vt:lpstr>
      <vt:lpstr>PowerPoint Presentation</vt:lpstr>
      <vt:lpstr>PowerPoint Presentation</vt:lpstr>
      <vt:lpstr>Shared learning with the US Forest Service </vt:lpstr>
      <vt:lpstr>2017 Elephant Hill Wildfire</vt:lpstr>
      <vt:lpstr>PowerPoint Presentation</vt:lpstr>
      <vt:lpstr>Partnership Vision in Action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Elephant Hill Wildfire Land-Based Recovery</dc:title>
  <dc:creator>Maccuish, Rikki FOR:EX</dc:creator>
  <cp:lastModifiedBy>Sponaugle , Cara - FS, CO</cp:lastModifiedBy>
  <cp:revision>7</cp:revision>
  <dcterms:created xsi:type="dcterms:W3CDTF">2023-12-21T16:51:44Z</dcterms:created>
  <dcterms:modified xsi:type="dcterms:W3CDTF">2024-04-12T22:36:15Z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0x010100A8C95B6929A5BE439409B7F282682855</vt:lpwstr>
  </property>
  <property fmtid="{D5CDD505-2E9C-101B-9397-08002B2CF9AE}" pid="3" name="MediaServiceImageTags">
    <vt:lpwstr/>
  </property>
</Properties>
</file>