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7" r:id="rId2"/>
    <p:sldId id="311" r:id="rId3"/>
    <p:sldId id="303" r:id="rId4"/>
    <p:sldId id="316" r:id="rId5"/>
    <p:sldId id="317" r:id="rId6"/>
    <p:sldId id="318" r:id="rId7"/>
    <p:sldId id="304" r:id="rId8"/>
    <p:sldId id="319" r:id="rId9"/>
    <p:sldId id="31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3AA"/>
    <a:srgbClr val="000000"/>
    <a:srgbClr val="CCCCFF"/>
    <a:srgbClr val="9999FF"/>
    <a:srgbClr val="FFFF99"/>
    <a:srgbClr val="99FFCC"/>
    <a:srgbClr val="FFCC99"/>
    <a:srgbClr val="FFCC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80" autoAdjust="0"/>
    <p:restoredTop sz="86410" autoAdjust="0"/>
  </p:normalViewPr>
  <p:slideViewPr>
    <p:cSldViewPr>
      <p:cViewPr varScale="1">
        <p:scale>
          <a:sx n="159" d="100"/>
          <a:sy n="159" d="100"/>
        </p:scale>
        <p:origin x="1278" y="13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160" d="100"/>
          <a:sy n="160" d="100"/>
        </p:scale>
        <p:origin x="6510" y="-1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vl1pPr>
          </a:lstStyle>
          <a:p>
            <a:fld id="{00E2AC38-36B0-4222-A975-0E277F834981}" type="datetimeFigureOut">
              <a:rPr lang="en-US" smtClean="0"/>
              <a:pPr/>
              <a:t>4/11/2024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vl1pPr>
          </a:lstStyle>
          <a:p>
            <a:fld id="{A9B11AF4-7A06-4170-AAAC-D871FB57523D}" type="slidenum">
              <a:rPr lang="en-US" smtClean="0"/>
              <a:pPr/>
              <a:t>‹#›</a:t>
            </a:fld>
            <a:endParaRPr lang="en-US" dirty="0"/>
          </a:p>
        </p:txBody>
      </p:sp>
    </p:spTree>
    <p:extLst>
      <p:ext uri="{BB962C8B-B14F-4D97-AF65-F5344CB8AC3E}">
        <p14:creationId xmlns:p14="http://schemas.microsoft.com/office/powerpoint/2010/main" val="3487573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Good Afternoon, I am…</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27" indent="-285741">
              <a:defRPr>
                <a:solidFill>
                  <a:schemeClr val="tx1"/>
                </a:solidFill>
                <a:latin typeface="Garamond" pitchFamily="18" charset="0"/>
              </a:defRPr>
            </a:lvl2pPr>
            <a:lvl3pPr marL="1142965" indent="-228593">
              <a:defRPr>
                <a:solidFill>
                  <a:schemeClr val="tx1"/>
                </a:solidFill>
                <a:latin typeface="Garamond" pitchFamily="18" charset="0"/>
              </a:defRPr>
            </a:lvl3pPr>
            <a:lvl4pPr marL="1600150" indent="-228593">
              <a:defRPr>
                <a:solidFill>
                  <a:schemeClr val="tx1"/>
                </a:solidFill>
                <a:latin typeface="Garamond" pitchFamily="18" charset="0"/>
              </a:defRPr>
            </a:lvl4pPr>
            <a:lvl5pPr marL="2057336" indent="-228593">
              <a:defRPr>
                <a:solidFill>
                  <a:schemeClr val="tx1"/>
                </a:solidFill>
                <a:latin typeface="Garamond" pitchFamily="18" charset="0"/>
              </a:defRPr>
            </a:lvl5pPr>
            <a:lvl6pPr marL="2514522" indent="-228593" eaLnBrk="0" fontAlgn="base" hangingPunct="0">
              <a:spcBef>
                <a:spcPct val="0"/>
              </a:spcBef>
              <a:spcAft>
                <a:spcPct val="0"/>
              </a:spcAft>
              <a:defRPr>
                <a:solidFill>
                  <a:schemeClr val="tx1"/>
                </a:solidFill>
                <a:latin typeface="Garamond" pitchFamily="18" charset="0"/>
              </a:defRPr>
            </a:lvl6pPr>
            <a:lvl7pPr marL="2971708" indent="-228593" eaLnBrk="0" fontAlgn="base" hangingPunct="0">
              <a:spcBef>
                <a:spcPct val="0"/>
              </a:spcBef>
              <a:spcAft>
                <a:spcPct val="0"/>
              </a:spcAft>
              <a:defRPr>
                <a:solidFill>
                  <a:schemeClr val="tx1"/>
                </a:solidFill>
                <a:latin typeface="Garamond" pitchFamily="18" charset="0"/>
              </a:defRPr>
            </a:lvl7pPr>
            <a:lvl8pPr marL="3428894" indent="-228593" eaLnBrk="0" fontAlgn="base" hangingPunct="0">
              <a:spcBef>
                <a:spcPct val="0"/>
              </a:spcBef>
              <a:spcAft>
                <a:spcPct val="0"/>
              </a:spcAft>
              <a:defRPr>
                <a:solidFill>
                  <a:schemeClr val="tx1"/>
                </a:solidFill>
                <a:latin typeface="Garamond" pitchFamily="18" charset="0"/>
              </a:defRPr>
            </a:lvl8pPr>
            <a:lvl9pPr marL="3886079" indent="-228593" eaLnBrk="0" fontAlgn="base" hangingPunct="0">
              <a:spcBef>
                <a:spcPct val="0"/>
              </a:spcBef>
              <a:spcAft>
                <a:spcPct val="0"/>
              </a:spcAft>
              <a:defRPr>
                <a:solidFill>
                  <a:schemeClr val="tx1"/>
                </a:solidFill>
                <a:latin typeface="Garamond" pitchFamily="18" charset="0"/>
              </a:defRPr>
            </a:lvl9pPr>
          </a:lstStyle>
          <a:p>
            <a:fld id="{94BBE15A-C92F-4BC4-9F51-84FF86C47526}" type="slidenum">
              <a:rPr lang="en-US">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I’d like to share with you about the 2021 Dixie fire that affected Lassen Volcanic National Park, the enormous work that we have been tasked with post-fire and the All Lands All Hands approach we have taken to implement treatments, share information, collaborate on projects and raise funds through the cultivation of new partnerships but also by expanding existing park partnership</a:t>
            </a:r>
          </a:p>
        </p:txBody>
      </p:sp>
      <p:sp>
        <p:nvSpPr>
          <p:cNvPr id="4" name="Slide Number Placeholder 3"/>
          <p:cNvSpPr>
            <a:spLocks noGrp="1"/>
          </p:cNvSpPr>
          <p:nvPr>
            <p:ph type="sldNum" sz="quarter" idx="5"/>
          </p:nvPr>
        </p:nvSpPr>
        <p:spPr/>
        <p:txBody>
          <a:bodyPr/>
          <a:lstStyle/>
          <a:p>
            <a:fld id="{A9B11AF4-7A06-4170-AAAC-D871FB57523D}" type="slidenum">
              <a:rPr lang="en-US" smtClean="0"/>
              <a:pPr/>
              <a:t>2</a:t>
            </a:fld>
            <a:endParaRPr lang="en-US" dirty="0"/>
          </a:p>
        </p:txBody>
      </p:sp>
    </p:spTree>
    <p:extLst>
      <p:ext uri="{BB962C8B-B14F-4D97-AF65-F5344CB8AC3E}">
        <p14:creationId xmlns:p14="http://schemas.microsoft.com/office/powerpoint/2010/main" val="3297320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How many of you have visited Lassen Volcanic National Park?</a:t>
            </a:r>
          </a:p>
          <a:p>
            <a:endParaRPr lang="en-US" sz="900" dirty="0"/>
          </a:p>
          <a:p>
            <a:r>
              <a:rPr lang="en-US" sz="900" dirty="0"/>
              <a:t>Lassen </a:t>
            </a:r>
            <a:r>
              <a:rPr lang="en-US" sz="900" dirty="0">
                <a:latin typeface="Calibri" panose="020F0502020204030204" pitchFamily="34" charset="0"/>
                <a:ea typeface="Calibri" panose="020F0502020204030204" pitchFamily="34" charset="0"/>
              </a:rPr>
              <a:t>and is located on the southern tip of the Cascade Range in NE Calif.</a:t>
            </a:r>
          </a:p>
          <a:p>
            <a:endParaRPr lang="en-US" sz="900" dirty="0">
              <a:latin typeface="Calibri" panose="020F0502020204030204" pitchFamily="34" charset="0"/>
              <a:ea typeface="Calibri" panose="020F0502020204030204" pitchFamily="34" charset="0"/>
            </a:endParaRPr>
          </a:p>
          <a:p>
            <a:r>
              <a:rPr lang="en-US" sz="900" dirty="0"/>
              <a:t>The national park was established in 1916 and is the 15</a:t>
            </a:r>
            <a:r>
              <a:rPr lang="en-US" sz="900" baseline="30000" dirty="0"/>
              <a:t>th</a:t>
            </a:r>
            <a:r>
              <a:rPr lang="en-US" sz="900" dirty="0"/>
              <a:t> NP established by Congress. </a:t>
            </a:r>
            <a:r>
              <a:rPr lang="en-US" sz="900" dirty="0">
                <a:latin typeface="Calibri" panose="020F0502020204030204" pitchFamily="34" charset="0"/>
              </a:rPr>
              <a:t>T</a:t>
            </a:r>
            <a:r>
              <a:rPr lang="en-US" sz="900" dirty="0">
                <a:effectLst/>
                <a:latin typeface="Calibri" panose="020F0502020204030204" pitchFamily="34" charset="0"/>
                <a:ea typeface="Calibri" panose="020F0502020204030204" pitchFamily="34" charset="0"/>
              </a:rPr>
              <a:t>his designation</a:t>
            </a:r>
            <a:r>
              <a:rPr lang="en-US" sz="900" spc="-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incorporated</a:t>
            </a:r>
            <a:r>
              <a:rPr lang="en-US" sz="900" spc="-9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into</a:t>
            </a:r>
            <a:r>
              <a:rPr lang="en-US" sz="900" spc="-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the Park previously</a:t>
            </a:r>
            <a:r>
              <a:rPr lang="en-US" sz="900" spc="-3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designated</a:t>
            </a:r>
            <a:r>
              <a:rPr lang="en-US" sz="900" spc="-4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Cinder</a:t>
            </a:r>
            <a:r>
              <a:rPr lang="en-US" sz="900" spc="-7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Cone and Lassen Peak</a:t>
            </a:r>
            <a:r>
              <a:rPr lang="en-US" sz="900" spc="-3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National Monuments which</a:t>
            </a:r>
            <a:r>
              <a:rPr lang="en-US" sz="900" spc="-4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were established</a:t>
            </a:r>
            <a:r>
              <a:rPr lang="en-US" sz="900" spc="-7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in</a:t>
            </a:r>
            <a:r>
              <a:rPr lang="en-US" sz="900" spc="-7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1902</a:t>
            </a:r>
            <a:r>
              <a:rPr lang="en-US" sz="900" spc="15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as part of the Lassen Peak Forest</a:t>
            </a:r>
            <a:r>
              <a:rPr lang="en-US" sz="900" spc="-8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Reserve.  In 1972 congress designated 75% </a:t>
            </a:r>
            <a:r>
              <a:rPr lang="en-US" sz="900" dirty="0">
                <a:latin typeface="Calibri" panose="020F0502020204030204" pitchFamily="34" charset="0"/>
                <a:ea typeface="Calibri" panose="020F0502020204030204" pitchFamily="34" charset="0"/>
              </a:rPr>
              <a:t>(78,982 acres) of the park as the Lassen Volcanic </a:t>
            </a:r>
            <a:r>
              <a:rPr lang="en-US" sz="900" dirty="0">
                <a:effectLst/>
                <a:latin typeface="Calibri" panose="020F0502020204030204" pitchFamily="34" charset="0"/>
                <a:ea typeface="Calibri" panose="020F0502020204030204" pitchFamily="34" charset="0"/>
              </a:rPr>
              <a:t>Wilderness.  </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Currently, Lassen Volcanic encompasses 106,372 acres.</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The park is ancestorial lands to the Maidu, Yana, Atsugwei peoples.  The park currently consults with eight federally recognized tribes and one un-recognized tribe.</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Lassen Volcanic is Seismic gem within the NPS, it has all four types of volcanoes, Lassen Peak being one of the largest plug dome volcanoes in the world which last erupted between 1914 and 1921.</a:t>
            </a:r>
          </a:p>
          <a:p>
            <a:endParaRPr lang="en-US" sz="900" dirty="0"/>
          </a:p>
          <a:p>
            <a:endParaRPr lang="en-US" dirty="0"/>
          </a:p>
        </p:txBody>
      </p:sp>
      <p:sp>
        <p:nvSpPr>
          <p:cNvPr id="4" name="Slide Number Placeholder 3"/>
          <p:cNvSpPr>
            <a:spLocks noGrp="1"/>
          </p:cNvSpPr>
          <p:nvPr>
            <p:ph type="sldNum" sz="quarter" idx="5"/>
          </p:nvPr>
        </p:nvSpPr>
        <p:spPr/>
        <p:txBody>
          <a:bodyPr/>
          <a:lstStyle/>
          <a:p>
            <a:fld id="{A9B11AF4-7A06-4170-AAAC-D871FB57523D}" type="slidenum">
              <a:rPr lang="en-US" smtClean="0"/>
              <a:pPr/>
              <a:t>3</a:t>
            </a:fld>
            <a:endParaRPr lang="en-US" dirty="0"/>
          </a:p>
        </p:txBody>
      </p:sp>
    </p:spTree>
    <p:extLst>
      <p:ext uri="{BB962C8B-B14F-4D97-AF65-F5344CB8AC3E}">
        <p14:creationId xmlns:p14="http://schemas.microsoft.com/office/powerpoint/2010/main" val="3104106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A little Fire Background…</a:t>
            </a:r>
          </a:p>
          <a:p>
            <a:endParaRPr lang="en-US" sz="900" dirty="0"/>
          </a:p>
          <a:p>
            <a:r>
              <a:rPr lang="en-US" sz="900" dirty="0"/>
              <a:t>On July 13, 2021 the Dixie Fire was ignited by a tree striking a power line in Feather River Canyon, southeast of the park. </a:t>
            </a:r>
          </a:p>
          <a:p>
            <a:endParaRPr lang="en-US" sz="900" dirty="0"/>
          </a:p>
          <a:p>
            <a:r>
              <a:rPr lang="en-US" sz="900" dirty="0"/>
              <a:t>On August 5, the fire entered the SE corner of the park, new Juniper lake.  By the containment date, almost a million acres were burned, making it the largest single fire in state history. 73,240 acres were affected within the Lassen Volcanic..</a:t>
            </a:r>
          </a:p>
          <a:p>
            <a:endParaRPr lang="en-US" sz="900" dirty="0"/>
          </a:p>
          <a:p>
            <a:r>
              <a:rPr lang="en-US" sz="900" dirty="0"/>
              <a:t>An Inter-Agency Burned Area Emergency Response Team with </a:t>
            </a:r>
            <a:r>
              <a:rPr lang="en-US" sz="900" dirty="0">
                <a:effectLst/>
                <a:latin typeface="Calibri" panose="020F0502020204030204" pitchFamily="34" charset="0"/>
                <a:ea typeface="Calibri" panose="020F0502020204030204" pitchFamily="34" charset="0"/>
              </a:rPr>
              <a:t>expertise</a:t>
            </a:r>
            <a:r>
              <a:rPr lang="en-US" sz="900" spc="-3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in</a:t>
            </a:r>
            <a:r>
              <a:rPr lang="en-US" sz="900" spc="-8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hydrology,</a:t>
            </a:r>
            <a:r>
              <a:rPr lang="en-US" sz="900" spc="-60"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forestry,</a:t>
            </a:r>
            <a:r>
              <a:rPr lang="en-US" sz="900" spc="-6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cultural</a:t>
            </a:r>
            <a:r>
              <a:rPr lang="en-US" sz="900" spc="-3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resources, recreation,</a:t>
            </a:r>
            <a:r>
              <a:rPr lang="en-US" sz="900" spc="-6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botany, wildlife biology, fisheries biology, GIS, and environmental regulatory</a:t>
            </a:r>
          </a:p>
          <a:p>
            <a:r>
              <a:rPr lang="en-US" sz="900" dirty="0">
                <a:effectLst/>
                <a:latin typeface="Calibri" panose="020F0502020204030204" pitchFamily="34" charset="0"/>
                <a:ea typeface="Calibri" panose="020F0502020204030204" pitchFamily="34" charset="0"/>
              </a:rPr>
              <a:t>compliance</a:t>
            </a:r>
            <a:r>
              <a:rPr lang="en-US" sz="900" spc="-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assembled</a:t>
            </a:r>
            <a:r>
              <a:rPr lang="en-US" sz="900" spc="-5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on September</a:t>
            </a:r>
            <a:r>
              <a:rPr lang="en-US" sz="900" spc="-95" dirty="0">
                <a:effectLst/>
                <a:latin typeface="Calibri" panose="020F0502020204030204" pitchFamily="34" charset="0"/>
                <a:ea typeface="Calibri" panose="020F0502020204030204" pitchFamily="34" charset="0"/>
              </a:rPr>
              <a:t> </a:t>
            </a:r>
            <a:r>
              <a:rPr lang="en-US" sz="900" dirty="0">
                <a:effectLst/>
                <a:latin typeface="Calibri" panose="020F0502020204030204" pitchFamily="34" charset="0"/>
                <a:ea typeface="Calibri" panose="020F0502020204030204" pitchFamily="34" charset="0"/>
              </a:rPr>
              <a:t>08, 2021 and completed their assessments and planning process by the end of the month.</a:t>
            </a:r>
          </a:p>
          <a:p>
            <a:endParaRPr lang="en-US" sz="900" dirty="0">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A9B11AF4-7A06-4170-AAAC-D871FB57523D}" type="slidenum">
              <a:rPr lang="en-US" smtClean="0"/>
              <a:pPr/>
              <a:t>4</a:t>
            </a:fld>
            <a:endParaRPr lang="en-US" dirty="0"/>
          </a:p>
        </p:txBody>
      </p:sp>
    </p:spTree>
    <p:extLst>
      <p:ext uri="{BB962C8B-B14F-4D97-AF65-F5344CB8AC3E}">
        <p14:creationId xmlns:p14="http://schemas.microsoft.com/office/powerpoint/2010/main" val="3702464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latin typeface="Calibri" panose="020F0502020204030204" pitchFamily="34" charset="0"/>
              <a:ea typeface="Calibri" panose="020F0502020204030204" pitchFamily="34" charset="0"/>
            </a:endParaRPr>
          </a:p>
          <a:p>
            <a:r>
              <a:rPr lang="en-US" sz="900" dirty="0">
                <a:effectLst/>
                <a:latin typeface="Calibri" panose="020F0502020204030204" pitchFamily="34" charset="0"/>
                <a:ea typeface="Calibri" panose="020F0502020204030204" pitchFamily="34" charset="0"/>
              </a:rPr>
              <a:t>What </a:t>
            </a:r>
            <a:r>
              <a:rPr lang="en-US" sz="900" dirty="0">
                <a:latin typeface="Calibri" panose="020F0502020204030204" pitchFamily="34" charset="0"/>
                <a:ea typeface="Calibri" panose="020F0502020204030204" pitchFamily="34" charset="0"/>
              </a:rPr>
              <a:t>did the find…</a:t>
            </a:r>
          </a:p>
          <a:p>
            <a:endParaRPr lang="en-US" sz="900" dirty="0">
              <a:effectLst/>
              <a:latin typeface="Calibri" panose="020F0502020204030204" pitchFamily="34" charset="0"/>
              <a:ea typeface="Calibri" panose="020F0502020204030204" pitchFamily="34" charset="0"/>
            </a:endParaRPr>
          </a:p>
          <a:p>
            <a:r>
              <a:rPr lang="en-US" sz="900" dirty="0">
                <a:effectLst/>
                <a:latin typeface="Calibri" panose="020F0502020204030204" pitchFamily="34" charset="0"/>
                <a:ea typeface="Calibri" panose="020F0502020204030204" pitchFamily="34" charset="0"/>
              </a:rPr>
              <a:t>The watershed team </a:t>
            </a:r>
            <a:r>
              <a:rPr lang="en-US" sz="900" dirty="0">
                <a:latin typeface="Calibri" panose="020F0502020204030204" pitchFamily="34" charset="0"/>
                <a:ea typeface="Calibri" panose="020F0502020204030204" pitchFamily="34" charset="0"/>
              </a:rPr>
              <a:t>determined</a:t>
            </a:r>
            <a:r>
              <a:rPr lang="en-US" sz="900" dirty="0">
                <a:effectLst/>
                <a:latin typeface="Calibri" panose="020F0502020204030204" pitchFamily="34" charset="0"/>
                <a:ea typeface="Calibri" panose="020F0502020204030204" pitchFamily="34" charset="0"/>
              </a:rPr>
              <a:t> the watershed response to storms associated with the fire would increase the potential for run off and erosion, increased sedimentation and increase the risk of debris flows.</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They also advised that this change to the watershed could</a:t>
            </a:r>
            <a:r>
              <a:rPr lang="en-US" sz="900" dirty="0">
                <a:effectLst/>
                <a:latin typeface="Calibri" panose="020F0502020204030204" pitchFamily="34" charset="0"/>
                <a:ea typeface="Calibri" panose="020F0502020204030204" pitchFamily="34" charset="0"/>
              </a:rPr>
              <a:t> affect the Drakesbad Historic Guest Ranch structures and fish habitat in creeks.  The fire also directly </a:t>
            </a:r>
            <a:r>
              <a:rPr lang="en-US" sz="900" dirty="0">
                <a:latin typeface="Calibri" panose="020F0502020204030204" pitchFamily="34" charset="0"/>
                <a:ea typeface="Calibri" panose="020F0502020204030204" pitchFamily="34" charset="0"/>
              </a:rPr>
              <a:t>damaged road infrastructure necessary to handle increased flows.  Treatments for replacing culverts, pre-season cleaning and patrolling and cleaning up after storms were prescribed.</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Thousands of acres of forest were impacted by the fire, resulting in major tree mortality making developed areas including campgrounds, visitor centers, picnic areas, roads, innholder cabins, parking areas unsafe. The Forestry Team prescribed treatments to asses and mitigate hazard trees that could threaten life, facilities and cultural resources.</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Many historic and non-historic structures were directly affected.  Several were completely destroyed and remains posed a threat to human safety by either collapsing  or contain hazardous materials, Archeologist on the BAER Team recommended treatments to protect culturing resource by removing hazard trees, stabilizing historic structures, assessing hazardous waste.  The also prescribed treatments to assess all know cultural sites within the burned area to ensure that resources were protected. </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The vegetation team prescribed treatments for annual survey and treatment of invasive plants, especially along major vectors used during suppression activities to protect native plant communities and sensitive plant populations. This work includes long term treatment effectiveness monitoring. </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The wildlife team recommended documentation of species occurrences and habitats to determine fire effect including aquatic systems where invasive species may have been introduced and  determine possible post-fire mitigation needs. Park monitoring equipment was destroyed in the fire was replaced to collect valuable data.</a:t>
            </a:r>
          </a:p>
          <a:p>
            <a:endParaRPr lang="en-US" sz="900" dirty="0">
              <a:latin typeface="Calibri" panose="020F0502020204030204" pitchFamily="34" charset="0"/>
              <a:ea typeface="Calibri" panose="020F0502020204030204" pitchFamily="34" charset="0"/>
            </a:endParaRPr>
          </a:p>
          <a:p>
            <a:r>
              <a:rPr lang="en-US" sz="900" dirty="0">
                <a:latin typeface="Calibri" panose="020F0502020204030204" pitchFamily="34" charset="0"/>
                <a:ea typeface="Calibri" panose="020F0502020204030204" pitchFamily="34" charset="0"/>
              </a:rPr>
              <a:t>To reduce the threats and mitigate further damage to resources and to protect human life the Public Safety and Resource Protection Team prescribed treatments to re-establish the entire eastern NPS boundary, communicate post-fire risks to the public by installing signage and to get out interpretive messaging, to increase agency presence, replacing our destroyed radio repeaters and stabilizing hazardous waste. </a:t>
            </a:r>
          </a:p>
          <a:p>
            <a:endParaRPr lang="en-US" sz="900" dirty="0">
              <a:latin typeface="Calibri" panose="020F0502020204030204" pitchFamily="34" charset="0"/>
            </a:endParaRPr>
          </a:p>
          <a:p>
            <a:r>
              <a:rPr lang="en-US" sz="900" dirty="0">
                <a:latin typeface="Calibri" panose="020F0502020204030204" pitchFamily="34" charset="0"/>
              </a:rPr>
              <a:t>How has Lassen Volcanic implemented these prescribed treatment?  Some was and continues to be implemented by park staff.  Although much of this work has been completed through our cultivation of existing partnerships and by creating a few new partnerships.</a:t>
            </a:r>
            <a:endParaRPr lang="en-US" dirty="0"/>
          </a:p>
          <a:p>
            <a:endParaRPr lang="en-US" dirty="0"/>
          </a:p>
        </p:txBody>
      </p:sp>
      <p:sp>
        <p:nvSpPr>
          <p:cNvPr id="4" name="Slide Number Placeholder 3"/>
          <p:cNvSpPr>
            <a:spLocks noGrp="1"/>
          </p:cNvSpPr>
          <p:nvPr>
            <p:ph type="sldNum" sz="quarter" idx="5"/>
          </p:nvPr>
        </p:nvSpPr>
        <p:spPr>
          <a:xfrm>
            <a:off x="6172200" y="8685213"/>
            <a:ext cx="684214" cy="457200"/>
          </a:xfrm>
        </p:spPr>
        <p:txBody>
          <a:bodyPr/>
          <a:lstStyle/>
          <a:p>
            <a:fld id="{A9B11AF4-7A06-4170-AAAC-D871FB57523D}" type="slidenum">
              <a:rPr lang="en-US" smtClean="0"/>
              <a:pPr/>
              <a:t>5</a:t>
            </a:fld>
            <a:endParaRPr lang="en-US" dirty="0"/>
          </a:p>
        </p:txBody>
      </p:sp>
    </p:spTree>
    <p:extLst>
      <p:ext uri="{BB962C8B-B14F-4D97-AF65-F5344CB8AC3E}">
        <p14:creationId xmlns:p14="http://schemas.microsoft.com/office/powerpoint/2010/main" val="63523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In this era, partnerships are imperative to getting boots on the ground quickly after disasters.  </a:t>
            </a:r>
          </a:p>
          <a:p>
            <a:endParaRPr lang="en-US" sz="900" dirty="0"/>
          </a:p>
          <a:p>
            <a:r>
              <a:rPr lang="en-US" sz="900" dirty="0"/>
              <a:t>Lassen Volcanic also has collaborated with partners in pre-fire planning and projects that you’ll hear more about this afternoon from Mike Klimek, Lassen’s FMO.</a:t>
            </a:r>
          </a:p>
          <a:p>
            <a:endParaRPr lang="en-US" sz="900" dirty="0"/>
          </a:p>
          <a:p>
            <a:r>
              <a:rPr lang="en-US" sz="900" dirty="0"/>
              <a:t>By building new partnerships and expanding existing partnerships Lassen Volcanic is well on the road to recovery post-Dixie Fire.</a:t>
            </a:r>
          </a:p>
          <a:p>
            <a:endParaRPr lang="en-US" sz="900" dirty="0"/>
          </a:p>
          <a:p>
            <a:r>
              <a:rPr lang="en-US" sz="900" dirty="0"/>
              <a:t>We have developed inter-agency agreements to engage tribes in post fire treatments and provide implementation training and support to BIA Post-Fire Program Leads and Tribes.</a:t>
            </a:r>
          </a:p>
          <a:p>
            <a:endParaRPr lang="en-US" sz="900" dirty="0"/>
          </a:p>
          <a:p>
            <a:r>
              <a:rPr lang="en-US" sz="900" dirty="0"/>
              <a:t>One of the new partnerships that Lassen has fostered is with the Mooretown Rancheria’s Forestry Program.  Within the first six months after Dixie Fire containment, tribal representatives contacted the park asking to assist with post-fire recovery.  The Mooretown Band of Maidu Indians have ancestral ties to the park and also have a very successful program that trains tribal members to operate heavy equipment and become fallers.   Prior to our engagement with Mooretown Forestry, they had successful completed numerous projects for the USFS and BLM but had never worked with the NPS.  While putting tribal members in adjacent communities to work,  Lassen Volcanic has cultivated an important partnership with the tribe to mitigate hazard trees associated with the Dixie Fire.  The relationship has been a win win for the NPS and the tribe.  It has also opened doors for future partnership for the tribe with other NPS units.</a:t>
            </a:r>
          </a:p>
          <a:p>
            <a:endParaRPr lang="en-US" sz="900" dirty="0"/>
          </a:p>
          <a:p>
            <a:r>
              <a:rPr lang="en-US" sz="900" dirty="0"/>
              <a:t>Lassen Volcanic, the Plumas and Susanville National Forests and Susanville Indian Rancheria meet quarterly to share information.  Recently the Lassen NF conducted a post-fire arch. Surveys and found numerous pre-historic artifacts.  Lassen Volcanic will be adding these important artifacts to our museum collection as neither the tribe or FS have capacity to securely store these important finds.</a:t>
            </a:r>
          </a:p>
          <a:p>
            <a:endParaRPr lang="en-US" sz="900" dirty="0"/>
          </a:p>
          <a:p>
            <a:r>
              <a:rPr lang="en-US" sz="900" dirty="0"/>
              <a:t>As a result of the hazard tree mitigation, Lassen Volcanic offered to donate logs to tribes as a contribution to tribal firewood program which provide wood to elders.  Susanville Rancheria took advantage of this offer and hauled four logging trucks away to support their program</a:t>
            </a:r>
            <a:r>
              <a:rPr lang="en-US" sz="1000" dirty="0"/>
              <a:t>.</a:t>
            </a:r>
          </a:p>
        </p:txBody>
      </p:sp>
      <p:sp>
        <p:nvSpPr>
          <p:cNvPr id="4" name="Slide Number Placeholder 3"/>
          <p:cNvSpPr>
            <a:spLocks noGrp="1"/>
          </p:cNvSpPr>
          <p:nvPr>
            <p:ph type="sldNum" sz="quarter" idx="5"/>
          </p:nvPr>
        </p:nvSpPr>
        <p:spPr/>
        <p:txBody>
          <a:bodyPr/>
          <a:lstStyle/>
          <a:p>
            <a:fld id="{A9B11AF4-7A06-4170-AAAC-D871FB57523D}" type="slidenum">
              <a:rPr lang="en-US" smtClean="0"/>
              <a:pPr/>
              <a:t>6</a:t>
            </a:fld>
            <a:endParaRPr lang="en-US" dirty="0"/>
          </a:p>
        </p:txBody>
      </p:sp>
    </p:spTree>
    <p:extLst>
      <p:ext uri="{BB962C8B-B14F-4D97-AF65-F5344CB8AC3E}">
        <p14:creationId xmlns:p14="http://schemas.microsoft.com/office/powerpoint/2010/main" val="741589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As it gets increasing challenging to hire seasonal employees, Lassen Volcanics' partnership with the Sierra Institute has been invaluable in recruiting and hiring seasonal crews to implement post-fire treatments to protect native plant communities by surveying for and treating invasive plant species.  They have also provided crews to monitor wildlife populations and install destroyed equipment. </a:t>
            </a:r>
          </a:p>
          <a:p>
            <a:endParaRPr lang="en-US" sz="1000" dirty="0"/>
          </a:p>
          <a:p>
            <a:r>
              <a:rPr lang="en-US" sz="1000" dirty="0"/>
              <a:t>The SI also facilitates the Burney-Hat Creek Collaborative that covers the north part of Lassen Volcanic. Pre-fire planning and post-fire recovery are at the forefront of the groups goals.</a:t>
            </a:r>
          </a:p>
          <a:p>
            <a:endParaRPr lang="en-US" sz="1000" dirty="0"/>
          </a:p>
          <a:p>
            <a:r>
              <a:rPr lang="en-US" sz="1000" dirty="0"/>
              <a:t>The West Lassen Watershed Group, is a group of 30 stakeholders that shares information, conducts pre-fire planning and projects that provide overall forest resilience to our public lands and surrounding communities.  The group received a grant from the Sierra Nevada Conservancy that will treat 100,000 acres that covers mostly land managed by the Almanor District of the LNF, but also the SW position of LAVO and private lands which this collaborative is facilitating. </a:t>
            </a:r>
          </a:p>
          <a:p>
            <a:endParaRPr lang="en-US" sz="1000" dirty="0"/>
          </a:p>
          <a:p>
            <a:r>
              <a:rPr lang="en-US" sz="1000" dirty="0"/>
              <a:t>The Lassen NF has been assisting the park with post-fire with aviation support.  They have flown multiple missions to support the rebuilding of our most visited trails post-Dixie fire and they will support additional flights needs to replace a regionally used radio repeater.  This partnership is another win win for both agencies as it gets materials and supplies to our sites for crews to finish treatments and serves as training flights for the Forest Service. </a:t>
            </a:r>
          </a:p>
          <a:p>
            <a:endParaRPr lang="en-US" sz="1000" dirty="0"/>
          </a:p>
          <a:p>
            <a:r>
              <a:rPr lang="en-US" sz="1000" dirty="0"/>
              <a:t>Raising non-federal funds is critical to continuing post-fire recovery after federal funds become limited or are no longer available.  Lassen Volcanic, in partnership with Lassen Association and Lassen Park Foundation has launched the Lassen Resilience Campaign that is raising funds for post-fire recovery, monitoring and research needs.</a:t>
            </a:r>
          </a:p>
        </p:txBody>
      </p:sp>
      <p:sp>
        <p:nvSpPr>
          <p:cNvPr id="4" name="Slide Number Placeholder 3"/>
          <p:cNvSpPr>
            <a:spLocks noGrp="1"/>
          </p:cNvSpPr>
          <p:nvPr>
            <p:ph type="sldNum" sz="quarter" idx="5"/>
          </p:nvPr>
        </p:nvSpPr>
        <p:spPr/>
        <p:txBody>
          <a:bodyPr/>
          <a:lstStyle/>
          <a:p>
            <a:fld id="{A9B11AF4-7A06-4170-AAAC-D871FB57523D}" type="slidenum">
              <a:rPr lang="en-US" smtClean="0"/>
              <a:pPr/>
              <a:t>7</a:t>
            </a:fld>
            <a:endParaRPr lang="en-US" dirty="0"/>
          </a:p>
        </p:txBody>
      </p:sp>
    </p:spTree>
    <p:extLst>
      <p:ext uri="{BB962C8B-B14F-4D97-AF65-F5344CB8AC3E}">
        <p14:creationId xmlns:p14="http://schemas.microsoft.com/office/powerpoint/2010/main" val="2253520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Lassen Volcanic has used an all hands all lands approach to fire-recovery by working across boundaries to collaborate with partners to…</a:t>
            </a:r>
          </a:p>
          <a:p>
            <a:endParaRPr lang="en-US" dirty="0"/>
          </a:p>
          <a:p>
            <a:r>
              <a:rPr lang="en-US" dirty="0"/>
              <a:t>put boots on the ground to accomplish post-fire treatments and provide job experience to both young adults and tribal members</a:t>
            </a:r>
          </a:p>
          <a:p>
            <a:endParaRPr lang="en-US" dirty="0"/>
          </a:p>
          <a:p>
            <a:r>
              <a:rPr lang="en-US" dirty="0"/>
              <a:t>by creating training opportunities for tribal members and aviation crews while helping the park implement projects.</a:t>
            </a:r>
          </a:p>
          <a:p>
            <a:endParaRPr lang="en-US" dirty="0"/>
          </a:p>
          <a:p>
            <a:r>
              <a:rPr lang="en-US" dirty="0"/>
              <a:t>To plan for that next fire, conduct projects that work towards forest resiliency and to share resources and information</a:t>
            </a:r>
          </a:p>
          <a:p>
            <a:endParaRPr lang="en-US" dirty="0"/>
          </a:p>
          <a:p>
            <a:r>
              <a:rPr lang="en-US" dirty="0"/>
              <a:t>And to fundraise for post-fire recovery.</a:t>
            </a:r>
          </a:p>
          <a:p>
            <a:endParaRPr lang="en-US" dirty="0"/>
          </a:p>
          <a:p>
            <a:r>
              <a:rPr lang="en-US" dirty="0"/>
              <a:t>I hope these examples show you how expanding existing partnerships and cultivating  new partnerships are imperative to post-fire recovery and can open doors for future collaboration.</a:t>
            </a:r>
            <a:br>
              <a:rPr lang="en-US" dirty="0"/>
            </a:br>
            <a:endParaRPr lang="en-US" dirty="0"/>
          </a:p>
          <a:p>
            <a:r>
              <a:rPr lang="en-US" dirty="0"/>
              <a:t>With that I am happy to answer any questions.  </a:t>
            </a:r>
          </a:p>
        </p:txBody>
      </p:sp>
      <p:sp>
        <p:nvSpPr>
          <p:cNvPr id="4" name="Slide Number Placeholder 3"/>
          <p:cNvSpPr>
            <a:spLocks noGrp="1"/>
          </p:cNvSpPr>
          <p:nvPr>
            <p:ph type="sldNum" sz="quarter" idx="5"/>
          </p:nvPr>
        </p:nvSpPr>
        <p:spPr/>
        <p:txBody>
          <a:bodyPr/>
          <a:lstStyle/>
          <a:p>
            <a:fld id="{A9B11AF4-7A06-4170-AAAC-D871FB57523D}" type="slidenum">
              <a:rPr lang="en-US" smtClean="0"/>
              <a:pPr/>
              <a:t>8</a:t>
            </a:fld>
            <a:endParaRPr lang="en-US" dirty="0"/>
          </a:p>
        </p:txBody>
      </p:sp>
    </p:spTree>
    <p:extLst>
      <p:ext uri="{BB962C8B-B14F-4D97-AF65-F5344CB8AC3E}">
        <p14:creationId xmlns:p14="http://schemas.microsoft.com/office/powerpoint/2010/main" val="3754637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B11AF4-7A06-4170-AAAC-D871FB57523D}" type="slidenum">
              <a:rPr lang="en-US" smtClean="0"/>
              <a:pPr/>
              <a:t>9</a:t>
            </a:fld>
            <a:endParaRPr lang="en-US" dirty="0"/>
          </a:p>
        </p:txBody>
      </p:sp>
    </p:spTree>
    <p:extLst>
      <p:ext uri="{BB962C8B-B14F-4D97-AF65-F5344CB8AC3E}">
        <p14:creationId xmlns:p14="http://schemas.microsoft.com/office/powerpoint/2010/main" val="16635918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2"/>
          <p:cNvSpPr>
            <a:spLocks/>
          </p:cNvSpPr>
          <p:nvPr userDrawn="1"/>
        </p:nvSpPr>
        <p:spPr bwMode="hidden">
          <a:xfrm>
            <a:off x="0" y="0"/>
            <a:ext cx="9140825" cy="2819400"/>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63502B"/>
              </a:gs>
              <a:gs pos="100000">
                <a:srgbClr val="A892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latin typeface="Garamond" pitchFamily="18" charset="0"/>
            </a:endParaRPr>
          </a:p>
        </p:txBody>
      </p:sp>
      <p:pic>
        <p:nvPicPr>
          <p:cNvPr id="5" name="Picture 26" descr="ah_background_layered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85800"/>
            <a:ext cx="47688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20"/>
          <p:cNvSpPr>
            <a:spLocks noChangeShapeType="1"/>
          </p:cNvSpPr>
          <p:nvPr userDrawn="1"/>
        </p:nvSpPr>
        <p:spPr bwMode="auto">
          <a:xfrm>
            <a:off x="685800" y="457200"/>
            <a:ext cx="7772400" cy="0"/>
          </a:xfrm>
          <a:prstGeom prst="line">
            <a:avLst/>
          </a:prstGeom>
          <a:noFill/>
          <a:ln w="152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FFFFFF"/>
              </a:solidFill>
              <a:latin typeface="Garamond" pitchFamily="18" charset="0"/>
            </a:endParaRPr>
          </a:p>
        </p:txBody>
      </p:sp>
      <p:sp>
        <p:nvSpPr>
          <p:cNvPr id="18443" name="Rectangle 11"/>
          <p:cNvSpPr>
            <a:spLocks noGrp="1" noChangeArrowheads="1"/>
          </p:cNvSpPr>
          <p:nvPr>
            <p:ph type="ctrTitle" sz="quarter"/>
          </p:nvPr>
        </p:nvSpPr>
        <p:spPr>
          <a:xfrm>
            <a:off x="609600" y="2057400"/>
            <a:ext cx="7162800" cy="1447800"/>
          </a:xfrm>
        </p:spPr>
        <p:txBody>
          <a:bodyPr/>
          <a:lstStyle>
            <a:lvl1pPr>
              <a:defRPr sz="4400"/>
            </a:lvl1pPr>
          </a:lstStyle>
          <a:p>
            <a:r>
              <a:rPr lang="en-US"/>
              <a:t>Click to edit Master title style</a:t>
            </a:r>
          </a:p>
        </p:txBody>
      </p:sp>
      <p:sp>
        <p:nvSpPr>
          <p:cNvPr id="18444" name="Rectangle 12"/>
          <p:cNvSpPr>
            <a:spLocks noGrp="1" noChangeArrowheads="1"/>
          </p:cNvSpPr>
          <p:nvPr>
            <p:ph type="subTitle" sz="quarter" idx="1"/>
          </p:nvPr>
        </p:nvSpPr>
        <p:spPr>
          <a:xfrm>
            <a:off x="609600" y="3733800"/>
            <a:ext cx="7848600" cy="2362200"/>
          </a:xfrm>
        </p:spPr>
        <p:txBody>
          <a:bodyPr/>
          <a:lstStyle>
            <a:lvl1pPr marL="0" indent="0">
              <a:buFont typeface="Wingdings" pitchFamily="2" charset="2"/>
              <a:buNone/>
              <a:defRPr sz="2800"/>
            </a:lvl1pPr>
          </a:lstStyle>
          <a:p>
            <a:r>
              <a:rPr lang="en-US"/>
              <a:t>Click to edit Master subtitle style</a:t>
            </a:r>
          </a:p>
        </p:txBody>
      </p:sp>
      <p:sp>
        <p:nvSpPr>
          <p:cNvPr id="7" name="Rectangle 13"/>
          <p:cNvSpPr>
            <a:spLocks noGrp="1" noChangeArrowheads="1"/>
          </p:cNvSpPr>
          <p:nvPr>
            <p:ph type="dt" sz="quarter" idx="10"/>
          </p:nvPr>
        </p:nvSpPr>
        <p:spPr>
          <a:xfrm>
            <a:off x="609600" y="6172200"/>
            <a:ext cx="2133600" cy="476250"/>
          </a:xfrm>
        </p:spPr>
        <p:txBody>
          <a:bodyPr/>
          <a:lstStyle>
            <a:lvl1pPr>
              <a:defRPr>
                <a:latin typeface="+mn-lt"/>
              </a:defRPr>
            </a:lvl1pPr>
          </a:lstStyle>
          <a:p>
            <a:pPr>
              <a:defRPr/>
            </a:pPr>
            <a:endParaRPr lang="en-US" dirty="0">
              <a:solidFill>
                <a:srgbClr val="FFFFFF"/>
              </a:solidFill>
            </a:endParaRPr>
          </a:p>
        </p:txBody>
      </p:sp>
      <p:sp>
        <p:nvSpPr>
          <p:cNvPr id="8" name="Rectangle 21"/>
          <p:cNvSpPr>
            <a:spLocks noGrp="1" noChangeArrowheads="1"/>
          </p:cNvSpPr>
          <p:nvPr>
            <p:ph type="ftr" sz="quarter" idx="11"/>
          </p:nvPr>
        </p:nvSpPr>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1520499860"/>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16983775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96215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609600"/>
            <a:ext cx="573405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4406292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190354889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3223359348"/>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00200"/>
            <a:ext cx="38481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396477679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1075040505"/>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362327600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924966815"/>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35042835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161220434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2"/>
          <p:cNvSpPr>
            <a:spLocks/>
          </p:cNvSpPr>
          <p:nvPr/>
        </p:nvSpPr>
        <p:spPr bwMode="hidden">
          <a:xfrm>
            <a:off x="0" y="0"/>
            <a:ext cx="9140825" cy="2819400"/>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rgbClr val="63502B"/>
              </a:gs>
              <a:gs pos="100000">
                <a:srgbClr val="A89265"/>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en-US" dirty="0">
              <a:solidFill>
                <a:srgbClr val="FFFFFF"/>
              </a:solidFill>
              <a:latin typeface="Garamond" pitchFamily="18" charset="0"/>
            </a:endParaRPr>
          </a:p>
        </p:txBody>
      </p:sp>
      <p:pic>
        <p:nvPicPr>
          <p:cNvPr id="1027" name="Picture 18" descr="ah_background_layered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85800"/>
            <a:ext cx="47688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dt" sz="half" idx="2"/>
          </p:nvPr>
        </p:nvSpPr>
        <p:spPr bwMode="auto">
          <a:xfrm>
            <a:off x="685800" y="61722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defRPr/>
            </a:pPr>
            <a:endParaRPr lang="en-US" dirty="0">
              <a:solidFill>
                <a:srgbClr val="FFFFFF"/>
              </a:solidFill>
            </a:endParaRPr>
          </a:p>
        </p:txBody>
      </p:sp>
      <p:sp>
        <p:nvSpPr>
          <p:cNvPr id="17421" name="Rectangle 13"/>
          <p:cNvSpPr>
            <a:spLocks noGrp="1" noRot="1" noChangeArrowheads="1"/>
          </p:cNvSpPr>
          <p:nvPr>
            <p:ph type="title"/>
          </p:nvPr>
        </p:nvSpPr>
        <p:spPr bwMode="auto">
          <a:xfrm>
            <a:off x="609600" y="609600"/>
            <a:ext cx="7848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22" name="Rectangle 14"/>
          <p:cNvSpPr>
            <a:spLocks noGrp="1" noChangeArrowheads="1"/>
          </p:cNvSpPr>
          <p:nvPr>
            <p:ph type="ftr" sz="quarter" idx="3"/>
          </p:nvPr>
        </p:nvSpPr>
        <p:spPr bwMode="auto">
          <a:xfrm>
            <a:off x="3124200" y="6172200"/>
            <a:ext cx="5334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fontAlgn="base">
              <a:spcBef>
                <a:spcPct val="0"/>
              </a:spcBef>
              <a:spcAft>
                <a:spcPct val="0"/>
              </a:spcAft>
              <a:defRPr/>
            </a:pPr>
            <a:r>
              <a:rPr lang="en-US" dirty="0">
                <a:solidFill>
                  <a:srgbClr val="FFFFFF"/>
                </a:solidFill>
              </a:rPr>
              <a:t>E X P E R I E N C E    Y O U R    A M E R I C A</a:t>
            </a:r>
          </a:p>
        </p:txBody>
      </p:sp>
      <p:sp>
        <p:nvSpPr>
          <p:cNvPr id="17423" name="Rectangle 15"/>
          <p:cNvSpPr>
            <a:spLocks noGrp="1" noChangeArrowheads="1"/>
          </p:cNvSpPr>
          <p:nvPr>
            <p:ph type="body" idx="1"/>
          </p:nvPr>
        </p:nvSpPr>
        <p:spPr bwMode="auto">
          <a:xfrm>
            <a:off x="609600" y="1600200"/>
            <a:ext cx="7848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Line 17"/>
          <p:cNvSpPr>
            <a:spLocks noChangeShapeType="1"/>
          </p:cNvSpPr>
          <p:nvPr userDrawn="1"/>
        </p:nvSpPr>
        <p:spPr bwMode="auto">
          <a:xfrm>
            <a:off x="685800" y="457200"/>
            <a:ext cx="7772400" cy="0"/>
          </a:xfrm>
          <a:prstGeom prst="line">
            <a:avLst/>
          </a:prstGeom>
          <a:noFill/>
          <a:ln w="1524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dirty="0">
              <a:solidFill>
                <a:srgbClr val="FFFFFF"/>
              </a:solidFill>
              <a:latin typeface="Garamond" pitchFamily="18" charset="0"/>
            </a:endParaRPr>
          </a:p>
        </p:txBody>
      </p:sp>
    </p:spTree>
    <p:extLst>
      <p:ext uri="{BB962C8B-B14F-4D97-AF65-F5344CB8AC3E}">
        <p14:creationId xmlns:p14="http://schemas.microsoft.com/office/powerpoint/2010/main" val="5254054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fade/>
  </p:transition>
  <p:hf sldNum="0" hdr="0" dt="0"/>
  <p:txStyles>
    <p:titleStyle>
      <a:lvl1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2pPr>
      <a:lvl3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3pPr>
      <a:lvl4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4pPr>
      <a:lvl5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5pPr>
      <a:lvl6pPr marL="4572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6pPr>
      <a:lvl7pPr marL="9144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7pPr>
      <a:lvl8pPr marL="13716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8pPr>
      <a:lvl9pPr marL="1828800" algn="l" rtl="0" fontAlgn="base">
        <a:spcBef>
          <a:spcPct val="0"/>
        </a:spcBef>
        <a:spcAft>
          <a:spcPct val="0"/>
        </a:spcAft>
        <a:defRPr sz="3600" b="1">
          <a:solidFill>
            <a:schemeClr val="tx2"/>
          </a:solidFill>
          <a:effectLst>
            <a:outerShdw blurRad="38100" dist="38100" dir="2700000" algn="tl">
              <a:srgbClr val="000000"/>
            </a:outerShdw>
          </a:effectLst>
          <a:latin typeface="NPSRawlinsonOT" pitchFamily="50"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16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anna_schrenk@nps.gov"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r>
              <a:rPr lang="en-US" dirty="0"/>
              <a:t>Cultivating Partnerships for Post-Fire Recovery at Lassen Volcanic National Park</a:t>
            </a:r>
          </a:p>
        </p:txBody>
      </p:sp>
      <p:sp>
        <p:nvSpPr>
          <p:cNvPr id="5" name="Subtitle 4"/>
          <p:cNvSpPr>
            <a:spLocks noGrp="1"/>
          </p:cNvSpPr>
          <p:nvPr>
            <p:ph type="subTitle" sz="quarter" idx="1"/>
          </p:nvPr>
        </p:nvSpPr>
        <p:spPr>
          <a:xfrm>
            <a:off x="609600" y="3733800"/>
            <a:ext cx="8305800" cy="2362200"/>
          </a:xfrm>
        </p:spPr>
        <p:txBody>
          <a:bodyPr/>
          <a:lstStyle/>
          <a:p>
            <a:r>
              <a:rPr lang="en-US" dirty="0"/>
              <a:t>Anna Schrenk – BAER Implementation Coordinator</a:t>
            </a:r>
          </a:p>
          <a:p>
            <a:r>
              <a:rPr lang="en-US" sz="2000" dirty="0"/>
              <a:t>After the Flames Conference and Workshop</a:t>
            </a:r>
          </a:p>
          <a:p>
            <a:r>
              <a:rPr lang="en-US" sz="2000" dirty="0"/>
              <a:t>Estes Park, CO</a:t>
            </a:r>
          </a:p>
          <a:p>
            <a:r>
              <a:rPr lang="en-US" sz="2000" dirty="0"/>
              <a:t>April 15-17, 2024</a:t>
            </a:r>
          </a:p>
        </p:txBody>
      </p:sp>
      <p:sp>
        <p:nvSpPr>
          <p:cNvPr id="7" name="Rectangle 21"/>
          <p:cNvSpPr>
            <a:spLocks noGrp="1" noChangeArrowheads="1"/>
          </p:cNvSpPr>
          <p:nvPr>
            <p:ph type="ftr" sz="quarter" idx="11"/>
          </p:nvPr>
        </p:nvSpPr>
        <p:spPr/>
        <p:txBody>
          <a:bodyPr/>
          <a:lstStyle/>
          <a:p>
            <a:pPr>
              <a:defRPr/>
            </a:pPr>
            <a:r>
              <a:rPr lang="en-US" dirty="0">
                <a:solidFill>
                  <a:srgbClr val="FFFFFF"/>
                </a:solidFill>
              </a:rPr>
              <a:t>E X P E R I E N C E    Y O U R    A M E R I C A</a:t>
            </a:r>
          </a:p>
        </p:txBody>
      </p:sp>
      <p:pic>
        <p:nvPicPr>
          <p:cNvPr id="3077" name="Picture 6" descr="ah_large_shaded_4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0501" y="660370"/>
            <a:ext cx="571499" cy="74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 Box 7"/>
          <p:cNvSpPr txBox="1">
            <a:spLocks noChangeArrowheads="1"/>
          </p:cNvSpPr>
          <p:nvPr/>
        </p:nvSpPr>
        <p:spPr bwMode="auto">
          <a:xfrm>
            <a:off x="533400" y="609600"/>
            <a:ext cx="4429125" cy="1062038"/>
          </a:xfrm>
          <a:prstGeom prst="rect">
            <a:avLst/>
          </a:prstGeom>
          <a:noFill/>
          <a:ln w="9525">
            <a:noFill/>
            <a:miter lim="800000"/>
            <a:headEnd/>
            <a:tailEnd/>
          </a:ln>
          <a:effectLst/>
        </p:spPr>
        <p:txBody>
          <a:bodyPr>
            <a:spAutoFit/>
          </a:bodyPr>
          <a:lstStyle/>
          <a:p>
            <a:pPr eaLnBrk="0" fontAlgn="base" hangingPunct="0">
              <a:spcBef>
                <a:spcPct val="0"/>
              </a:spcBef>
              <a:spcAft>
                <a:spcPct val="0"/>
              </a:spcAft>
              <a:defRPr/>
            </a:pPr>
            <a:r>
              <a:rPr lang="en-US" dirty="0">
                <a:solidFill>
                  <a:srgbClr val="FFFFFF"/>
                </a:solidFill>
                <a:effectLst>
                  <a:outerShdw blurRad="38100" dist="38100" dir="2700000" algn="tl">
                    <a:srgbClr val="000000"/>
                  </a:outerShdw>
                </a:effectLst>
              </a:rPr>
              <a:t>National Park Service</a:t>
            </a:r>
          </a:p>
          <a:p>
            <a:pPr eaLnBrk="0" fontAlgn="base" hangingPunct="0">
              <a:spcBef>
                <a:spcPct val="0"/>
              </a:spcBef>
              <a:spcAft>
                <a:spcPct val="0"/>
              </a:spcAft>
              <a:defRPr/>
            </a:pPr>
            <a:r>
              <a:rPr lang="en-US" dirty="0">
                <a:solidFill>
                  <a:srgbClr val="FFFFFF"/>
                </a:solidFill>
                <a:effectLst>
                  <a:outerShdw blurRad="38100" dist="38100" dir="2700000" algn="tl">
                    <a:srgbClr val="000000"/>
                  </a:outerShdw>
                </a:effectLst>
              </a:rPr>
              <a:t>U.S. Department of the Interior</a:t>
            </a:r>
          </a:p>
          <a:p>
            <a:pPr eaLnBrk="0" fontAlgn="base" hangingPunct="0">
              <a:spcBef>
                <a:spcPct val="0"/>
              </a:spcBef>
              <a:spcAft>
                <a:spcPct val="0"/>
              </a:spcAft>
              <a:defRPr/>
            </a:pPr>
            <a:r>
              <a:rPr lang="en-US" dirty="0">
                <a:solidFill>
                  <a:srgbClr val="FFFFFF"/>
                </a:solidFill>
                <a:effectLst>
                  <a:outerShdw blurRad="38100" dist="38100" dir="2700000" algn="tl">
                    <a:srgbClr val="000000"/>
                  </a:outerShdw>
                </a:effectLst>
              </a:rPr>
              <a:t>Whiskeytown National Recreation Area</a:t>
            </a:r>
          </a:p>
          <a:p>
            <a:pPr eaLnBrk="0" fontAlgn="base" hangingPunct="0">
              <a:spcBef>
                <a:spcPct val="0"/>
              </a:spcBef>
              <a:spcAft>
                <a:spcPct val="0"/>
              </a:spcAft>
              <a:defRPr/>
            </a:pPr>
            <a:endParaRPr lang="en-US" sz="900" dirty="0">
              <a:solidFill>
                <a:srgbClr val="FFFFFF"/>
              </a:solidFill>
              <a:effectLst>
                <a:outerShdw blurRad="38100" dist="38100" dir="2700000" algn="tl">
                  <a:srgbClr val="000000"/>
                </a:outerShdw>
              </a:effectLst>
            </a:endParaRPr>
          </a:p>
        </p:txBody>
      </p:sp>
    </p:spTree>
    <p:extLst>
      <p:ext uri="{BB962C8B-B14F-4D97-AF65-F5344CB8AC3E}">
        <p14:creationId xmlns:p14="http://schemas.microsoft.com/office/powerpoint/2010/main" val="7268753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sz="half" idx="1"/>
          </p:nvPr>
        </p:nvSpPr>
        <p:spPr/>
        <p:txBody>
          <a:bodyPr/>
          <a:lstStyle/>
          <a:p>
            <a:r>
              <a:rPr lang="en-US" sz="3600" dirty="0"/>
              <a:t>2021 Dixie Fire</a:t>
            </a:r>
          </a:p>
          <a:p>
            <a:r>
              <a:rPr lang="en-US" sz="3600" dirty="0"/>
              <a:t>Post-Fire Recovery</a:t>
            </a:r>
          </a:p>
          <a:p>
            <a:r>
              <a:rPr lang="en-US" sz="3600" dirty="0"/>
              <a:t>Cultivating Successful Partnerships</a:t>
            </a:r>
          </a:p>
          <a:p>
            <a:pPr marL="0" indent="0">
              <a:buNone/>
            </a:pPr>
            <a:endParaRPr lang="en-US" dirty="0"/>
          </a:p>
        </p:txBody>
      </p:sp>
      <p:pic>
        <p:nvPicPr>
          <p:cNvPr id="7" name="Content Placeholder 6" descr="A landscape with trees and mountains in the background&#10;&#10;Description automatically generated with medium confidence">
            <a:extLst>
              <a:ext uri="{FF2B5EF4-FFF2-40B4-BE49-F238E27FC236}">
                <a16:creationId xmlns:a16="http://schemas.microsoft.com/office/drawing/2014/main" id="{0832B7EB-F293-2412-117E-873D75F0FD3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75808" y="1905000"/>
            <a:ext cx="4402626" cy="2971800"/>
          </a:xfrm>
        </p:spPr>
      </p:pic>
      <p:sp>
        <p:nvSpPr>
          <p:cNvPr id="4" name="Footer Placeholder 3"/>
          <p:cNvSpPr>
            <a:spLocks noGrp="1"/>
          </p:cNvSpPr>
          <p:nvPr>
            <p:ph type="ftr" sz="quarter" idx="11"/>
          </p:nvPr>
        </p:nvSpPr>
        <p:spPr/>
        <p:txBody>
          <a:body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55237946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9150"/>
            <a:ext cx="7848600" cy="476250"/>
          </a:xfrm>
        </p:spPr>
        <p:txBody>
          <a:bodyPr/>
          <a:lstStyle/>
          <a:p>
            <a:r>
              <a:rPr lang="en-US" dirty="0"/>
              <a:t>Lassen Volcanic National Park</a:t>
            </a:r>
            <a:br>
              <a:rPr lang="en-US" dirty="0"/>
            </a:br>
            <a:endParaRPr lang="en-US" dirty="0"/>
          </a:p>
        </p:txBody>
      </p:sp>
      <p:sp>
        <p:nvSpPr>
          <p:cNvPr id="3" name="Text Placeholder 2"/>
          <p:cNvSpPr>
            <a:spLocks noGrp="1"/>
          </p:cNvSpPr>
          <p:nvPr>
            <p:ph sz="half" idx="1"/>
          </p:nvPr>
        </p:nvSpPr>
        <p:spPr/>
        <p:txBody>
          <a:bodyPr/>
          <a:lstStyle/>
          <a:p>
            <a:pPr lvl="1"/>
            <a:r>
              <a:rPr lang="en-US" dirty="0"/>
              <a:t>Park Established in 1916 – 106,372 acres</a:t>
            </a:r>
          </a:p>
          <a:p>
            <a:pPr lvl="1"/>
            <a:r>
              <a:rPr lang="en-US" dirty="0"/>
              <a:t>Designated Wilderness</a:t>
            </a:r>
          </a:p>
          <a:p>
            <a:pPr lvl="2"/>
            <a:r>
              <a:rPr lang="en-US" dirty="0"/>
              <a:t>75% (78,982 acres)</a:t>
            </a:r>
          </a:p>
          <a:p>
            <a:pPr lvl="2"/>
            <a:r>
              <a:rPr lang="en-US" dirty="0"/>
              <a:t>Ancestral lands to the Atsugwei, Maidu, Yana </a:t>
            </a:r>
          </a:p>
          <a:p>
            <a:pPr lvl="1"/>
            <a:r>
              <a:rPr lang="en-US" dirty="0"/>
              <a:t>Lassen Peak </a:t>
            </a:r>
          </a:p>
          <a:p>
            <a:pPr lvl="2"/>
            <a:r>
              <a:rPr lang="en-US" dirty="0"/>
              <a:t>one of the largest plug done in the world</a:t>
            </a:r>
          </a:p>
          <a:p>
            <a:pPr lvl="2"/>
            <a:r>
              <a:rPr lang="en-US" dirty="0"/>
              <a:t>Latest Eruptions 1914 -1921</a:t>
            </a:r>
          </a:p>
          <a:p>
            <a:pPr lvl="2"/>
            <a:endParaRPr lang="en-US" dirty="0"/>
          </a:p>
          <a:p>
            <a:pPr lvl="1"/>
            <a:endParaRPr lang="en-US" dirty="0"/>
          </a:p>
          <a:p>
            <a:pPr marL="457200" lvl="1" indent="0">
              <a:buNone/>
            </a:pPr>
            <a:endParaRPr lang="en-US" dirty="0"/>
          </a:p>
        </p:txBody>
      </p:sp>
      <p:pic>
        <p:nvPicPr>
          <p:cNvPr id="6" name="Content Placeholder 5">
            <a:extLst>
              <a:ext uri="{FF2B5EF4-FFF2-40B4-BE49-F238E27FC236}">
                <a16:creationId xmlns:a16="http://schemas.microsoft.com/office/drawing/2014/main" id="{4F915095-AB38-AFDF-3CBD-77BF48874DE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457700" y="1600200"/>
            <a:ext cx="4533900" cy="3657600"/>
          </a:xfrm>
        </p:spPr>
      </p:pic>
      <p:sp>
        <p:nvSpPr>
          <p:cNvPr id="7" name="Footer Placeholder 6"/>
          <p:cNvSpPr>
            <a:spLocks noGrp="1"/>
          </p:cNvSpPr>
          <p:nvPr>
            <p:ph type="ftr" sz="quarter" idx="11"/>
          </p:nvPr>
        </p:nvSpPr>
        <p:spPr/>
        <p:txBody>
          <a:body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2168142019"/>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19150"/>
            <a:ext cx="7848600" cy="476250"/>
          </a:xfrm>
        </p:spPr>
        <p:txBody>
          <a:bodyPr/>
          <a:lstStyle/>
          <a:p>
            <a:r>
              <a:rPr lang="en-US" dirty="0"/>
              <a:t>2021 Dixie Fire </a:t>
            </a:r>
            <a:br>
              <a:rPr lang="en-US" dirty="0"/>
            </a:br>
            <a:endParaRPr lang="en-US" dirty="0"/>
          </a:p>
        </p:txBody>
      </p:sp>
      <p:sp>
        <p:nvSpPr>
          <p:cNvPr id="3" name="Text Placeholder 2"/>
          <p:cNvSpPr>
            <a:spLocks noGrp="1"/>
          </p:cNvSpPr>
          <p:nvPr>
            <p:ph sz="half" idx="1"/>
          </p:nvPr>
        </p:nvSpPr>
        <p:spPr>
          <a:xfrm>
            <a:off x="127427" y="1143000"/>
            <a:ext cx="4545874" cy="5029200"/>
          </a:xfrm>
        </p:spPr>
        <p:txBody>
          <a:bodyPr/>
          <a:lstStyle/>
          <a:p>
            <a:pPr lvl="1"/>
            <a:r>
              <a:rPr lang="en-US" sz="2800" dirty="0"/>
              <a:t>Fire Started – July 13, 2021</a:t>
            </a:r>
          </a:p>
          <a:p>
            <a:pPr lvl="1"/>
            <a:r>
              <a:rPr lang="en-US" sz="2800" dirty="0"/>
              <a:t>Total burned  - 963,309 acres</a:t>
            </a:r>
          </a:p>
          <a:p>
            <a:pPr lvl="1"/>
            <a:r>
              <a:rPr lang="en-US" sz="2800" dirty="0"/>
              <a:t>Lassen Volcanic – 73,240 acres burned</a:t>
            </a:r>
          </a:p>
          <a:p>
            <a:pPr lvl="1"/>
            <a:r>
              <a:rPr lang="en-US" sz="2800" dirty="0"/>
              <a:t>Inter-Agency BAER Team </a:t>
            </a:r>
          </a:p>
          <a:p>
            <a:pPr marL="457200" lvl="1" indent="0">
              <a:buNone/>
            </a:pPr>
            <a:endParaRPr lang="en-US" dirty="0"/>
          </a:p>
        </p:txBody>
      </p:sp>
      <p:pic>
        <p:nvPicPr>
          <p:cNvPr id="6" name="Content Placeholder 5">
            <a:extLst>
              <a:ext uri="{FF2B5EF4-FFF2-40B4-BE49-F238E27FC236}">
                <a16:creationId xmlns:a16="http://schemas.microsoft.com/office/drawing/2014/main" id="{4F915095-AB38-AFDF-3CBD-77BF48874DE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5029200" y="1600200"/>
            <a:ext cx="3962400" cy="2971800"/>
          </a:xfrm>
        </p:spPr>
      </p:pic>
      <p:sp>
        <p:nvSpPr>
          <p:cNvPr id="7" name="Footer Placeholder 6"/>
          <p:cNvSpPr>
            <a:spLocks noGrp="1"/>
          </p:cNvSpPr>
          <p:nvPr>
            <p:ph type="ftr" sz="quarter" idx="11"/>
          </p:nvPr>
        </p:nvSpPr>
        <p:spPr/>
        <p:txBody>
          <a:bodyPr/>
          <a:lstStyle/>
          <a:p>
            <a:pPr>
              <a:defRPr/>
            </a:pPr>
            <a:r>
              <a:rPr lang="en-US" dirty="0">
                <a:solidFill>
                  <a:srgbClr val="FFFFFF"/>
                </a:solidFill>
              </a:rPr>
              <a:t>E X P E R I E N C E    Y O U R    A M E R I C A</a:t>
            </a:r>
          </a:p>
        </p:txBody>
      </p:sp>
    </p:spTree>
    <p:extLst>
      <p:ext uri="{BB962C8B-B14F-4D97-AF65-F5344CB8AC3E}">
        <p14:creationId xmlns:p14="http://schemas.microsoft.com/office/powerpoint/2010/main" val="335756651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848600" cy="609600"/>
          </a:xfrm>
        </p:spPr>
        <p:txBody>
          <a:bodyPr/>
          <a:lstStyle/>
          <a:p>
            <a:r>
              <a:rPr lang="en-US" dirty="0"/>
              <a:t>Values at Risk</a:t>
            </a:r>
            <a:br>
              <a:rPr lang="en-US" dirty="0"/>
            </a:br>
            <a:endParaRPr lang="en-US" dirty="0"/>
          </a:p>
        </p:txBody>
      </p:sp>
      <p:sp>
        <p:nvSpPr>
          <p:cNvPr id="3" name="Text Placeholder 2"/>
          <p:cNvSpPr>
            <a:spLocks noGrp="1"/>
          </p:cNvSpPr>
          <p:nvPr>
            <p:ph sz="half" idx="1"/>
          </p:nvPr>
        </p:nvSpPr>
        <p:spPr>
          <a:xfrm>
            <a:off x="-228600" y="1011731"/>
            <a:ext cx="3503899" cy="5029200"/>
          </a:xfrm>
        </p:spPr>
        <p:txBody>
          <a:bodyPr/>
          <a:lstStyle/>
          <a:p>
            <a:pPr lvl="2"/>
            <a:r>
              <a:rPr lang="en-US" sz="1600" dirty="0"/>
              <a:t>Infrastructure (roads, trails, facilities)</a:t>
            </a:r>
          </a:p>
          <a:p>
            <a:pPr lvl="2"/>
            <a:r>
              <a:rPr lang="en-US" sz="1600" dirty="0"/>
              <a:t>Cultural Resources (historic landscapes and districts, historic structures, archeological sites)</a:t>
            </a:r>
          </a:p>
          <a:p>
            <a:pPr lvl="2"/>
            <a:r>
              <a:rPr lang="en-US" sz="1600" dirty="0"/>
              <a:t>Natural Resource (Sensitive Species, Native Plant Communities, Long-term Monitoring Plots)</a:t>
            </a:r>
          </a:p>
          <a:p>
            <a:pPr lvl="2"/>
            <a:r>
              <a:rPr lang="en-US" sz="1600" dirty="0"/>
              <a:t>Fish and Wildlife (Special Status Wildlife Populations, Monitoring Equipment, Introduction of Aquatic Invasive Species)</a:t>
            </a:r>
          </a:p>
          <a:p>
            <a:pPr lvl="2"/>
            <a:r>
              <a:rPr lang="en-US" sz="1600" dirty="0"/>
              <a:t>Public Safety and Resource Protection (Damage to NPS Boundary, Treat to Public Safety, Hazardous Waste)</a:t>
            </a:r>
          </a:p>
          <a:p>
            <a:pPr lvl="2"/>
            <a:endParaRPr lang="en-US" sz="1600" dirty="0"/>
          </a:p>
          <a:p>
            <a:pPr marL="457200" lvl="1" indent="0">
              <a:buNone/>
            </a:pPr>
            <a:endParaRPr lang="en-US" dirty="0"/>
          </a:p>
        </p:txBody>
      </p:sp>
      <p:pic>
        <p:nvPicPr>
          <p:cNvPr id="6" name="Content Placeholder 5">
            <a:extLst>
              <a:ext uri="{FF2B5EF4-FFF2-40B4-BE49-F238E27FC236}">
                <a16:creationId xmlns:a16="http://schemas.microsoft.com/office/drawing/2014/main" id="{4F915095-AB38-AFDF-3CBD-77BF48874DE2}"/>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b="11364"/>
          <a:stretch/>
        </p:blipFill>
        <p:spPr>
          <a:xfrm>
            <a:off x="4038600" y="655908"/>
            <a:ext cx="2336800" cy="1553441"/>
          </a:xfrm>
        </p:spPr>
      </p:pic>
      <p:sp>
        <p:nvSpPr>
          <p:cNvPr id="7" name="Footer Placeholder 6"/>
          <p:cNvSpPr>
            <a:spLocks noGrp="1"/>
          </p:cNvSpPr>
          <p:nvPr>
            <p:ph type="ftr" sz="quarter" idx="11"/>
          </p:nvPr>
        </p:nvSpPr>
        <p:spPr/>
        <p:txBody>
          <a:bodyPr/>
          <a:lstStyle/>
          <a:p>
            <a:pPr>
              <a:defRPr/>
            </a:pPr>
            <a:r>
              <a:rPr lang="en-US" dirty="0">
                <a:solidFill>
                  <a:srgbClr val="FFFFFF"/>
                </a:solidFill>
              </a:rPr>
              <a:t>E X P E R I E N C E    Y O U R    A M E R I C A</a:t>
            </a:r>
          </a:p>
        </p:txBody>
      </p:sp>
      <p:pic>
        <p:nvPicPr>
          <p:cNvPr id="5" name="Picture 4">
            <a:extLst>
              <a:ext uri="{FF2B5EF4-FFF2-40B4-BE49-F238E27FC236}">
                <a16:creationId xmlns:a16="http://schemas.microsoft.com/office/drawing/2014/main" id="{EFEBDCBB-7BA0-E69E-6DC7-470BE2183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6487833" y="3058233"/>
            <a:ext cx="2159000" cy="1619250"/>
          </a:xfrm>
          <a:prstGeom prst="rect">
            <a:avLst/>
          </a:prstGeom>
        </p:spPr>
      </p:pic>
      <p:pic>
        <p:nvPicPr>
          <p:cNvPr id="9" name="Picture 8" descr="A picture containing text, tree, electronics, display&#10;&#10;Description automatically generated">
            <a:extLst>
              <a:ext uri="{FF2B5EF4-FFF2-40B4-BE49-F238E27FC236}">
                <a16:creationId xmlns:a16="http://schemas.microsoft.com/office/drawing/2014/main" id="{D14F8126-4052-834F-938A-684649F1B4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091935" y="2627740"/>
            <a:ext cx="2342563" cy="1756922"/>
          </a:xfrm>
          <a:prstGeom prst="rect">
            <a:avLst/>
          </a:prstGeom>
        </p:spPr>
      </p:pic>
      <p:pic>
        <p:nvPicPr>
          <p:cNvPr id="11" name="Picture 10" descr="A picture containing outdoor, concrete, stone, cement&#10;&#10;Description automatically generated">
            <a:extLst>
              <a:ext uri="{FF2B5EF4-FFF2-40B4-BE49-F238E27FC236}">
                <a16:creationId xmlns:a16="http://schemas.microsoft.com/office/drawing/2014/main" id="{DEAA9C40-6745-D19A-6680-4F972ED74D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6449733" y="965200"/>
            <a:ext cx="2235200" cy="1676400"/>
          </a:xfrm>
          <a:prstGeom prst="rect">
            <a:avLst/>
          </a:prstGeom>
        </p:spPr>
      </p:pic>
      <p:pic>
        <p:nvPicPr>
          <p:cNvPr id="13" name="Picture 12" descr="A picture containing tree, outdoor, orange, forest&#10;&#10;Description automatically generated">
            <a:extLst>
              <a:ext uri="{FF2B5EF4-FFF2-40B4-BE49-F238E27FC236}">
                <a16:creationId xmlns:a16="http://schemas.microsoft.com/office/drawing/2014/main" id="{8622550B-A469-65DE-A84C-EB82D9DA15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8056" y="4789606"/>
            <a:ext cx="2962688" cy="2572109"/>
          </a:xfrm>
          <a:prstGeom prst="rect">
            <a:avLst/>
          </a:prstGeom>
        </p:spPr>
      </p:pic>
    </p:spTree>
    <p:extLst>
      <p:ext uri="{BB962C8B-B14F-4D97-AF65-F5344CB8AC3E}">
        <p14:creationId xmlns:p14="http://schemas.microsoft.com/office/powerpoint/2010/main" val="1904289785"/>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AA5-DD32-8CB1-039F-DD9327019997}"/>
              </a:ext>
            </a:extLst>
          </p:cNvPr>
          <p:cNvSpPr>
            <a:spLocks noGrp="1"/>
          </p:cNvSpPr>
          <p:nvPr>
            <p:ph type="title"/>
          </p:nvPr>
        </p:nvSpPr>
        <p:spPr/>
        <p:txBody>
          <a:bodyPr/>
          <a:lstStyle/>
          <a:p>
            <a:r>
              <a:rPr lang="en-US" dirty="0"/>
              <a:t>Cultivation of Partnerships</a:t>
            </a:r>
          </a:p>
        </p:txBody>
      </p:sp>
      <p:sp>
        <p:nvSpPr>
          <p:cNvPr id="3" name="Content Placeholder 2"/>
          <p:cNvSpPr>
            <a:spLocks noGrp="1"/>
          </p:cNvSpPr>
          <p:nvPr>
            <p:ph sz="half" idx="1"/>
          </p:nvPr>
        </p:nvSpPr>
        <p:spPr>
          <a:xfrm>
            <a:off x="944766" y="1447800"/>
            <a:ext cx="3848100" cy="4572000"/>
          </a:xfrm>
        </p:spPr>
        <p:txBody>
          <a:bodyPr/>
          <a:lstStyle/>
          <a:p>
            <a:r>
              <a:rPr lang="en-US" sz="2400" dirty="0">
                <a:effectLst/>
                <a:latin typeface="Calibri"/>
                <a:cs typeface="Calibri"/>
              </a:rPr>
              <a:t>Bureau of Indian Affairs</a:t>
            </a:r>
          </a:p>
          <a:p>
            <a:pPr lvl="1"/>
            <a:r>
              <a:rPr lang="en-US" sz="2000" dirty="0">
                <a:effectLst/>
                <a:latin typeface="Calibri"/>
                <a:cs typeface="Calibri"/>
              </a:rPr>
              <a:t>Sharing Success Stories</a:t>
            </a:r>
          </a:p>
          <a:p>
            <a:pPr lvl="1"/>
            <a:r>
              <a:rPr lang="en-US" sz="2000" dirty="0">
                <a:effectLst/>
                <a:latin typeface="Calibri"/>
                <a:cs typeface="Calibri"/>
              </a:rPr>
              <a:t>Post-Fire Training</a:t>
            </a:r>
          </a:p>
          <a:p>
            <a:r>
              <a:rPr lang="en-US" sz="2400" dirty="0">
                <a:effectLst/>
                <a:latin typeface="Calibri"/>
                <a:cs typeface="Calibri"/>
              </a:rPr>
              <a:t>Mooretown Rancheria</a:t>
            </a:r>
          </a:p>
          <a:p>
            <a:pPr lvl="1"/>
            <a:r>
              <a:rPr lang="en-US" sz="2000" dirty="0">
                <a:effectLst/>
                <a:latin typeface="Calibri"/>
                <a:cs typeface="Calibri"/>
              </a:rPr>
              <a:t>Muli-Year Agreements</a:t>
            </a:r>
          </a:p>
          <a:p>
            <a:pPr lvl="1"/>
            <a:r>
              <a:rPr lang="en-US" sz="2000" dirty="0">
                <a:effectLst/>
                <a:latin typeface="Calibri"/>
                <a:cs typeface="Calibri"/>
              </a:rPr>
              <a:t>Hazard Tree Mitigation</a:t>
            </a:r>
          </a:p>
          <a:p>
            <a:pPr lvl="1"/>
            <a:r>
              <a:rPr lang="en-US" sz="2000" dirty="0">
                <a:effectLst/>
                <a:latin typeface="Calibri"/>
                <a:cs typeface="Calibri"/>
              </a:rPr>
              <a:t>Future NPS Engagement</a:t>
            </a:r>
          </a:p>
          <a:p>
            <a:r>
              <a:rPr lang="en-US" sz="2400" dirty="0">
                <a:effectLst/>
                <a:latin typeface="Calibri"/>
                <a:cs typeface="Calibri"/>
              </a:rPr>
              <a:t>Susanville Indian Rancheria</a:t>
            </a:r>
          </a:p>
          <a:p>
            <a:pPr lvl="1"/>
            <a:r>
              <a:rPr lang="en-US" sz="2000" dirty="0">
                <a:effectLst/>
                <a:latin typeface="Calibri"/>
                <a:cs typeface="Calibri"/>
              </a:rPr>
              <a:t>Quarterly Inter-Agency meetings</a:t>
            </a:r>
          </a:p>
          <a:p>
            <a:pPr lvl="1"/>
            <a:r>
              <a:rPr lang="en-US" sz="2000" dirty="0">
                <a:effectLst/>
                <a:latin typeface="Calibri"/>
                <a:cs typeface="Calibri"/>
              </a:rPr>
              <a:t>Elder Firewood Program Donation</a:t>
            </a:r>
          </a:p>
          <a:p>
            <a:endParaRPr lang="en-US" sz="2400" dirty="0"/>
          </a:p>
        </p:txBody>
      </p:sp>
      <p:sp>
        <p:nvSpPr>
          <p:cNvPr id="4" name="Footer Placeholder 3"/>
          <p:cNvSpPr>
            <a:spLocks noGrp="1"/>
          </p:cNvSpPr>
          <p:nvPr>
            <p:ph type="ftr" sz="quarter" idx="11"/>
          </p:nvPr>
        </p:nvSpPr>
        <p:spPr/>
        <p:txBody>
          <a:bodyPr/>
          <a:lstStyle/>
          <a:p>
            <a:pPr>
              <a:defRPr/>
            </a:pPr>
            <a:r>
              <a:rPr lang="en-US" dirty="0">
                <a:solidFill>
                  <a:srgbClr val="FFFFFF"/>
                </a:solidFill>
              </a:rPr>
              <a:t>E X P E R I E N C E    Y O U R    A M E R I C A</a:t>
            </a:r>
          </a:p>
        </p:txBody>
      </p:sp>
      <p:pic>
        <p:nvPicPr>
          <p:cNvPr id="7" name="Content Placeholder 6">
            <a:extLst>
              <a:ext uri="{FF2B5EF4-FFF2-40B4-BE49-F238E27FC236}">
                <a16:creationId xmlns:a16="http://schemas.microsoft.com/office/drawing/2014/main" id="{F0F1B20A-C259-E08E-ED00-D493158826F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654550" y="1905000"/>
            <a:ext cx="4165600" cy="3124200"/>
          </a:xfrm>
        </p:spPr>
      </p:pic>
    </p:spTree>
    <p:extLst>
      <p:ext uri="{BB962C8B-B14F-4D97-AF65-F5344CB8AC3E}">
        <p14:creationId xmlns:p14="http://schemas.microsoft.com/office/powerpoint/2010/main" val="20558455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AA5-DD32-8CB1-039F-DD9327019997}"/>
              </a:ext>
            </a:extLst>
          </p:cNvPr>
          <p:cNvSpPr>
            <a:spLocks noGrp="1"/>
          </p:cNvSpPr>
          <p:nvPr>
            <p:ph type="title"/>
          </p:nvPr>
        </p:nvSpPr>
        <p:spPr/>
        <p:txBody>
          <a:bodyPr/>
          <a:lstStyle/>
          <a:p>
            <a:r>
              <a:rPr lang="en-US" dirty="0"/>
              <a:t>Cultivation of Partnerships…</a:t>
            </a:r>
          </a:p>
        </p:txBody>
      </p:sp>
      <p:sp>
        <p:nvSpPr>
          <p:cNvPr id="3" name="Content Placeholder 2"/>
          <p:cNvSpPr>
            <a:spLocks noGrp="1"/>
          </p:cNvSpPr>
          <p:nvPr>
            <p:ph sz="half" idx="1"/>
          </p:nvPr>
        </p:nvSpPr>
        <p:spPr>
          <a:xfrm>
            <a:off x="650905" y="1295400"/>
            <a:ext cx="3848100" cy="4572000"/>
          </a:xfrm>
        </p:spPr>
        <p:txBody>
          <a:bodyPr/>
          <a:lstStyle/>
          <a:p>
            <a:r>
              <a:rPr lang="en-US" sz="2400" dirty="0">
                <a:effectLst/>
                <a:latin typeface="Calibri"/>
                <a:cs typeface="Calibri"/>
              </a:rPr>
              <a:t>Sierra Institute</a:t>
            </a:r>
          </a:p>
          <a:p>
            <a:pPr lvl="1"/>
            <a:r>
              <a:rPr lang="en-US" sz="2000" dirty="0">
                <a:effectLst/>
                <a:latin typeface="Calibri"/>
                <a:cs typeface="Calibri"/>
              </a:rPr>
              <a:t>Wildlife and Vegetation Crews</a:t>
            </a:r>
          </a:p>
          <a:p>
            <a:pPr lvl="1"/>
            <a:r>
              <a:rPr lang="en-US" sz="2000" dirty="0">
                <a:effectLst/>
                <a:latin typeface="Calibri"/>
                <a:cs typeface="Calibri"/>
              </a:rPr>
              <a:t>Facilitate Burney-Hat Creek Collaborative</a:t>
            </a:r>
          </a:p>
          <a:p>
            <a:r>
              <a:rPr lang="en-US" sz="2400" dirty="0">
                <a:effectLst/>
                <a:latin typeface="Calibri"/>
                <a:cs typeface="Calibri"/>
              </a:rPr>
              <a:t>West Lassen Watershed Group</a:t>
            </a:r>
          </a:p>
          <a:p>
            <a:pPr lvl="1"/>
            <a:r>
              <a:rPr lang="en-US" sz="2000" dirty="0">
                <a:effectLst/>
                <a:latin typeface="Calibri"/>
                <a:cs typeface="Calibri"/>
              </a:rPr>
              <a:t>Planning and Coordination</a:t>
            </a:r>
          </a:p>
          <a:p>
            <a:pPr lvl="1"/>
            <a:r>
              <a:rPr lang="en-US" sz="2000" dirty="0">
                <a:effectLst/>
                <a:latin typeface="Calibri"/>
                <a:cs typeface="Calibri"/>
              </a:rPr>
              <a:t>West Lassen Headwaters Project</a:t>
            </a:r>
          </a:p>
          <a:p>
            <a:r>
              <a:rPr lang="en-US" sz="2400" dirty="0">
                <a:effectLst/>
                <a:latin typeface="Calibri"/>
                <a:cs typeface="Calibri"/>
              </a:rPr>
              <a:t>Lassen National Forest</a:t>
            </a:r>
          </a:p>
          <a:p>
            <a:pPr lvl="1"/>
            <a:r>
              <a:rPr lang="en-US" sz="2000" dirty="0">
                <a:effectLst/>
                <a:latin typeface="Calibri"/>
                <a:cs typeface="Calibri"/>
              </a:rPr>
              <a:t>Helicopter Support</a:t>
            </a:r>
          </a:p>
          <a:p>
            <a:r>
              <a:rPr lang="en-US" sz="2400" dirty="0">
                <a:effectLst/>
                <a:latin typeface="Calibri"/>
                <a:cs typeface="Calibri"/>
              </a:rPr>
              <a:t>Lassen Association and Lassen Park Foundation</a:t>
            </a:r>
          </a:p>
          <a:p>
            <a:pPr lvl="1"/>
            <a:r>
              <a:rPr lang="en-US" sz="2000" dirty="0">
                <a:effectLst/>
                <a:latin typeface="Calibri"/>
                <a:cs typeface="Calibri"/>
              </a:rPr>
              <a:t>Lassen Resilience Campaign</a:t>
            </a:r>
            <a:endParaRPr lang="en-US" sz="2000" dirty="0">
              <a:effectLst/>
              <a:latin typeface="Calibri" panose="020F0502020204030204" pitchFamily="34" charset="0"/>
              <a:cs typeface="Calibri"/>
            </a:endParaRPr>
          </a:p>
          <a:p>
            <a:pPr algn="l">
              <a:buFont typeface="Arial" panose="020B0604020202020204" pitchFamily="34" charset="0"/>
              <a:buChar char="•"/>
            </a:pPr>
            <a:endParaRPr lang="en-US" sz="1200" dirty="0">
              <a:effectLst/>
              <a:latin typeface="Calibri" panose="020F0502020204030204" pitchFamily="34" charset="0"/>
            </a:endParaRPr>
          </a:p>
          <a:p>
            <a:endParaRPr lang="en-US" sz="2400" dirty="0"/>
          </a:p>
        </p:txBody>
      </p:sp>
      <p:sp>
        <p:nvSpPr>
          <p:cNvPr id="4" name="Footer Placeholder 3"/>
          <p:cNvSpPr>
            <a:spLocks noGrp="1"/>
          </p:cNvSpPr>
          <p:nvPr>
            <p:ph type="ftr" sz="quarter" idx="11"/>
          </p:nvPr>
        </p:nvSpPr>
        <p:spPr/>
        <p:txBody>
          <a:bodyPr/>
          <a:lstStyle/>
          <a:p>
            <a:pPr>
              <a:defRPr/>
            </a:pPr>
            <a:r>
              <a:rPr lang="en-US" dirty="0">
                <a:solidFill>
                  <a:srgbClr val="FFFFFF"/>
                </a:solidFill>
              </a:rPr>
              <a:t>E X P E R I E N C E    Y O U R    A M E R I C A</a:t>
            </a:r>
          </a:p>
        </p:txBody>
      </p:sp>
      <p:pic>
        <p:nvPicPr>
          <p:cNvPr id="7" name="Content Placeholder 6">
            <a:extLst>
              <a:ext uri="{FF2B5EF4-FFF2-40B4-BE49-F238E27FC236}">
                <a16:creationId xmlns:a16="http://schemas.microsoft.com/office/drawing/2014/main" id="{F0F1B20A-C259-E08E-ED00-D493158826F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p:blipFill>
        <p:spPr>
          <a:xfrm>
            <a:off x="4499005" y="1790700"/>
            <a:ext cx="4368800" cy="3276600"/>
          </a:xfrm>
        </p:spPr>
      </p:pic>
    </p:spTree>
    <p:extLst>
      <p:ext uri="{BB962C8B-B14F-4D97-AF65-F5344CB8AC3E}">
        <p14:creationId xmlns:p14="http://schemas.microsoft.com/office/powerpoint/2010/main" val="2879565610"/>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0CAA5-DD32-8CB1-039F-DD9327019997}"/>
              </a:ext>
            </a:extLst>
          </p:cNvPr>
          <p:cNvSpPr>
            <a:spLocks noGrp="1"/>
          </p:cNvSpPr>
          <p:nvPr>
            <p:ph type="title"/>
          </p:nvPr>
        </p:nvSpPr>
        <p:spPr/>
        <p:txBody>
          <a:bodyPr/>
          <a:lstStyle/>
          <a:p>
            <a:r>
              <a:rPr lang="en-US" dirty="0"/>
              <a:t>All Hands All Lands Approach</a:t>
            </a:r>
          </a:p>
        </p:txBody>
      </p:sp>
      <p:sp>
        <p:nvSpPr>
          <p:cNvPr id="3" name="Content Placeholder 2"/>
          <p:cNvSpPr>
            <a:spLocks noGrp="1"/>
          </p:cNvSpPr>
          <p:nvPr>
            <p:ph sz="half" idx="1"/>
          </p:nvPr>
        </p:nvSpPr>
        <p:spPr>
          <a:xfrm>
            <a:off x="944766" y="1447800"/>
            <a:ext cx="3848100" cy="4572000"/>
          </a:xfrm>
        </p:spPr>
        <p:txBody>
          <a:bodyPr/>
          <a:lstStyle/>
          <a:p>
            <a:r>
              <a:rPr lang="en-US" sz="2400" dirty="0">
                <a:effectLst/>
                <a:latin typeface="Calibri"/>
                <a:cs typeface="Calibri"/>
              </a:rPr>
              <a:t>Boots on the Grounds</a:t>
            </a:r>
          </a:p>
          <a:p>
            <a:pPr lvl="1"/>
            <a:r>
              <a:rPr lang="en-US" sz="2000" dirty="0">
                <a:effectLst/>
                <a:latin typeface="Calibri"/>
                <a:cs typeface="Calibri"/>
              </a:rPr>
              <a:t>Job Opportunities</a:t>
            </a:r>
          </a:p>
          <a:p>
            <a:pPr lvl="1"/>
            <a:r>
              <a:rPr lang="en-US" sz="2000" dirty="0">
                <a:effectLst/>
                <a:latin typeface="Calibri"/>
                <a:cs typeface="Calibri"/>
              </a:rPr>
              <a:t>Treatment Accomplishment</a:t>
            </a:r>
          </a:p>
          <a:p>
            <a:r>
              <a:rPr lang="en-US" sz="2400" dirty="0">
                <a:effectLst/>
                <a:latin typeface="Calibri"/>
                <a:cs typeface="Calibri"/>
              </a:rPr>
              <a:t>Training Opportunities</a:t>
            </a:r>
          </a:p>
          <a:p>
            <a:pPr lvl="1"/>
            <a:r>
              <a:rPr lang="en-US" sz="2000" dirty="0">
                <a:effectLst/>
                <a:latin typeface="Calibri"/>
                <a:cs typeface="Calibri"/>
              </a:rPr>
              <a:t>Tribal Engagement</a:t>
            </a:r>
          </a:p>
          <a:p>
            <a:pPr lvl="1"/>
            <a:r>
              <a:rPr lang="en-US" sz="2000" dirty="0">
                <a:effectLst/>
                <a:latin typeface="Calibri"/>
                <a:cs typeface="Calibri"/>
              </a:rPr>
              <a:t>Aviation Missions</a:t>
            </a:r>
          </a:p>
          <a:p>
            <a:r>
              <a:rPr lang="en-US" sz="2400" dirty="0">
                <a:effectLst/>
                <a:latin typeface="Calibri"/>
                <a:cs typeface="Calibri"/>
              </a:rPr>
              <a:t>Pre-Fire Planning and Projects</a:t>
            </a:r>
          </a:p>
          <a:p>
            <a:pPr lvl="1"/>
            <a:r>
              <a:rPr lang="en-US" sz="2000" dirty="0">
                <a:effectLst/>
                <a:latin typeface="Calibri"/>
                <a:cs typeface="Calibri"/>
              </a:rPr>
              <a:t>Collaboration</a:t>
            </a:r>
          </a:p>
          <a:p>
            <a:pPr lvl="1"/>
            <a:r>
              <a:rPr lang="en-US" sz="2000" dirty="0">
                <a:effectLst/>
                <a:latin typeface="Calibri"/>
                <a:cs typeface="Calibri"/>
              </a:rPr>
              <a:t>Forest Resilience </a:t>
            </a:r>
          </a:p>
          <a:p>
            <a:r>
              <a:rPr lang="en-US" sz="2400" dirty="0">
                <a:effectLst/>
                <a:latin typeface="Calibri"/>
                <a:cs typeface="Calibri"/>
              </a:rPr>
              <a:t>Funding Opportunities</a:t>
            </a:r>
          </a:p>
          <a:p>
            <a:endParaRPr lang="en-US" sz="2400" dirty="0">
              <a:effectLst/>
              <a:latin typeface="Calibri"/>
              <a:cs typeface="Calibri"/>
            </a:endParaRPr>
          </a:p>
          <a:p>
            <a:endParaRPr lang="en-US" sz="2400" dirty="0">
              <a:effectLst/>
              <a:latin typeface="Calibri"/>
              <a:cs typeface="Calibri"/>
            </a:endParaRPr>
          </a:p>
          <a:p>
            <a:endParaRPr lang="en-US" sz="2400" dirty="0">
              <a:effectLst/>
              <a:latin typeface="Calibri"/>
              <a:cs typeface="Calibri"/>
            </a:endParaRPr>
          </a:p>
          <a:p>
            <a:pPr algn="l">
              <a:buFont typeface="Arial" panose="020B0604020202020204" pitchFamily="34" charset="0"/>
              <a:buChar char="•"/>
            </a:pPr>
            <a:endParaRPr lang="en-US" sz="1200" dirty="0">
              <a:effectLst/>
              <a:latin typeface="Calibri" panose="020F0502020204030204" pitchFamily="34" charset="0"/>
            </a:endParaRPr>
          </a:p>
          <a:p>
            <a:endParaRPr lang="en-US" sz="2400" dirty="0"/>
          </a:p>
        </p:txBody>
      </p:sp>
      <p:sp>
        <p:nvSpPr>
          <p:cNvPr id="4" name="Footer Placeholder 3"/>
          <p:cNvSpPr>
            <a:spLocks noGrp="1"/>
          </p:cNvSpPr>
          <p:nvPr>
            <p:ph type="ftr" sz="quarter" idx="11"/>
          </p:nvPr>
        </p:nvSpPr>
        <p:spPr/>
        <p:txBody>
          <a:bodyPr/>
          <a:lstStyle/>
          <a:p>
            <a:pPr>
              <a:defRPr/>
            </a:pPr>
            <a:r>
              <a:rPr lang="en-US" dirty="0">
                <a:solidFill>
                  <a:srgbClr val="FFFFFF"/>
                </a:solidFill>
              </a:rPr>
              <a:t>E X P E R I E N C E    Y O U R    A M E R I C A</a:t>
            </a:r>
          </a:p>
        </p:txBody>
      </p:sp>
      <p:pic>
        <p:nvPicPr>
          <p:cNvPr id="7" name="Content Placeholder 6">
            <a:extLst>
              <a:ext uri="{FF2B5EF4-FFF2-40B4-BE49-F238E27FC236}">
                <a16:creationId xmlns:a16="http://schemas.microsoft.com/office/drawing/2014/main" id="{F0F1B20A-C259-E08E-ED00-D493158826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p:blipFill>
        <p:spPr>
          <a:xfrm>
            <a:off x="4705350" y="2171700"/>
            <a:ext cx="4114800" cy="3086100"/>
          </a:xfrm>
        </p:spPr>
      </p:pic>
    </p:spTree>
    <p:extLst>
      <p:ext uri="{BB962C8B-B14F-4D97-AF65-F5344CB8AC3E}">
        <p14:creationId xmlns:p14="http://schemas.microsoft.com/office/powerpoint/2010/main" val="2438860594"/>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sz="half" idx="1"/>
          </p:nvPr>
        </p:nvSpPr>
        <p:spPr>
          <a:xfrm>
            <a:off x="609600" y="1600200"/>
            <a:ext cx="8229600" cy="1808514"/>
          </a:xfrm>
        </p:spPr>
        <p:txBody>
          <a:bodyPr/>
          <a:lstStyle/>
          <a:p>
            <a:pPr marL="0" indent="0">
              <a:buNone/>
            </a:pPr>
            <a:r>
              <a:rPr lang="en-US" sz="2400" dirty="0"/>
              <a:t>Anna Schrenk, BAER Implementation Coordinator</a:t>
            </a:r>
          </a:p>
          <a:p>
            <a:pPr marL="0" indent="0">
              <a:buNone/>
            </a:pPr>
            <a:r>
              <a:rPr lang="en-US" sz="2400" dirty="0"/>
              <a:t>Lassen Volcanic National Park</a:t>
            </a:r>
          </a:p>
          <a:p>
            <a:pPr marL="0" indent="0">
              <a:buNone/>
            </a:pPr>
            <a:r>
              <a:rPr lang="en-US" sz="2400" dirty="0">
                <a:hlinkClick r:id="rId3"/>
              </a:rPr>
              <a:t>anna_schrenk@nps.gov</a:t>
            </a:r>
            <a:endParaRPr lang="en-US" sz="2400" dirty="0"/>
          </a:p>
          <a:p>
            <a:pPr marL="0" indent="0">
              <a:buNone/>
            </a:pPr>
            <a:r>
              <a:rPr lang="en-US" sz="2400" dirty="0"/>
              <a:t>(530) 440-6636</a:t>
            </a:r>
          </a:p>
        </p:txBody>
      </p:sp>
      <p:sp>
        <p:nvSpPr>
          <p:cNvPr id="4" name="Footer Placeholder 3"/>
          <p:cNvSpPr>
            <a:spLocks noGrp="1"/>
          </p:cNvSpPr>
          <p:nvPr>
            <p:ph type="ftr" sz="quarter" idx="11"/>
          </p:nvPr>
        </p:nvSpPr>
        <p:spPr/>
        <p:txBody>
          <a:bodyPr/>
          <a:lstStyle/>
          <a:p>
            <a:pPr>
              <a:defRPr/>
            </a:pPr>
            <a:r>
              <a:rPr lang="en-US" dirty="0">
                <a:solidFill>
                  <a:srgbClr val="FFFFFF"/>
                </a:solidFill>
              </a:rPr>
              <a:t>E X P E R I E N C E    Y O U R    A M E R I C A</a:t>
            </a:r>
          </a:p>
        </p:txBody>
      </p:sp>
      <p:pic>
        <p:nvPicPr>
          <p:cNvPr id="7" name="Content Placeholder 6">
            <a:extLst>
              <a:ext uri="{FF2B5EF4-FFF2-40B4-BE49-F238E27FC236}">
                <a16:creationId xmlns:a16="http://schemas.microsoft.com/office/drawing/2014/main" id="{5BE0C399-1404-50A2-5E1E-49DBFD7B30D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p:blipFill>
        <p:spPr>
          <a:xfrm>
            <a:off x="381000" y="3505200"/>
            <a:ext cx="8610600" cy="2570514"/>
          </a:xfrm>
        </p:spPr>
      </p:pic>
    </p:spTree>
    <p:extLst>
      <p:ext uri="{BB962C8B-B14F-4D97-AF65-F5344CB8AC3E}">
        <p14:creationId xmlns:p14="http://schemas.microsoft.com/office/powerpoint/2010/main" val="3288227836"/>
      </p:ext>
    </p:extLst>
  </p:cSld>
  <p:clrMapOvr>
    <a:masterClrMapping/>
  </p:clrMapOvr>
  <p:transition spd="med">
    <p:fade/>
  </p:transition>
</p:sld>
</file>

<file path=ppt/theme/theme1.xml><?xml version="1.0" encoding="utf-8"?>
<a:theme xmlns:a="http://schemas.openxmlformats.org/drawingml/2006/main" name="Stream">
  <a:themeElements>
    <a:clrScheme name="Custom 3">
      <a:dk1>
        <a:srgbClr val="2A1C00"/>
      </a:dk1>
      <a:lt1>
        <a:srgbClr val="FFFFFF"/>
      </a:lt1>
      <a:dk2>
        <a:srgbClr val="2A1C00"/>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fontScheme name="Stream">
      <a:majorFont>
        <a:latin typeface="NPSRawlinsonOT"/>
        <a:ea typeface=""/>
        <a:cs typeface=""/>
      </a:majorFont>
      <a:minorFont>
        <a:latin typeface="Frutiger LT Std 55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8185</TotalTime>
  <Words>2086</Words>
  <Application>Microsoft Office PowerPoint</Application>
  <PresentationFormat>On-screen Show (4:3)</PresentationFormat>
  <Paragraphs>165</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Frutiger LT Std 55 Roman</vt:lpstr>
      <vt:lpstr>Garamond</vt:lpstr>
      <vt:lpstr>NPSRawlinsonOT</vt:lpstr>
      <vt:lpstr>Wingdings</vt:lpstr>
      <vt:lpstr>Stream</vt:lpstr>
      <vt:lpstr>Cultivating Partnerships for Post-Fire Recovery at Lassen Volcanic National Park</vt:lpstr>
      <vt:lpstr>Overview</vt:lpstr>
      <vt:lpstr>Lassen Volcanic National Park </vt:lpstr>
      <vt:lpstr>2021 Dixie Fire  </vt:lpstr>
      <vt:lpstr>Values at Risk </vt:lpstr>
      <vt:lpstr>Cultivation of Partnerships</vt:lpstr>
      <vt:lpstr>Cultivation of Partnerships…</vt:lpstr>
      <vt:lpstr>All Hands All Lands Approach</vt:lpstr>
      <vt:lpstr>Questions?</vt:lpstr>
    </vt:vector>
  </TitlesOfParts>
  <Company>National Park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Breanna E. Glaze</dc:creator>
  <cp:lastModifiedBy>Schrenk, Anna V</cp:lastModifiedBy>
  <cp:revision>172</cp:revision>
  <cp:lastPrinted>2022-06-14T15:09:00Z</cp:lastPrinted>
  <dcterms:created xsi:type="dcterms:W3CDTF">2013-06-23T18:48:09Z</dcterms:created>
  <dcterms:modified xsi:type="dcterms:W3CDTF">2024-04-12T19:15:41Z</dcterms:modified>
</cp:coreProperties>
</file>