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98" r:id="rId2"/>
    <p:sldId id="267" r:id="rId3"/>
    <p:sldId id="340" r:id="rId4"/>
    <p:sldId id="397" r:id="rId5"/>
    <p:sldId id="386" r:id="rId6"/>
    <p:sldId id="384" r:id="rId7"/>
    <p:sldId id="385" r:id="rId8"/>
    <p:sldId id="362" r:id="rId9"/>
    <p:sldId id="387" r:id="rId10"/>
    <p:sldId id="270" r:id="rId11"/>
    <p:sldId id="383" r:id="rId12"/>
    <p:sldId id="396" r:id="rId13"/>
    <p:sldId id="389" r:id="rId14"/>
    <p:sldId id="393" r:id="rId15"/>
    <p:sldId id="391" r:id="rId16"/>
    <p:sldId id="392" r:id="rId17"/>
    <p:sldId id="395" r:id="rId18"/>
    <p:sldId id="399" r:id="rId19"/>
    <p:sldId id="390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7A0A2E-47BA-4F8A-B97E-1AFD408E0368}" name="Kristin Karashinski" initials="KK" userId="S::kkarashinski@wrightwater.com::7f61b7fb-2edc-41d1-8cfc-3b24c67d6d0e" providerId="AD"/>
  <p188:author id="{E24950F4-4678-580A-DB0C-A3636C9DC694}" name="Natalie Collar" initials="NC" userId="S::ncollar@wrightwater.com::f41c5e40-0f21-4801-bc93-369eae173538" providerId="AD"/>
  <p188:author id="{F97E40FE-81FA-F16B-B8E4-1895FAFEB141}" name="Claire Vavrus" initials="CV" userId="S::cvavrus@wrightwater.com::d7934560-73cc-452d-80b1-39a11dfdec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9F9F9"/>
    <a:srgbClr val="C79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4ACD7C-3C74-484B-BC67-AFFD0DB56926}" v="2" dt="2024-04-10T22:33:22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78329" autoAdjust="0"/>
  </p:normalViewPr>
  <p:slideViewPr>
    <p:cSldViewPr snapToGrid="0">
      <p:cViewPr varScale="1">
        <p:scale>
          <a:sx n="83" d="100"/>
          <a:sy n="83" d="100"/>
        </p:scale>
        <p:origin x="12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Collar" userId="f41c5e40-0f21-4801-bc93-369eae173538" providerId="ADAL" clId="{C04ACD7C-3C74-484B-BC67-AFFD0DB56926}"/>
    <pc:docChg chg="modSld">
      <pc:chgData name="Natalie Collar" userId="f41c5e40-0f21-4801-bc93-369eae173538" providerId="ADAL" clId="{C04ACD7C-3C74-484B-BC67-AFFD0DB56926}" dt="2024-04-10T22:33:45.167" v="48" actId="403"/>
      <pc:docMkLst>
        <pc:docMk/>
      </pc:docMkLst>
      <pc:sldChg chg="modSp">
        <pc:chgData name="Natalie Collar" userId="f41c5e40-0f21-4801-bc93-369eae173538" providerId="ADAL" clId="{C04ACD7C-3C74-484B-BC67-AFFD0DB56926}" dt="2024-04-10T22:32:51.516" v="0" actId="113"/>
        <pc:sldMkLst>
          <pc:docMk/>
          <pc:sldMk cId="2916170932" sldId="270"/>
        </pc:sldMkLst>
        <pc:spChg chg="mod">
          <ac:chgData name="Natalie Collar" userId="f41c5e40-0f21-4801-bc93-369eae173538" providerId="ADAL" clId="{C04ACD7C-3C74-484B-BC67-AFFD0DB56926}" dt="2024-04-10T22:32:51.516" v="0" actId="113"/>
          <ac:spMkLst>
            <pc:docMk/>
            <pc:sldMk cId="2916170932" sldId="270"/>
            <ac:spMk id="15" creationId="{FBD906CA-29B5-2B99-D54F-C98E6326AF43}"/>
          </ac:spMkLst>
        </pc:spChg>
      </pc:sldChg>
      <pc:sldChg chg="addSp modSp mod">
        <pc:chgData name="Natalie Collar" userId="f41c5e40-0f21-4801-bc93-369eae173538" providerId="ADAL" clId="{C04ACD7C-3C74-484B-BC67-AFFD0DB56926}" dt="2024-04-10T22:33:37.480" v="38" actId="207"/>
        <pc:sldMkLst>
          <pc:docMk/>
          <pc:sldMk cId="440090903" sldId="362"/>
        </pc:sldMkLst>
        <pc:spChg chg="add mod">
          <ac:chgData name="Natalie Collar" userId="f41c5e40-0f21-4801-bc93-369eae173538" providerId="ADAL" clId="{C04ACD7C-3C74-484B-BC67-AFFD0DB56926}" dt="2024-04-10T22:33:37.480" v="38" actId="207"/>
          <ac:spMkLst>
            <pc:docMk/>
            <pc:sldMk cId="440090903" sldId="362"/>
            <ac:spMk id="3" creationId="{0EE07D3E-A558-4634-B7C9-CB2F9CF6C1FF}"/>
          </ac:spMkLst>
        </pc:spChg>
      </pc:sldChg>
      <pc:sldChg chg="addSp modSp mod">
        <pc:chgData name="Natalie Collar" userId="f41c5e40-0f21-4801-bc93-369eae173538" providerId="ADAL" clId="{C04ACD7C-3C74-484B-BC67-AFFD0DB56926}" dt="2024-04-10T22:33:45.167" v="48" actId="403"/>
        <pc:sldMkLst>
          <pc:docMk/>
          <pc:sldMk cId="3346135076" sldId="387"/>
        </pc:sldMkLst>
        <pc:spChg chg="add mod">
          <ac:chgData name="Natalie Collar" userId="f41c5e40-0f21-4801-bc93-369eae173538" providerId="ADAL" clId="{C04ACD7C-3C74-484B-BC67-AFFD0DB56926}" dt="2024-04-10T22:33:45.167" v="48" actId="403"/>
          <ac:spMkLst>
            <pc:docMk/>
            <pc:sldMk cId="3346135076" sldId="387"/>
            <ac:spMk id="17" creationId="{AC3B8B99-3043-8791-51D1-5DDFBFDA36C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EB518-5B7C-4E71-96C3-58FF11F1CAA5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7A1DC-18C9-408A-8C36-05F8890AA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2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5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76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75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62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80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7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03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9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7A1DC-18C9-408A-8C36-05F8890AA7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64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0259-C1A6-4629-B106-C01C2FC05A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0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0259-C1A6-4629-B106-C01C2FC05A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0259-C1A6-4629-B106-C01C2FC05A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76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0259-C1A6-4629-B106-C01C2FC05A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60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0259-C1A6-4629-B106-C01C2FC05A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05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0259-C1A6-4629-B106-C01C2FC05A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35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00259-C1A6-4629-B106-C01C2FC05A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6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A0D2-8DC0-8E43-6F62-92CDFD69B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E57EE-E4FF-1436-0074-D55561FBC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4A171-B750-D4AD-0882-8C09FC48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7C7E-F071-4111-8CFB-7F5BBD06BDA6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DE8AA-F703-63B0-370F-09C836C3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E0D4-7173-33D3-79B2-2A1048E6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8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4621-538C-E00E-E882-907A245F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F2FADD-35AC-D37B-ADB6-0B01495DE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9C091-1F93-9D5A-453A-3D9BF5270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777F9-5FAA-4F3C-AC36-D87CD64182B5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342A2-DA5F-C8A4-D1D9-2A1E47BB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BFA3C-CC23-7FBC-586F-D524A6BB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8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3B2FE6-0F32-1702-7590-45DE4AFA9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C8EEA-044F-C0EF-C1AE-16CDFEBC5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A4F4B-F7C1-CC27-92FF-68343795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E1F9-8CE6-4848-8BEC-F86D03B6211D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8EE97-5523-394B-0F14-67F76BB6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1586A-9FBC-89EA-20CD-A97A157A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6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C375D-3013-CA6F-FE65-3D726993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9B54F-4D07-8B6F-E375-D9DFD8568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B6487-D1F6-7342-C947-0CFE1BBD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961F-2BF3-4B72-A2AC-E48668A76FFD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D18AA-AA5D-3A88-3B88-0ECAC1AD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F0380-A63A-4CC2-77B4-59345CCF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5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422D-2F18-58FD-26A2-C9A03D85D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65EEB-3409-8255-0AED-9D5D2F80A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6A04-B67B-AA12-54C4-E34EC50D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DAD9-11D0-4DA9-A308-486FF6C7C5E1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498E0-C9BF-53BD-1369-F668468C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99CC6-9CF9-18B2-0ADB-4044F178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9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C2AA-28B5-CEE5-95BD-ECC46B1D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3010B-B313-201C-A6A3-B78891D02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59F6C-7CB9-73CC-AF1C-37BB63DA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D30F-6034-4AF3-88B3-87EB634EE1D1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E37D0-7A8A-0F00-6A1E-48FE60CA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4CC82-3776-8C9E-67E1-D3362669A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1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E095B-ABCB-BCA0-00DD-F42F78B2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09D0B-E215-A6B4-44C9-88CC49113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5FDD5-6411-0B60-12D7-834597960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C67EF-8BA3-D260-1DB6-BA3D8536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89AC4-2327-4895-8044-F7A655D6C588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92B65-6A93-9A3B-D7DE-AFD9E081B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29EE3-5C92-19CF-ECD4-95DBA34E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9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6C317-8E81-276C-1D3C-A722F5A9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04C30-9729-F5D5-B9ED-009C63D60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6E2DB-1D96-1928-56BA-68B3AF4B0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923AA1-BD4F-F732-D77B-576C1E79D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EB074F-3326-CFAF-437B-B2FFCBCB5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0C5857-FEDF-5B36-DE24-A9764940A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D6F2-91EF-4A0E-AFA3-A76A930E18C8}" type="datetime1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34830-AD4D-6C53-B175-ED7D7BFF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FF8D93-33A4-26CC-6304-7FF788E4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8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748A-93B1-C697-FED7-B4A4AF413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1B53-FD1E-064A-5683-6A3E47F3C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4FDA-1B23-4F7F-8C99-E2BAC79080D4}" type="datetime1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009EA-BCC8-AD14-A1A2-AC9DCD41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23B62-7B29-3E4B-F6C1-CC5302DEB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2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9393E7-EA66-1B70-3EC7-034EED456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A4D4E-DB31-4CFD-9C61-BE7D27801C1F}" type="datetime1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A90A4-B842-C0E8-076B-0810AD18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D955E-2850-81C9-554A-24F354CB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3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26CB-5FDC-8538-52EE-FE2F46B62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61CEC-E501-AD02-1F4F-A966FB234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94BF-510F-F990-0C49-EF572CFC4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CF33D-C31C-EA07-A69A-BE2F5786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C1730-1DB2-47F0-AA53-CE52D7376AE4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1FB8C-25CE-F31C-C41F-52197A43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F6575-E4E7-FB87-CADB-BD1FB6F0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5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C5F3A-D465-86E3-D7D3-81BFC64B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38B196-B7E8-6F7B-68F8-77A5EF4DF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B79D8-8E34-904B-43D0-4CF4DDC66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27C78-4D34-4527-37A1-A806D72F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29D6B-CCF0-4663-9E68-119ECC4B06CE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A1568-6146-0567-3F9A-0CF517BE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52B80-5C53-9083-780A-8493D320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4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DED935-3604-7002-975D-CE2363A7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26AD4-D092-B1B5-07F9-5B270D9E7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31352-08B0-294A-2474-61C4095C4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CC5DE2-2B71-4BE4-99B8-02CD1C14F9FE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9B4A1-6D23-DC24-B391-20BF1A75E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C43D4-F4DB-C1B5-1955-F772FC8FC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E762B9-FCB8-4C4F-9F86-EADF070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4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moke billowing from a mountain&#10;&#10;Description automatically generated">
            <a:extLst>
              <a:ext uri="{FF2B5EF4-FFF2-40B4-BE49-F238E27FC236}">
                <a16:creationId xmlns:a16="http://schemas.microsoft.com/office/drawing/2014/main" id="{C1C495A4-95B8-824B-C005-98CEFCBBA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9"/>
          <a:stretch/>
        </p:blipFill>
        <p:spPr>
          <a:xfrm>
            <a:off x="0" y="0"/>
            <a:ext cx="12205727" cy="5942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EA62BD-C3F2-39DF-D7D7-F8884A745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63" y="2088808"/>
            <a:ext cx="10552494" cy="2387600"/>
          </a:xfrm>
        </p:spPr>
        <p:txBody>
          <a:bodyPr>
            <a:noAutofit/>
          </a:bodyPr>
          <a:lstStyle/>
          <a:p>
            <a:pPr algn="l"/>
            <a:br>
              <a:rPr lang="en-US" sz="5400" dirty="0">
                <a:solidFill>
                  <a:schemeClr val="bg1"/>
                </a:solidFill>
                <a:latin typeface="Avenir Next LT Pro Light" panose="020B0304020202020204" pitchFamily="34" charset="0"/>
              </a:rPr>
            </a:br>
            <a:r>
              <a:rPr lang="en-US" sz="9600" b="1" dirty="0">
                <a:solidFill>
                  <a:schemeClr val="bg1"/>
                </a:solidFill>
                <a:latin typeface="Bebas Neue" panose="020B0606020202050201" pitchFamily="34" charset="0"/>
                <a:ea typeface="Roboto" panose="02000000000000000000" pitchFamily="2" charset="0"/>
              </a:rPr>
              <a:t>Predicting POST-FIRE DEBRIS FLOW risk</a:t>
            </a:r>
            <a:br>
              <a:rPr lang="en-US" sz="5400" dirty="0">
                <a:solidFill>
                  <a:schemeClr val="bg1"/>
                </a:solidFill>
                <a:latin typeface="Avenir Next LT Pro Light" panose="020B03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Barlow" panose="00000500000000000000" pitchFamily="2" charset="0"/>
              </a:rPr>
              <a:t>APPLYING AN EXISTING MODEL TO A NEW CONTEXT</a:t>
            </a:r>
            <a:endParaRPr lang="en-US" sz="4400" b="1" i="1" dirty="0">
              <a:latin typeface="Barlow" panose="000005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63BD1C-A318-8F10-B7A4-47D1DC3D8689}"/>
              </a:ext>
            </a:extLst>
          </p:cNvPr>
          <p:cNvCxnSpPr>
            <a:cxnSpLocks/>
          </p:cNvCxnSpPr>
          <p:nvPr/>
        </p:nvCxnSpPr>
        <p:spPr>
          <a:xfrm>
            <a:off x="284725" y="4951770"/>
            <a:ext cx="5992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7D49E41-75E2-24C8-51D2-80BAE5C3B761}"/>
              </a:ext>
            </a:extLst>
          </p:cNvPr>
          <p:cNvSpPr txBox="1"/>
          <p:nvPr/>
        </p:nvSpPr>
        <p:spPr>
          <a:xfrm>
            <a:off x="173563" y="5048736"/>
            <a:ext cx="630069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COCO After the Flames Conference </a:t>
            </a:r>
            <a:r>
              <a:rPr lang="en-US" sz="1600" dirty="0">
                <a:solidFill>
                  <a:schemeClr val="bg1"/>
                </a:solidFill>
              </a:rPr>
              <a:t>/ Estes Park, CO / April 15, 2024</a:t>
            </a:r>
          </a:p>
          <a:p>
            <a:r>
              <a:rPr lang="en-US" sz="1400" b="1" i="1" dirty="0">
                <a:solidFill>
                  <a:schemeClr val="bg1"/>
                </a:solidFill>
              </a:rPr>
              <a:t>Natalie Collar</a:t>
            </a:r>
            <a:r>
              <a:rPr lang="en-US" sz="1400" i="1" dirty="0">
                <a:solidFill>
                  <a:schemeClr val="bg1"/>
                </a:solidFill>
              </a:rPr>
              <a:t>, Ph.D., CFM (WWE)</a:t>
            </a:r>
          </a:p>
          <a:p>
            <a:r>
              <a:rPr lang="en-US" sz="1400" b="1" i="1" dirty="0">
                <a:solidFill>
                  <a:schemeClr val="bg1"/>
                </a:solidFill>
              </a:rPr>
              <a:t>Claire Vavrus</a:t>
            </a:r>
            <a:r>
              <a:rPr lang="en-US" sz="1400" i="1" dirty="0">
                <a:solidFill>
                  <a:schemeClr val="bg1"/>
                </a:solidFill>
              </a:rPr>
              <a:t>, E.I.T. (WWE)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1641A638-CC69-2D56-DBC6-CBFEB7565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0" y="6231222"/>
            <a:ext cx="1171036" cy="384685"/>
          </a:xfrm>
          <a:prstGeom prst="rect">
            <a:avLst/>
          </a:prstGeom>
        </p:spPr>
      </p:pic>
      <p:pic>
        <p:nvPicPr>
          <p:cNvPr id="1026" name="Picture 2" descr="Olsson">
            <a:extLst>
              <a:ext uri="{FF2B5EF4-FFF2-40B4-BE49-F238E27FC236}">
                <a16:creationId xmlns:a16="http://schemas.microsoft.com/office/drawing/2014/main" id="{AB284E4F-C05F-4E19-C94C-C40E3197E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56" y="6178183"/>
            <a:ext cx="1601788" cy="42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E9F74C-B194-FF01-0CCD-393E1ED53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213" y="6055677"/>
            <a:ext cx="651106" cy="6655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0F0EEE-FD0F-B750-E8DE-CF2A3E12085F}"/>
              </a:ext>
            </a:extLst>
          </p:cNvPr>
          <p:cNvSpPr txBox="1"/>
          <p:nvPr/>
        </p:nvSpPr>
        <p:spPr>
          <a:xfrm>
            <a:off x="9899255" y="5983773"/>
            <a:ext cx="229274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CO-AUTHORS:</a:t>
            </a:r>
          </a:p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Andrew Earles, Ph.D., P.E. (WWE) </a:t>
            </a:r>
          </a:p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Madison Gutekunst, P.E. (WWE)</a:t>
            </a:r>
          </a:p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Kristin Karashinski (WWE)</a:t>
            </a:r>
          </a:p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Jeff Sickles, P.E., CFM (Olsson)</a:t>
            </a:r>
          </a:p>
          <a:p>
            <a:pPr algn="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Chris Sturm, P.E. (CWCB)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88366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505D5A-D4CB-3A8B-04A1-CACD309E72A7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393CD5-519F-B68B-C7CF-20A9988BD36D}"/>
              </a:ext>
            </a:extLst>
          </p:cNvPr>
          <p:cNvSpPr txBox="1">
            <a:spLocks/>
          </p:cNvSpPr>
          <p:nvPr/>
        </p:nvSpPr>
        <p:spPr>
          <a:xfrm>
            <a:off x="21083" y="427486"/>
            <a:ext cx="362788" cy="311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CC16EF-151D-833F-54B9-864490CCB4D6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2AFCE7-2EAF-ADBB-9ADE-21C9D9DF9AA3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B275C45-4E34-5335-CEF0-485899757D29}"/>
              </a:ext>
            </a:extLst>
          </p:cNvPr>
          <p:cNvSpPr txBox="1"/>
          <p:nvPr/>
        </p:nvSpPr>
        <p:spPr>
          <a:xfrm>
            <a:off x="609600" y="189118"/>
            <a:ext cx="11082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calculated a relative debris flow probability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for each EPA Catchment for the 1-year, 2-year, and 5-year recurrence intervals.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58DE7-6C89-D3ED-C81C-DED48A465B84}"/>
              </a:ext>
            </a:extLst>
          </p:cNvPr>
          <p:cNvSpPr txBox="1"/>
          <p:nvPr/>
        </p:nvSpPr>
        <p:spPr>
          <a:xfrm>
            <a:off x="383871" y="1437367"/>
            <a:ext cx="478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DATA LAYERS: Output (1-yr rainfall) </a:t>
            </a:r>
          </a:p>
          <a:p>
            <a:pPr algn="ct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filtered by &lt;°10 mean catchment slope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1417C-80F3-287D-2443-7FC4EC08E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4" r="1357" b="4583"/>
          <a:stretch/>
        </p:blipFill>
        <p:spPr>
          <a:xfrm>
            <a:off x="508213" y="2084926"/>
            <a:ext cx="5971342" cy="4533900"/>
          </a:xfrm>
          <a:prstGeom prst="rect">
            <a:avLst/>
          </a:prstGeom>
        </p:spPr>
      </p:pic>
      <p:pic>
        <p:nvPicPr>
          <p:cNvPr id="13" name="Picture 12" descr="Table&#10;&#10;Description automatically generated with medium confidence">
            <a:extLst>
              <a:ext uri="{FF2B5EF4-FFF2-40B4-BE49-F238E27FC236}">
                <a16:creationId xmlns:a16="http://schemas.microsoft.com/office/drawing/2014/main" id="{9306F000-1136-9E39-D5DB-7A642B4BD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58" y="1760533"/>
            <a:ext cx="1650266" cy="1394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D906CA-29B5-2B99-D54F-C98E6326AF43}"/>
              </a:ext>
            </a:extLst>
          </p:cNvPr>
          <p:cNvSpPr txBox="1"/>
          <p:nvPr/>
        </p:nvSpPr>
        <p:spPr>
          <a:xfrm>
            <a:off x="7210634" y="1566877"/>
            <a:ext cx="492477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 OF WRW Statewide Susceptibility Study:</a:t>
            </a: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High-level analysis assessing relative post-fire debris flow risk throughout Colorado.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 false negatives.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within budget and time constraints.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useful information.</a:t>
            </a: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5BAA1-F50A-2C98-AAAB-92013097DF19}"/>
              </a:ext>
            </a:extLst>
          </p:cNvPr>
          <p:cNvSpPr txBox="1"/>
          <p:nvPr/>
        </p:nvSpPr>
        <p:spPr>
          <a:xfrm>
            <a:off x="7091613" y="3927025"/>
            <a:ext cx="15568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2020 Williams Fork fire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0B6FC2-51D8-D78C-FCA9-20886AE7A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614" y="4184449"/>
            <a:ext cx="2252412" cy="22497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55E842-6799-E565-FF71-3C69DD242293}"/>
              </a:ext>
            </a:extLst>
          </p:cNvPr>
          <p:cNvSpPr txBox="1"/>
          <p:nvPr/>
        </p:nvSpPr>
        <p:spPr>
          <a:xfrm>
            <a:off x="7140244" y="6434160"/>
            <a:ext cx="232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USGS DF Probability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7C2ADC-6A34-1E02-6855-7C755089F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0119" y="4195247"/>
            <a:ext cx="2249424" cy="22389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D550A9-E9ED-C4DB-B008-61C286137A78}"/>
              </a:ext>
            </a:extLst>
          </p:cNvPr>
          <p:cNvSpPr txBox="1"/>
          <p:nvPr/>
        </p:nvSpPr>
        <p:spPr>
          <a:xfrm>
            <a:off x="9729397" y="6434160"/>
            <a:ext cx="2158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WWE DF Probability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5DE683-1B76-07EB-8FA9-CD69B8F5430E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161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E3519B-669C-BABA-7BEC-892A2E2AEDA9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01978-9982-5996-E78C-9FE802158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23879"/>
            <a:ext cx="11096625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Avenir Next LT Pro Light" panose="020B0304020202020204" pitchFamily="34" charset="0"/>
                <a:ea typeface="Calibri" panose="020F0502020204030204" pitchFamily="34" charset="0"/>
              </a:rPr>
              <a:t>Colorado WRW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  <a:ea typeface="Calibri" panose="020F0502020204030204" pitchFamily="34" charset="0"/>
              </a:rPr>
              <a:t>program identifies the need for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</a:rPr>
              <a:t>Wildfire Ready Action Plans (WRAPs)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  <a:ea typeface="Calibri" panose="020F0502020204030204" pitchFamily="34" charset="0"/>
              </a:rPr>
              <a:t>and defines the major elements of a WRAP.</a:t>
            </a:r>
            <a:endParaRPr lang="en-US" sz="24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8E23-99E4-8E2B-4C7E-1C9ECC484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530291"/>
            <a:ext cx="5422900" cy="496857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WRAP Scope of Work: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Vision and Establishment of Goals and Objectives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Stakeholder Collaboration, Community Outreach, and Public Meetings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Data Collection, Research, Review, and Gap Analysis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Post-fire Hazard Analysis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Susceptibility Analysis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Pre-disaster Planning and Mitigation Activities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Project Management and Administration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venir Next LT Pro Light" panose="020B0304020202020204" pitchFamily="34" charset="0"/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90F2A17B-CC60-728A-4BB3-2DBD0346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083" y="427486"/>
            <a:ext cx="362788" cy="31160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5AFD24-AEE3-23C1-1FBC-03E09E425D0C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CCEB99-4EED-CCA2-9C10-9ECAB138D521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E6C507-AD0A-CC53-4BEB-8DE0DA57FF05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2B2CB6-D642-AB3A-4ACE-D21C2CDE9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062" y="987366"/>
            <a:ext cx="4057482" cy="565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368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AE3519B-669C-BABA-7BEC-892A2E2AEDA9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01978-9982-5996-E78C-9FE802158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-23879"/>
            <a:ext cx="11096625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Avenir Next LT Pro Light" panose="020B0304020202020204" pitchFamily="34" charset="0"/>
                <a:ea typeface="Calibri" panose="020F0502020204030204" pitchFamily="34" charset="0"/>
              </a:rPr>
              <a:t>Colorado WRW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  <a:ea typeface="Calibri" panose="020F0502020204030204" pitchFamily="34" charset="0"/>
              </a:rPr>
              <a:t>program identifies the need for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  <a:ea typeface="Calibri" panose="020F0502020204030204" pitchFamily="34" charset="0"/>
              </a:rPr>
              <a:t>Wildfire Ready Action Plans (WRAPs)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  <a:ea typeface="Calibri" panose="020F0502020204030204" pitchFamily="34" charset="0"/>
              </a:rPr>
              <a:t>and defines the major elements of a WRAP.</a:t>
            </a:r>
            <a:endParaRPr lang="en-US" sz="24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8E23-99E4-8E2B-4C7E-1C9ECC484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530291"/>
            <a:ext cx="5422900" cy="496857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WRAP Scope of Work: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and Establishment of Goals and Objectives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Collaboration, Community Outreach, and Public Meetings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Collection, Research, Review, and Gap Analysis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Post-fire Hazard Analysis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Susceptibility Analysis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Pre-disaster Planning and Mitigation Activities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and Administration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venir Next LT Pro Light" panose="020B0304020202020204" pitchFamily="34" charset="0"/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90F2A17B-CC60-728A-4BB3-2DBD0346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083" y="427486"/>
            <a:ext cx="362788" cy="31160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5AFD24-AEE3-23C1-1FBC-03E09E425D0C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CCEB99-4EED-CCA2-9C10-9ECAB138D521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E6C507-AD0A-CC53-4BEB-8DE0DA57FF05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136E68-8171-6300-18CA-DEB353E6B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062" y="987366"/>
            <a:ext cx="4057482" cy="565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912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6C266D-C4A3-E323-7377-88014FD87193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75C45-4E34-5335-CEF0-485899757D29}"/>
              </a:ext>
            </a:extLst>
          </p:cNvPr>
          <p:cNvSpPr txBox="1"/>
          <p:nvPr/>
        </p:nvSpPr>
        <p:spPr>
          <a:xfrm>
            <a:off x="523298" y="200608"/>
            <a:ext cx="11592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The state-wide technical analysis team is now assisting in the development of WRAPs for local project partners – e.g.,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Demi" panose="020B0704020202020204" pitchFamily="34" charset="0"/>
              </a:rPr>
              <a:t>MCWC WRAP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13666C-4489-8817-9CC8-B42E25B08E30}"/>
              </a:ext>
            </a:extLst>
          </p:cNvPr>
          <p:cNvSpPr txBox="1"/>
          <p:nvPr/>
        </p:nvSpPr>
        <p:spPr>
          <a:xfrm>
            <a:off x="7223393" y="1413392"/>
            <a:ext cx="396786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ongoing WRAP for </a:t>
            </a:r>
          </a:p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 Colorado Watershed Council (MCWC)</a:t>
            </a:r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9E528236-DFB0-F691-B2AE-1F5E491F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083" y="427486"/>
            <a:ext cx="362788" cy="31160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046835-45D8-FB4F-A9BC-60D5764C7C5A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458818-8C5B-43F6-6397-C4A7CD592E1A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D76B59-200F-7146-002F-90C7EFDA3BDB}"/>
              </a:ext>
            </a:extLst>
          </p:cNvPr>
          <p:cNvSpPr txBox="1"/>
          <p:nvPr/>
        </p:nvSpPr>
        <p:spPr>
          <a:xfrm>
            <a:off x="6845" y="78008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A6F485-C49D-A1E9-AE0D-36AEEBB94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7" y="1847886"/>
            <a:ext cx="6010065" cy="4514850"/>
          </a:xfrm>
          <a:prstGeom prst="rect">
            <a:avLst/>
          </a:prstGeom>
        </p:spPr>
      </p:pic>
      <p:pic>
        <p:nvPicPr>
          <p:cNvPr id="47" name="Picture 46" descr="A map of a river&#10;&#10;Description automatically generated">
            <a:extLst>
              <a:ext uri="{FF2B5EF4-FFF2-40B4-BE49-F238E27FC236}">
                <a16:creationId xmlns:a16="http://schemas.microsoft.com/office/drawing/2014/main" id="{C92AE128-2615-2C26-6B61-ACD7E9E8F4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2130" r="2909" b="41528"/>
          <a:stretch/>
        </p:blipFill>
        <p:spPr>
          <a:xfrm>
            <a:off x="6422621" y="1967621"/>
            <a:ext cx="5569409" cy="4311686"/>
          </a:xfrm>
          <a:prstGeom prst="rect">
            <a:avLst/>
          </a:prstGeom>
        </p:spPr>
      </p:pic>
      <p:sp>
        <p:nvSpPr>
          <p:cNvPr id="48" name="Arrow: Down 47">
            <a:extLst>
              <a:ext uri="{FF2B5EF4-FFF2-40B4-BE49-F238E27FC236}">
                <a16:creationId xmlns:a16="http://schemas.microsoft.com/office/drawing/2014/main" id="{952D472F-C726-9C59-77D5-D37A88BF9480}"/>
              </a:ext>
            </a:extLst>
          </p:cNvPr>
          <p:cNvSpPr/>
          <p:nvPr/>
        </p:nvSpPr>
        <p:spPr>
          <a:xfrm rot="18818929">
            <a:off x="707919" y="2533650"/>
            <a:ext cx="553027" cy="10001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D3AE6-874D-2587-A8B6-E5E3870BB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4"/>
          <a:stretch/>
        </p:blipFill>
        <p:spPr>
          <a:xfrm>
            <a:off x="5556505" y="2513475"/>
            <a:ext cx="3057885" cy="3518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596C7-40CE-3DC2-1964-54B68A2403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6"/>
          <a:stretch/>
        </p:blipFill>
        <p:spPr>
          <a:xfrm>
            <a:off x="8795004" y="2507636"/>
            <a:ext cx="3054096" cy="3523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1796A3-CFC4-F983-DACA-574E9776DBDF}"/>
              </a:ext>
            </a:extLst>
          </p:cNvPr>
          <p:cNvSpPr txBox="1"/>
          <p:nvPr/>
        </p:nvSpPr>
        <p:spPr>
          <a:xfrm>
            <a:off x="5958153" y="1714467"/>
            <a:ext cx="23244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Statewide</a:t>
            </a:r>
          </a:p>
          <a:p>
            <a:pPr algn="ctr"/>
            <a:r>
              <a:rPr lang="en-US" sz="1400" dirty="0"/>
              <a:t> Post-fire Debris Flow Probability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41BDC-F659-31D1-A8B2-A1984497C55C}"/>
              </a:ext>
            </a:extLst>
          </p:cNvPr>
          <p:cNvSpPr txBox="1"/>
          <p:nvPr/>
        </p:nvSpPr>
        <p:spPr>
          <a:xfrm>
            <a:off x="6612599" y="5016845"/>
            <a:ext cx="101551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 Light" panose="020B0304020202020204" pitchFamily="34" charset="0"/>
              </a:rPr>
              <a:t>Rifle Gap Reservoir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0D9707-C49F-AF52-CAC4-486CC8787B93}"/>
              </a:ext>
            </a:extLst>
          </p:cNvPr>
          <p:cNvSpPr txBox="1"/>
          <p:nvPr/>
        </p:nvSpPr>
        <p:spPr>
          <a:xfrm>
            <a:off x="9946121" y="4980638"/>
            <a:ext cx="101551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 Light" panose="020B0304020202020204" pitchFamily="34" charset="0"/>
              </a:rPr>
              <a:t>Rifle Gap Reservoir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AB1099-F021-6350-170B-F28659996B5F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1D2F314A-160C-BE08-F8B3-01295948B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083" y="427486"/>
            <a:ext cx="362788" cy="31160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1CB24-5D36-3449-A7F0-A582AA0C34B2}"/>
              </a:ext>
            </a:extLst>
          </p:cNvPr>
          <p:cNvSpPr txBox="1"/>
          <p:nvPr/>
        </p:nvSpPr>
        <p:spPr>
          <a:xfrm>
            <a:off x="6845" y="78008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BCF44C-A58D-1619-CC6E-777074865B60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F4B223-398A-41FC-E1BC-2A8D1C34ADCF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7A013D2-4C5E-F3BD-BEC0-3DA707AB0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92" y="2647950"/>
            <a:ext cx="4790234" cy="395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67E3DF-5C66-CEE6-0F62-B46EB32CD238}"/>
              </a:ext>
            </a:extLst>
          </p:cNvPr>
          <p:cNvSpPr txBox="1"/>
          <p:nvPr/>
        </p:nvSpPr>
        <p:spPr>
          <a:xfrm>
            <a:off x="342900" y="2732867"/>
            <a:ext cx="115252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 delineation 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22C001-BCCA-E791-82A6-0027C6EB7293}"/>
              </a:ext>
            </a:extLst>
          </p:cNvPr>
          <p:cNvSpPr txBox="1"/>
          <p:nvPr/>
        </p:nvSpPr>
        <p:spPr>
          <a:xfrm>
            <a:off x="76200" y="1378650"/>
            <a:ext cx="507389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model refinement: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M1 model to basins similar in size and topography to M1 model training dataset.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F9CA7-DCE0-F4E7-3221-2680C767CB63}"/>
              </a:ext>
            </a:extLst>
          </p:cNvPr>
          <p:cNvSpPr txBox="1"/>
          <p:nvPr/>
        </p:nvSpPr>
        <p:spPr>
          <a:xfrm>
            <a:off x="523298" y="123438"/>
            <a:ext cx="115925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Opportunities for method refinement in WRAPS: </a:t>
            </a:r>
          </a:p>
          <a:p>
            <a:r>
              <a:rPr lang="en-US" sz="2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Unique basin delineation method focused on subcatchments and VARs</a:t>
            </a:r>
            <a:endParaRPr lang="en-US" sz="2400" i="1" dirty="0">
              <a:solidFill>
                <a:schemeClr val="accent2">
                  <a:lumMod val="40000"/>
                  <a:lumOff val="60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A328CF-515A-5B59-C1BA-448F31E67E5E}"/>
              </a:ext>
            </a:extLst>
          </p:cNvPr>
          <p:cNvSpPr txBox="1"/>
          <p:nvPr/>
        </p:nvSpPr>
        <p:spPr>
          <a:xfrm>
            <a:off x="9018717" y="1707417"/>
            <a:ext cx="23244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MCWC WRAP</a:t>
            </a:r>
          </a:p>
          <a:p>
            <a:pPr algn="ctr"/>
            <a:r>
              <a:rPr lang="en-US" sz="1400" dirty="0"/>
              <a:t> Post-fire Debris Flow Probability</a:t>
            </a:r>
          </a:p>
        </p:txBody>
      </p: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99A74CDC-EFC2-F417-36C8-3D3BD9F115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2"/>
          <a:stretch/>
        </p:blipFill>
        <p:spPr>
          <a:xfrm>
            <a:off x="7789257" y="5756331"/>
            <a:ext cx="1650266" cy="9945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87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9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2BE78-0AF7-8DD8-6418-D9BB7A1F7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30" y="1380310"/>
            <a:ext cx="4773623" cy="5311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3E01D7-FD3E-3326-7807-7BC9E9BC988E}"/>
              </a:ext>
            </a:extLst>
          </p:cNvPr>
          <p:cNvSpPr txBox="1"/>
          <p:nvPr/>
        </p:nvSpPr>
        <p:spPr>
          <a:xfrm>
            <a:off x="4885774" y="4471328"/>
            <a:ext cx="166153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 Light" panose="020B0304020202020204" pitchFamily="34" charset="0"/>
              </a:rPr>
              <a:t>Preliminary: Crown fire activity data layer using 2022 fuel data for WRAP located in the Front Range.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605322-85CD-3EB0-57B4-00E85E2D6D4C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DB84A-632D-EF38-34CD-BBA4AD242BA3}"/>
              </a:ext>
            </a:extLst>
          </p:cNvPr>
          <p:cNvSpPr txBox="1"/>
          <p:nvPr/>
        </p:nvSpPr>
        <p:spPr>
          <a:xfrm>
            <a:off x="523298" y="123438"/>
            <a:ext cx="115925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Opportunities for method refinement in WRAPS: </a:t>
            </a:r>
          </a:p>
          <a:p>
            <a:r>
              <a:rPr lang="en-US" sz="2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Updating predictive burn severity layer</a:t>
            </a:r>
            <a:endParaRPr lang="en-US" sz="2400" i="1" dirty="0">
              <a:solidFill>
                <a:schemeClr val="accent2">
                  <a:lumMod val="40000"/>
                  <a:lumOff val="60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3CABE81-0C38-69E4-1A06-29F45B9B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083" y="427486"/>
            <a:ext cx="362788" cy="31160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7CEE79-EF78-D1DD-C449-A0880263934F}"/>
              </a:ext>
            </a:extLst>
          </p:cNvPr>
          <p:cNvSpPr txBox="1"/>
          <p:nvPr/>
        </p:nvSpPr>
        <p:spPr>
          <a:xfrm>
            <a:off x="6845" y="78008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B05816-6C8C-BB3A-936C-135CA0F2FA1B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768B5C-6B9F-2951-070A-E7FA02A2A8B9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B1B8CF7-DF18-5E60-6CA9-C7279C65F974}"/>
              </a:ext>
            </a:extLst>
          </p:cNvPr>
          <p:cNvSpPr txBox="1"/>
          <p:nvPr/>
        </p:nvSpPr>
        <p:spPr>
          <a:xfrm>
            <a:off x="76200" y="1378650"/>
            <a:ext cx="5073893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model refinement: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M1 model to basins similar in size and topography to M1 model training dataset.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alternatives for predicting burn severity: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Other fire behavior model outputs that can infer burn severity.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E.g., Flame Length, broken out by vegetation type.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1FBB73-42A7-039D-EB06-A29219C62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149" y="5747747"/>
            <a:ext cx="1400175" cy="9715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BF4C52-63CC-64A7-7520-4492544677FF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865781" y="6232852"/>
            <a:ext cx="78060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5C2383-AB43-814A-4B39-3B160C05F3B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5138831" y="6407691"/>
            <a:ext cx="5201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ECE063-9861-51CB-10D8-E7DD35D2DA20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158342" y="6056840"/>
            <a:ext cx="488041" cy="1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37CC9E-9FF3-6D83-B32E-F0E01AE00C3F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4865781" y="6576749"/>
            <a:ext cx="79466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0DA254-8CB1-7CD2-69C6-0EDD7F62E46A}"/>
              </a:ext>
            </a:extLst>
          </p:cNvPr>
          <p:cNvSpPr txBox="1"/>
          <p:nvPr/>
        </p:nvSpPr>
        <p:spPr>
          <a:xfrm>
            <a:off x="5646383" y="5942598"/>
            <a:ext cx="7715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Unburned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9156B-879B-B264-8C71-92DE016344D7}"/>
              </a:ext>
            </a:extLst>
          </p:cNvPr>
          <p:cNvSpPr txBox="1"/>
          <p:nvPr/>
        </p:nvSpPr>
        <p:spPr>
          <a:xfrm>
            <a:off x="5646383" y="6117437"/>
            <a:ext cx="1235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Surface Fire 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058C93-1B05-0881-E584-11AE85E4D978}"/>
              </a:ext>
            </a:extLst>
          </p:cNvPr>
          <p:cNvSpPr txBox="1"/>
          <p:nvPr/>
        </p:nvSpPr>
        <p:spPr>
          <a:xfrm>
            <a:off x="5659022" y="6292275"/>
            <a:ext cx="1593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Passive Crown Fire Activity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8578AF-2312-F98C-7748-0FC06338B555}"/>
              </a:ext>
            </a:extLst>
          </p:cNvPr>
          <p:cNvSpPr txBox="1"/>
          <p:nvPr/>
        </p:nvSpPr>
        <p:spPr>
          <a:xfrm>
            <a:off x="5660443" y="6461334"/>
            <a:ext cx="1593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Active Crown Fire Activity</a:t>
            </a:r>
          </a:p>
        </p:txBody>
      </p:sp>
    </p:spTree>
    <p:extLst>
      <p:ext uri="{BB962C8B-B14F-4D97-AF65-F5344CB8AC3E}">
        <p14:creationId xmlns:p14="http://schemas.microsoft.com/office/powerpoint/2010/main" val="366579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D2C25-53B5-FC2C-67A6-88CCF584AE3A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0653F8-D789-A4E3-81B5-915CA9BAB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271" y="1490875"/>
            <a:ext cx="6446850" cy="50768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4F219EC-BE39-7F31-B336-FD30041F25A8}"/>
              </a:ext>
            </a:extLst>
          </p:cNvPr>
          <p:cNvGrpSpPr/>
          <p:nvPr/>
        </p:nvGrpSpPr>
        <p:grpSpPr>
          <a:xfrm>
            <a:off x="10300307" y="5706631"/>
            <a:ext cx="1405917" cy="765394"/>
            <a:chOff x="10300377" y="5266301"/>
            <a:chExt cx="1405917" cy="765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6C9EE24-2BB7-75BD-7E04-FB91FFE37BBB}"/>
                </a:ext>
              </a:extLst>
            </p:cNvPr>
            <p:cNvGrpSpPr/>
            <p:nvPr/>
          </p:nvGrpSpPr>
          <p:grpSpPr>
            <a:xfrm>
              <a:off x="10300377" y="5266301"/>
              <a:ext cx="1405917" cy="390112"/>
              <a:chOff x="5657850" y="6114470"/>
              <a:chExt cx="1684076" cy="46723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D6C0F07-2DFF-633A-77B1-95175E9DE1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037" b="58704"/>
              <a:stretch/>
            </p:blipFill>
            <p:spPr>
              <a:xfrm>
                <a:off x="5657850" y="6114470"/>
                <a:ext cx="1684076" cy="20060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2854D01-3B5F-D9B8-4626-0F6CA7D4E6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5112" r="12036"/>
              <a:stretch/>
            </p:blipFill>
            <p:spPr>
              <a:xfrm>
                <a:off x="5657851" y="6315076"/>
                <a:ext cx="1684075" cy="266631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4DE9B9-201E-600A-1679-49E1322A1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03" r="8286" b="60817"/>
            <a:stretch/>
          </p:blipFill>
          <p:spPr>
            <a:xfrm>
              <a:off x="10300378" y="5641531"/>
              <a:ext cx="1405916" cy="17108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CF114E-E8CA-B272-286E-64D6FA40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75" t="45301" r="27701" b="4699"/>
            <a:stretch/>
          </p:blipFill>
          <p:spPr>
            <a:xfrm>
              <a:off x="10300377" y="5784044"/>
              <a:ext cx="1405916" cy="24765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17E650-4C76-AAAE-3B9B-14D0FA1161C8}"/>
              </a:ext>
            </a:extLst>
          </p:cNvPr>
          <p:cNvGrpSpPr/>
          <p:nvPr/>
        </p:nvGrpSpPr>
        <p:grpSpPr>
          <a:xfrm>
            <a:off x="9559850" y="4906531"/>
            <a:ext cx="2146373" cy="800100"/>
            <a:chOff x="5495925" y="1954762"/>
            <a:chExt cx="2481711" cy="9251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DAA5679-7654-8FDC-7B1A-68009BC36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96" t="73830" r="5759" b="1670"/>
            <a:stretch/>
          </p:blipFill>
          <p:spPr>
            <a:xfrm>
              <a:off x="5495925" y="2646504"/>
              <a:ext cx="2481711" cy="2333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F04E1C-B0EE-6202-7D92-53217236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300" t="49167" r="1190" b="28458"/>
            <a:stretch/>
          </p:blipFill>
          <p:spPr>
            <a:xfrm>
              <a:off x="5495925" y="2433385"/>
              <a:ext cx="2481711" cy="21311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CE6288-E149-AA49-0C69-504CFF31B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56" b="77625"/>
            <a:stretch/>
          </p:blipFill>
          <p:spPr>
            <a:xfrm>
              <a:off x="5495925" y="1954762"/>
              <a:ext cx="2481711" cy="21311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DCA67EC-0AA1-0D65-A1EC-15672A64F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27" t="20979" r="5329" b="51021"/>
            <a:stretch/>
          </p:blipFill>
          <p:spPr>
            <a:xfrm>
              <a:off x="5495925" y="2167283"/>
              <a:ext cx="2481711" cy="266700"/>
            </a:xfrm>
            <a:prstGeom prst="rect">
              <a:avLst/>
            </a:prstGeom>
          </p:spPr>
        </p:pic>
      </p:grp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DEBA0F7-CAF1-457F-1B20-0156F370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083" y="427486"/>
            <a:ext cx="362788" cy="31160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59FB1-804D-3197-7D3D-91200D32CC5A}"/>
              </a:ext>
            </a:extLst>
          </p:cNvPr>
          <p:cNvSpPr txBox="1"/>
          <p:nvPr/>
        </p:nvSpPr>
        <p:spPr>
          <a:xfrm>
            <a:off x="6845" y="78008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424C18-6E78-F398-C76F-335E3D95F481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28A7B8-8AE3-572D-7882-A76973A6FF94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9CF181C-1AA0-88C5-6E0F-47261293D66B}"/>
              </a:ext>
            </a:extLst>
          </p:cNvPr>
          <p:cNvSpPr txBox="1"/>
          <p:nvPr/>
        </p:nvSpPr>
        <p:spPr>
          <a:xfrm>
            <a:off x="523298" y="123438"/>
            <a:ext cx="115925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Additional opportunities for method refinement in WRAPS: </a:t>
            </a:r>
          </a:p>
          <a:p>
            <a:r>
              <a:rPr lang="en-US" sz="2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Updating predictive burn severity layer</a:t>
            </a:r>
            <a:endParaRPr lang="en-US" sz="2400" i="1" dirty="0">
              <a:solidFill>
                <a:schemeClr val="accent2">
                  <a:lumMod val="40000"/>
                  <a:lumOff val="60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5CF626-DAF8-FC80-579A-F4D8176B6A31}"/>
              </a:ext>
            </a:extLst>
          </p:cNvPr>
          <p:cNvSpPr txBox="1"/>
          <p:nvPr/>
        </p:nvSpPr>
        <p:spPr>
          <a:xfrm>
            <a:off x="76200" y="1378650"/>
            <a:ext cx="5073893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model refinement: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M1 model to basins similar in size and topography to M1 model training dataset.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alternatives for predicting burn severity: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fire behavior model outputs that can infer burn severity.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Flame Length, broken out by vegetation type.</a:t>
            </a:r>
          </a:p>
          <a:p>
            <a:pPr lvl="1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Updated Crown Fire Activity data using more recent fuels data.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LANDFIRE Total Fuel Change Tool (LFTFC).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078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D2C25-53B5-FC2C-67A6-88CCF584AE3A}"/>
              </a:ext>
            </a:extLst>
          </p:cNvPr>
          <p:cNvSpPr/>
          <p:nvPr/>
        </p:nvSpPr>
        <p:spPr>
          <a:xfrm>
            <a:off x="0" y="0"/>
            <a:ext cx="5705475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DEBA0F7-CAF1-457F-1B20-0156F370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083" y="427486"/>
            <a:ext cx="362788" cy="31160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59FB1-804D-3197-7D3D-91200D32CC5A}"/>
              </a:ext>
            </a:extLst>
          </p:cNvPr>
          <p:cNvSpPr txBox="1"/>
          <p:nvPr/>
        </p:nvSpPr>
        <p:spPr>
          <a:xfrm>
            <a:off x="6845" y="78008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424C18-6E78-F398-C76F-335E3D95F481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28A7B8-8AE3-572D-7882-A76973A6FF94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9CF181C-1AA0-88C5-6E0F-47261293D66B}"/>
              </a:ext>
            </a:extLst>
          </p:cNvPr>
          <p:cNvSpPr txBox="1"/>
          <p:nvPr/>
        </p:nvSpPr>
        <p:spPr>
          <a:xfrm>
            <a:off x="457931" y="41868"/>
            <a:ext cx="635009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Additional opportunities for method </a:t>
            </a:r>
          </a:p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refinement in WRAPS: </a:t>
            </a:r>
          </a:p>
          <a:p>
            <a:r>
              <a:rPr lang="en-US" sz="20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Assessing mainstem risk</a:t>
            </a:r>
            <a:endParaRPr lang="en-US" sz="2000" i="1" dirty="0">
              <a:solidFill>
                <a:schemeClr val="accent2">
                  <a:lumMod val="40000"/>
                  <a:lumOff val="60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5CF626-DAF8-FC80-579A-F4D8176B6A31}"/>
              </a:ext>
            </a:extLst>
          </p:cNvPr>
          <p:cNvSpPr txBox="1"/>
          <p:nvPr/>
        </p:nvSpPr>
        <p:spPr>
          <a:xfrm>
            <a:off x="76200" y="1378650"/>
            <a:ext cx="5073893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model refinement: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M1 model to basins similar in size and topography to M1 model training dataset.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alternatives for predicting burn severity: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fire behavior model outputs that can infer burn severity.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Flame Length, broken out by vegetation type.</a:t>
            </a:r>
          </a:p>
          <a:p>
            <a:pPr lvl="1"/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Crown Fire Activity data using more recent fuels data.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LANDFIRE Total Fuel Change Tool (LFTFC).</a:t>
            </a:r>
          </a:p>
          <a:p>
            <a:endParaRPr lang="en-US" sz="1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Quantitative or qualitative assessment of risk along mainstems (where majority of VARs are located).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26" name="Picture 25" descr="A map of the mountains&#10;&#10;Description automatically generated with medium confidence">
            <a:extLst>
              <a:ext uri="{FF2B5EF4-FFF2-40B4-BE49-F238E27FC236}">
                <a16:creationId xmlns:a16="http://schemas.microsoft.com/office/drawing/2014/main" id="{57184184-EA0D-F739-47ED-54F25ABED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2129" r="3807" b="20103"/>
          <a:stretch/>
        </p:blipFill>
        <p:spPr>
          <a:xfrm>
            <a:off x="5783708" y="57171"/>
            <a:ext cx="6279115" cy="67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94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forest&#10;&#10;Description automatically generated">
            <a:extLst>
              <a:ext uri="{FF2B5EF4-FFF2-40B4-BE49-F238E27FC236}">
                <a16:creationId xmlns:a16="http://schemas.microsoft.com/office/drawing/2014/main" id="{227A0E66-9E54-D4A5-8EC5-43B29CB02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1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62E8B9-A31A-2321-492F-1EDC3D846AF5}"/>
              </a:ext>
            </a:extLst>
          </p:cNvPr>
          <p:cNvSpPr txBox="1"/>
          <p:nvPr/>
        </p:nvSpPr>
        <p:spPr>
          <a:xfrm>
            <a:off x="229164" y="1519170"/>
            <a:ext cx="693047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Repurposing a statistical model:</a:t>
            </a:r>
          </a:p>
          <a:p>
            <a:pPr lvl="1"/>
            <a:r>
              <a:rPr lang="en-US" sz="1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 </a:t>
            </a:r>
          </a:p>
          <a:p>
            <a:pPr marL="1257300" lvl="2" indent="-342900"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widely.</a:t>
            </a:r>
          </a:p>
          <a:p>
            <a:pPr marL="1257300" lvl="2" indent="-342900"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not require collection of new data. Enabled project team to abide by budget and time constraints.</a:t>
            </a:r>
          </a:p>
          <a:p>
            <a:pPr marL="1257300" lvl="2" indent="-342900"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apply.</a:t>
            </a:r>
          </a:p>
          <a:p>
            <a:pPr marL="1257300" lvl="2" indent="-342900"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 measure of relative risk.</a:t>
            </a:r>
          </a:p>
          <a:p>
            <a:pPr marL="1257300" lvl="2" indent="-342900"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for use in Colorado.</a:t>
            </a:r>
          </a:p>
          <a:p>
            <a:pPr lvl="1"/>
            <a:r>
              <a:rPr lang="en-US" sz="16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</a:p>
          <a:p>
            <a:pPr marL="1257300" lvl="2" indent="-342900"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Coefficients fit to data outside Colorado.</a:t>
            </a:r>
          </a:p>
          <a:p>
            <a:pPr marL="1257300" lvl="2" indent="-342900"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statewide study, had to apply to basins larger than training data sampled.</a:t>
            </a:r>
          </a:p>
          <a:p>
            <a:pPr marL="1257300" lvl="2" indent="-342900">
              <a:buAutoNum type="arabicPeriod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engineering best judgement and mechanistic understanding of debris flow mechanics for where results should not be trusted.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peer review extremely valuable.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cognizance of constraints. Otherwise, inappropriate use of outputs.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refinement for more detailed, localized WRAP hazard assessments.</a:t>
            </a:r>
          </a:p>
          <a:p>
            <a:pPr marL="800100" lvl="1" indent="-342900">
              <a:buAutoNum type="arabicPeriod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D83AA0-67C2-EEF7-7FF9-0C2590821F2F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28E1C-4032-A157-4B57-F57FBC9619C2}"/>
              </a:ext>
            </a:extLst>
          </p:cNvPr>
          <p:cNvSpPr txBox="1"/>
          <p:nvPr/>
        </p:nvSpPr>
        <p:spPr>
          <a:xfrm>
            <a:off x="578415" y="321677"/>
            <a:ext cx="115925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Lessons learned.</a:t>
            </a:r>
            <a:endParaRPr lang="en-US" sz="3200" dirty="0">
              <a:solidFill>
                <a:schemeClr val="accent2">
                  <a:lumMod val="40000"/>
                  <a:lumOff val="60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DCF6FD84-F8FF-784E-723C-DA89A116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083" y="427486"/>
            <a:ext cx="362788" cy="31160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21D4A3-22E9-87AB-CC99-3D6BDA0BC7D4}"/>
              </a:ext>
            </a:extLst>
          </p:cNvPr>
          <p:cNvSpPr txBox="1"/>
          <p:nvPr/>
        </p:nvSpPr>
        <p:spPr>
          <a:xfrm>
            <a:off x="6845" y="78008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D796A-9E49-FE57-3E7E-0374E36B5714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8072D2-33B9-5AE5-7AF1-8A35026C8DC9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37D3FAD-19CA-89BA-438C-AA5BBB73B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7" t="13695" r="13527"/>
          <a:stretch/>
        </p:blipFill>
        <p:spPr>
          <a:xfrm>
            <a:off x="7159634" y="2095365"/>
            <a:ext cx="4821063" cy="37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7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136BC4-0754-9B73-3678-93262DD95CB5}"/>
              </a:ext>
            </a:extLst>
          </p:cNvPr>
          <p:cNvSpPr/>
          <p:nvPr/>
        </p:nvSpPr>
        <p:spPr>
          <a:xfrm>
            <a:off x="0" y="2066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01978-9982-5996-E78C-9FE802158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72" y="0"/>
            <a:ext cx="11710846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Wildfire Ready Watersheds (WRW)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program aims to assess state-wide resources susceptible to post-fire hazards before wildfires occur.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8E23-99E4-8E2B-4C7E-1C9ECC484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6938" y="1438858"/>
            <a:ext cx="5236143" cy="4351338"/>
          </a:xfrm>
        </p:spPr>
        <p:txBody>
          <a:bodyPr>
            <a:normAutofit fontScale="92500"/>
          </a:bodyPr>
          <a:lstStyle/>
          <a:p>
            <a:pPr lvl="1">
              <a:spcAft>
                <a:spcPts val="1200"/>
              </a:spcAft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Legislative directive from SB21-240.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Mission: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Assess the susceptibility of Colorado’s water resources, communities, and critical infrastructure to post-wildfire impacts and advance a framework for communities to plan and implement mitigation strategies to minimize these impacts – </a:t>
            </a:r>
            <a:r>
              <a:rPr lang="en-US" sz="1900" i="1" dirty="0">
                <a:latin typeface="Arial" panose="020B0604020202020204" pitchFamily="34" charset="0"/>
                <a:cs typeface="Arial" panose="020B0604020202020204" pitchFamily="34" charset="0"/>
              </a:rPr>
              <a:t>before wildfires occur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Minimize false positives and false negatives.</a:t>
            </a:r>
          </a:p>
          <a:p>
            <a:pPr lvl="1">
              <a:spcAft>
                <a:spcPts val="600"/>
              </a:spcAft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Constraints: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Time and budget.</a:t>
            </a:r>
            <a:endParaRPr lang="en-US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1200"/>
              </a:spcAft>
              <a:buNone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 was on the technical advisory (TA) team for the statewide analysis.</a:t>
            </a:r>
          </a:p>
          <a:p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1A511-7698-A61B-B4C1-8048C4FF7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953" y="1438858"/>
            <a:ext cx="7195343" cy="530351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AE8D67-A025-E022-A4FE-D6DEC2F1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083" y="427486"/>
            <a:ext cx="362788" cy="31160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2560B9-A293-139A-6188-87816601BD1E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945F2C-3473-009E-3981-0BE397F8BF28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3DCDF2D-1FB3-0DCF-01E8-B3C7A6A160CB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59DF28-BFFD-2CB9-0C18-7FD335A3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39" y="5559079"/>
            <a:ext cx="3604425" cy="11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6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moke billowing from a mountain&#10;&#10;Description automatically generated">
            <a:extLst>
              <a:ext uri="{FF2B5EF4-FFF2-40B4-BE49-F238E27FC236}">
                <a16:creationId xmlns:a16="http://schemas.microsoft.com/office/drawing/2014/main" id="{13F88392-2CCA-8000-84FB-A9BF5F35F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9"/>
          <a:stretch/>
        </p:blipFill>
        <p:spPr>
          <a:xfrm>
            <a:off x="1" y="0"/>
            <a:ext cx="12192000" cy="5935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CF94C-8936-C924-C3F1-7A14A313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58" y="13311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0700" dirty="0">
                <a:solidFill>
                  <a:schemeClr val="bg1"/>
                </a:solidFill>
                <a:latin typeface="Bebas Neue" panose="020B0606020202050201" pitchFamily="34" charset="0"/>
              </a:rPr>
              <a:t>Thank you!</a:t>
            </a:r>
            <a:br>
              <a:rPr lang="en-US" sz="10700" dirty="0">
                <a:solidFill>
                  <a:schemeClr val="bg1"/>
                </a:solidFill>
                <a:latin typeface="Bebas Neue" panose="020B0606020202050201" pitchFamily="34" charset="0"/>
              </a:rPr>
            </a:br>
            <a:r>
              <a:rPr lang="en-US" sz="8000" i="1" dirty="0">
                <a:solidFill>
                  <a:schemeClr val="bg1"/>
                </a:solidFill>
                <a:latin typeface="Bebas Neue" panose="020B0606020202050201" pitchFamily="34" charset="0"/>
              </a:rPr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B6840-C118-A3A8-2A3A-37468C746217}"/>
              </a:ext>
            </a:extLst>
          </p:cNvPr>
          <p:cNvSpPr txBox="1"/>
          <p:nvPr/>
        </p:nvSpPr>
        <p:spPr>
          <a:xfrm>
            <a:off x="4281638" y="5942187"/>
            <a:ext cx="609760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Natalie Collar</a:t>
            </a:r>
            <a:r>
              <a:rPr lang="en-US" sz="1100" dirty="0"/>
              <a:t>, Ph.D., CFM </a:t>
            </a:r>
            <a:endParaRPr lang="en-US" sz="1400" dirty="0"/>
          </a:p>
          <a:p>
            <a:r>
              <a:rPr lang="en-US" sz="1200" i="1" dirty="0"/>
              <a:t>ncollar@wrightwater.com</a:t>
            </a:r>
          </a:p>
          <a:p>
            <a:r>
              <a:rPr lang="en-US" sz="1400" b="1" dirty="0"/>
              <a:t>Claire Vavrus</a:t>
            </a:r>
            <a:r>
              <a:rPr lang="en-US" sz="1100" dirty="0"/>
              <a:t>, EIT</a:t>
            </a:r>
          </a:p>
          <a:p>
            <a:r>
              <a:rPr lang="en-US" sz="1200" i="1" dirty="0"/>
              <a:t>cvavrus@wrightwater.com </a:t>
            </a:r>
          </a:p>
        </p:txBody>
      </p:sp>
      <p:pic>
        <p:nvPicPr>
          <p:cNvPr id="8" name="Picture 7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754D993E-09F4-86E6-FDD3-B22E6325D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0" y="6231222"/>
            <a:ext cx="1171036" cy="384685"/>
          </a:xfrm>
          <a:prstGeom prst="rect">
            <a:avLst/>
          </a:prstGeom>
        </p:spPr>
      </p:pic>
      <p:pic>
        <p:nvPicPr>
          <p:cNvPr id="10" name="Picture 2" descr="Olsson">
            <a:extLst>
              <a:ext uri="{FF2B5EF4-FFF2-40B4-BE49-F238E27FC236}">
                <a16:creationId xmlns:a16="http://schemas.microsoft.com/office/drawing/2014/main" id="{4128A0C1-1B10-FCFE-B476-92A82FA61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56" y="6178183"/>
            <a:ext cx="1601788" cy="42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30990-7823-3592-2551-F1C56C248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213" y="6055677"/>
            <a:ext cx="651106" cy="66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2D8F18-C842-ADA1-9DBA-6600B12AB8FE}"/>
              </a:ext>
            </a:extLst>
          </p:cNvPr>
          <p:cNvCxnSpPr/>
          <p:nvPr/>
        </p:nvCxnSpPr>
        <p:spPr>
          <a:xfrm>
            <a:off x="4206240" y="6055677"/>
            <a:ext cx="0" cy="66557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99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7A3450C-F90A-1E2A-A3E1-CD211C281D9F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8D167-4725-4506-B150-BED156BC3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23552"/>
            <a:ext cx="9144000" cy="2754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91576-DFB1-4290-AD59-80CBA8013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359073"/>
            <a:ext cx="5662612" cy="231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1E7CEE-2B21-948B-13B8-F8947D1A9EFE}"/>
              </a:ext>
            </a:extLst>
          </p:cNvPr>
          <p:cNvSpPr/>
          <p:nvPr/>
        </p:nvSpPr>
        <p:spPr>
          <a:xfrm>
            <a:off x="3445612" y="4113429"/>
            <a:ext cx="6089174" cy="224825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A3B1E-FFE1-424E-B5E5-387442A5FA8D}"/>
              </a:ext>
            </a:extLst>
          </p:cNvPr>
          <p:cNvSpPr/>
          <p:nvPr/>
        </p:nvSpPr>
        <p:spPr>
          <a:xfrm>
            <a:off x="600513" y="4113429"/>
            <a:ext cx="2845099" cy="2248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F688F-A17E-18AF-7421-E91DA767A766}"/>
              </a:ext>
            </a:extLst>
          </p:cNvPr>
          <p:cNvSpPr txBox="1"/>
          <p:nvPr/>
        </p:nvSpPr>
        <p:spPr>
          <a:xfrm>
            <a:off x="485525" y="190893"/>
            <a:ext cx="11563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an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existing debris flow prediction model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and existing data layers to generate a statewide susceptibility map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44958B91-D73F-D3E8-6DF3-EFCAD97C3A02}"/>
              </a:ext>
            </a:extLst>
          </p:cNvPr>
          <p:cNvSpPr txBox="1">
            <a:spLocks/>
          </p:cNvSpPr>
          <p:nvPr/>
        </p:nvSpPr>
        <p:spPr>
          <a:xfrm>
            <a:off x="21083" y="427486"/>
            <a:ext cx="362788" cy="311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D746A1-13B4-AA6C-B24E-1DE1A3E4CC6B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38E322-7D60-58A6-FA2B-753E634D1057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BC4BE24-CC55-CD39-0B48-9F7151C2D2A7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4B580C-E67E-9332-0FDD-B2816626BDFC}"/>
              </a:ext>
            </a:extLst>
          </p:cNvPr>
          <p:cNvSpPr txBox="1"/>
          <p:nvPr/>
        </p:nvSpPr>
        <p:spPr>
          <a:xfrm>
            <a:off x="485525" y="6465194"/>
            <a:ext cx="1975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MODEL INPUT VARIABLES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ABE21-C7EF-D1D6-3875-225380F239E2}"/>
              </a:ext>
            </a:extLst>
          </p:cNvPr>
          <p:cNvSpPr txBox="1"/>
          <p:nvPr/>
        </p:nvSpPr>
        <p:spPr>
          <a:xfrm>
            <a:off x="1406428" y="4877484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B3CC217-627D-0E4F-AEC7-5A21D4FDD4D5}"/>
              </a:ext>
            </a:extLst>
          </p:cNvPr>
          <p:cNvSpPr/>
          <p:nvPr/>
        </p:nvSpPr>
        <p:spPr>
          <a:xfrm>
            <a:off x="1673225" y="4759324"/>
            <a:ext cx="104775" cy="4921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3CCB4AF4-0782-5BD9-F986-1F4D6FD6E663}"/>
              </a:ext>
            </a:extLst>
          </p:cNvPr>
          <p:cNvSpPr/>
          <p:nvPr/>
        </p:nvSpPr>
        <p:spPr>
          <a:xfrm>
            <a:off x="1673225" y="5322372"/>
            <a:ext cx="104775" cy="3767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3E2D4B83-8E16-7690-B3BA-6B80AFB437AB}"/>
              </a:ext>
            </a:extLst>
          </p:cNvPr>
          <p:cNvSpPr/>
          <p:nvPr/>
        </p:nvSpPr>
        <p:spPr>
          <a:xfrm>
            <a:off x="1672848" y="5897344"/>
            <a:ext cx="104775" cy="3767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27C1D-37C5-F857-5F71-2E0870EB9A5A}"/>
              </a:ext>
            </a:extLst>
          </p:cNvPr>
          <p:cNvSpPr txBox="1"/>
          <p:nvPr/>
        </p:nvSpPr>
        <p:spPr>
          <a:xfrm>
            <a:off x="1406428" y="5372248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DB4E1A-3079-AAAC-A697-2ACB0CA92C83}"/>
              </a:ext>
            </a:extLst>
          </p:cNvPr>
          <p:cNvSpPr txBox="1"/>
          <p:nvPr/>
        </p:nvSpPr>
        <p:spPr>
          <a:xfrm>
            <a:off x="1406428" y="5955635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8187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7A3450C-F90A-1E2A-A3E1-CD211C281D9F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8D167-4725-4506-B150-BED156BC3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23552"/>
            <a:ext cx="9144000" cy="2754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91576-DFB1-4290-AD59-80CBA8013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359073"/>
            <a:ext cx="5662612" cy="231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1E7CEE-2B21-948B-13B8-F8947D1A9EFE}"/>
              </a:ext>
            </a:extLst>
          </p:cNvPr>
          <p:cNvSpPr/>
          <p:nvPr/>
        </p:nvSpPr>
        <p:spPr>
          <a:xfrm>
            <a:off x="3445612" y="4113429"/>
            <a:ext cx="6089174" cy="224825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A3B1E-FFE1-424E-B5E5-387442A5FA8D}"/>
              </a:ext>
            </a:extLst>
          </p:cNvPr>
          <p:cNvSpPr/>
          <p:nvPr/>
        </p:nvSpPr>
        <p:spPr>
          <a:xfrm>
            <a:off x="600513" y="4113429"/>
            <a:ext cx="2845099" cy="2248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445116-3E9F-DEC3-7AB0-C0C440F07B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5" t="1270" r="470" b="1968"/>
          <a:stretch/>
        </p:blipFill>
        <p:spPr>
          <a:xfrm>
            <a:off x="7097454" y="1974709"/>
            <a:ext cx="4874663" cy="39180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4F688F-A17E-18AF-7421-E91DA767A766}"/>
              </a:ext>
            </a:extLst>
          </p:cNvPr>
          <p:cNvSpPr txBox="1"/>
          <p:nvPr/>
        </p:nvSpPr>
        <p:spPr>
          <a:xfrm>
            <a:off x="485525" y="190893"/>
            <a:ext cx="11563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an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existing debris flow prediction model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and existing data layers to generate a statewide susceptibility map -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Catchments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44958B91-D73F-D3E8-6DF3-EFCAD97C3A02}"/>
              </a:ext>
            </a:extLst>
          </p:cNvPr>
          <p:cNvSpPr txBox="1">
            <a:spLocks/>
          </p:cNvSpPr>
          <p:nvPr/>
        </p:nvSpPr>
        <p:spPr>
          <a:xfrm>
            <a:off x="21083" y="427486"/>
            <a:ext cx="362788" cy="311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D746A1-13B4-AA6C-B24E-1DE1A3E4CC6B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38E322-7D60-58A6-FA2B-753E634D1057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BC4BE24-CC55-CD39-0B48-9F7151C2D2A7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DC57B-7FC5-0CE0-3569-9E80FFF49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617" y="5892808"/>
            <a:ext cx="952500" cy="342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C14734-E2B5-B19E-7895-A8A78A0BA121}"/>
              </a:ext>
            </a:extLst>
          </p:cNvPr>
          <p:cNvSpPr txBox="1"/>
          <p:nvPr/>
        </p:nvSpPr>
        <p:spPr>
          <a:xfrm>
            <a:off x="1406428" y="4877484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A7876E12-357B-2F88-CA69-CFC59BE1FF17}"/>
              </a:ext>
            </a:extLst>
          </p:cNvPr>
          <p:cNvSpPr/>
          <p:nvPr/>
        </p:nvSpPr>
        <p:spPr>
          <a:xfrm>
            <a:off x="1673225" y="4759324"/>
            <a:ext cx="104775" cy="4921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80F09EC3-22E6-6826-3A19-5963EDC72BFA}"/>
              </a:ext>
            </a:extLst>
          </p:cNvPr>
          <p:cNvSpPr/>
          <p:nvPr/>
        </p:nvSpPr>
        <p:spPr>
          <a:xfrm>
            <a:off x="1673225" y="5322372"/>
            <a:ext cx="104775" cy="3767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B0569B04-1BDA-85AB-EB33-1D1BDFCC1B0E}"/>
              </a:ext>
            </a:extLst>
          </p:cNvPr>
          <p:cNvSpPr/>
          <p:nvPr/>
        </p:nvSpPr>
        <p:spPr>
          <a:xfrm>
            <a:off x="1672848" y="5897344"/>
            <a:ext cx="104775" cy="3767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50228-28FC-1668-74AC-C90B16D0261B}"/>
              </a:ext>
            </a:extLst>
          </p:cNvPr>
          <p:cNvSpPr txBox="1"/>
          <p:nvPr/>
        </p:nvSpPr>
        <p:spPr>
          <a:xfrm>
            <a:off x="1406428" y="5372248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79088-8D05-9A46-DF0F-7FDB1A152513}"/>
              </a:ext>
            </a:extLst>
          </p:cNvPr>
          <p:cNvSpPr txBox="1"/>
          <p:nvPr/>
        </p:nvSpPr>
        <p:spPr>
          <a:xfrm>
            <a:off x="1406428" y="5955635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462F1-F2DF-495D-173D-8290EE9DADCE}"/>
              </a:ext>
            </a:extLst>
          </p:cNvPr>
          <p:cNvSpPr txBox="1"/>
          <p:nvPr/>
        </p:nvSpPr>
        <p:spPr>
          <a:xfrm>
            <a:off x="485525" y="6465194"/>
            <a:ext cx="1975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MODEL INPUT VARIABLES</a:t>
            </a:r>
          </a:p>
        </p:txBody>
      </p:sp>
    </p:spTree>
    <p:extLst>
      <p:ext uri="{BB962C8B-B14F-4D97-AF65-F5344CB8AC3E}">
        <p14:creationId xmlns:p14="http://schemas.microsoft.com/office/powerpoint/2010/main" val="315758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8D167-4725-4506-B150-BED156BC3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23552"/>
            <a:ext cx="9144000" cy="2754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91B11-C6DD-2594-8A9E-D924C1A4D6A0}"/>
              </a:ext>
            </a:extLst>
          </p:cNvPr>
          <p:cNvSpPr txBox="1"/>
          <p:nvPr/>
        </p:nvSpPr>
        <p:spPr>
          <a:xfrm>
            <a:off x="533400" y="122239"/>
            <a:ext cx="1158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an existing debris flow prediction model and existing data layers to generate a statewide susceptibility map.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1E7CEE-2B21-948B-13B8-F8947D1A9EFE}"/>
              </a:ext>
            </a:extLst>
          </p:cNvPr>
          <p:cNvSpPr/>
          <p:nvPr/>
        </p:nvSpPr>
        <p:spPr>
          <a:xfrm>
            <a:off x="3445612" y="4113429"/>
            <a:ext cx="6089174" cy="224825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198092-8C75-63AF-C9F2-DB25031D2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621" y="2178882"/>
            <a:ext cx="4578181" cy="36356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294FF9-2592-3F39-0816-64555BAE8F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12880" r="68476"/>
          <a:stretch/>
        </p:blipFill>
        <p:spPr>
          <a:xfrm>
            <a:off x="584712" y="4111146"/>
            <a:ext cx="2845099" cy="22857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5A3B1E-FFE1-424E-B5E5-387442A5FA8D}"/>
              </a:ext>
            </a:extLst>
          </p:cNvPr>
          <p:cNvSpPr/>
          <p:nvPr/>
        </p:nvSpPr>
        <p:spPr>
          <a:xfrm>
            <a:off x="600513" y="4113429"/>
            <a:ext cx="2845099" cy="2248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C53EA7-F291-C770-7A1C-18EABE890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359073"/>
            <a:ext cx="5662612" cy="231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FF79D0-BDC5-B5EA-8770-332E143575E4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AC1BA-92F4-4E6E-6AFD-5E8C63638C61}"/>
              </a:ext>
            </a:extLst>
          </p:cNvPr>
          <p:cNvSpPr txBox="1"/>
          <p:nvPr/>
        </p:nvSpPr>
        <p:spPr>
          <a:xfrm>
            <a:off x="485525" y="190893"/>
            <a:ext cx="11563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an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existing debris flow prediction model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and existing data layers to generate a statewide susceptibility map –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15-min peak rainfall</a:t>
            </a:r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5764AB24-BF53-DDDF-7236-4F1C3B4287EA}"/>
              </a:ext>
            </a:extLst>
          </p:cNvPr>
          <p:cNvSpPr txBox="1">
            <a:spLocks/>
          </p:cNvSpPr>
          <p:nvPr/>
        </p:nvSpPr>
        <p:spPr>
          <a:xfrm>
            <a:off x="21083" y="427486"/>
            <a:ext cx="362788" cy="311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C78C73-A798-B8F3-6F95-FFE7FE1796E4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D3B891-2017-C086-EC52-1C936975DFF4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67985A-EFC4-5113-22CD-A8F612F86246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86584-2232-127F-5482-B9EB0C0790B9}"/>
              </a:ext>
            </a:extLst>
          </p:cNvPr>
          <p:cNvSpPr txBox="1"/>
          <p:nvPr/>
        </p:nvSpPr>
        <p:spPr>
          <a:xfrm>
            <a:off x="485525" y="6465194"/>
            <a:ext cx="1975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MODEL INPUT VARIABLES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255CD-2D7E-51A7-5AAB-7B48D97485D2}"/>
              </a:ext>
            </a:extLst>
          </p:cNvPr>
          <p:cNvSpPr txBox="1"/>
          <p:nvPr/>
        </p:nvSpPr>
        <p:spPr>
          <a:xfrm>
            <a:off x="1406428" y="4877484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FFD363B-6C48-DC8A-D657-9B823A882249}"/>
              </a:ext>
            </a:extLst>
          </p:cNvPr>
          <p:cNvSpPr/>
          <p:nvPr/>
        </p:nvSpPr>
        <p:spPr>
          <a:xfrm>
            <a:off x="1673225" y="4759324"/>
            <a:ext cx="104775" cy="4921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FFCB2109-01F6-EDA6-E9BC-6BA868A7F770}"/>
              </a:ext>
            </a:extLst>
          </p:cNvPr>
          <p:cNvSpPr/>
          <p:nvPr/>
        </p:nvSpPr>
        <p:spPr>
          <a:xfrm>
            <a:off x="1673225" y="5322372"/>
            <a:ext cx="104775" cy="3767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BFEDDDA6-453D-3120-F0A8-9C0E168A0B13}"/>
              </a:ext>
            </a:extLst>
          </p:cNvPr>
          <p:cNvSpPr/>
          <p:nvPr/>
        </p:nvSpPr>
        <p:spPr>
          <a:xfrm>
            <a:off x="1672848" y="5897344"/>
            <a:ext cx="104775" cy="3767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A5B2F8-0272-5F02-61A5-1F2F6F34D992}"/>
              </a:ext>
            </a:extLst>
          </p:cNvPr>
          <p:cNvSpPr txBox="1"/>
          <p:nvPr/>
        </p:nvSpPr>
        <p:spPr>
          <a:xfrm>
            <a:off x="1406428" y="5372248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A43C9-E2FE-5FAA-01C2-04CEDA1620D8}"/>
              </a:ext>
            </a:extLst>
          </p:cNvPr>
          <p:cNvSpPr txBox="1"/>
          <p:nvPr/>
        </p:nvSpPr>
        <p:spPr>
          <a:xfrm>
            <a:off x="1406428" y="5955635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31432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8D167-4725-4506-B150-BED156BC3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23552"/>
            <a:ext cx="9144000" cy="27548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1E7CEE-2B21-948B-13B8-F8947D1A9EFE}"/>
              </a:ext>
            </a:extLst>
          </p:cNvPr>
          <p:cNvSpPr/>
          <p:nvPr/>
        </p:nvSpPr>
        <p:spPr>
          <a:xfrm>
            <a:off x="3445612" y="4113429"/>
            <a:ext cx="6089174" cy="224825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4BAC2F-1802-C15D-406D-D4D892CF8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722" y="2160211"/>
            <a:ext cx="4665159" cy="3672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20D209-63C3-11C0-6B13-7AABF55BB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12931" r="68005"/>
          <a:stretch/>
        </p:blipFill>
        <p:spPr>
          <a:xfrm>
            <a:off x="549302" y="4089847"/>
            <a:ext cx="2896310" cy="23113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5A3B1E-FFE1-424E-B5E5-387442A5FA8D}"/>
              </a:ext>
            </a:extLst>
          </p:cNvPr>
          <p:cNvSpPr/>
          <p:nvPr/>
        </p:nvSpPr>
        <p:spPr>
          <a:xfrm>
            <a:off x="600513" y="4113429"/>
            <a:ext cx="2845099" cy="2248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13E962-C548-0895-75B3-0D862F30E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359073"/>
            <a:ext cx="5662612" cy="231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DF53EB-93CB-3825-B8AF-497A3C916573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3261DF-DE71-D6EE-1A73-4ABD04807E46}"/>
              </a:ext>
            </a:extLst>
          </p:cNvPr>
          <p:cNvSpPr txBox="1"/>
          <p:nvPr/>
        </p:nvSpPr>
        <p:spPr>
          <a:xfrm>
            <a:off x="485525" y="190893"/>
            <a:ext cx="11563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an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existing debris flow prediction model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and existing data layers to generate a statewide susceptibility map -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Slope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1F243331-2056-8E31-69B3-6B32332E7B9B}"/>
              </a:ext>
            </a:extLst>
          </p:cNvPr>
          <p:cNvSpPr txBox="1">
            <a:spLocks/>
          </p:cNvSpPr>
          <p:nvPr/>
        </p:nvSpPr>
        <p:spPr>
          <a:xfrm>
            <a:off x="21083" y="427486"/>
            <a:ext cx="362788" cy="311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09B5F8-E8B3-CDF5-1CAE-48E696AB7E3D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73A6BE-BBF7-90BE-8597-E1381339B408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58E0FD7-D989-0F83-7EBC-59C617BBCBC9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DB118-5F6A-64C8-8176-711E980240BC}"/>
              </a:ext>
            </a:extLst>
          </p:cNvPr>
          <p:cNvSpPr txBox="1"/>
          <p:nvPr/>
        </p:nvSpPr>
        <p:spPr>
          <a:xfrm>
            <a:off x="485525" y="6465194"/>
            <a:ext cx="1975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MODEL INPUT VARIABLES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B55FC9C8-E6AA-5C75-AE79-F5085279C653}"/>
              </a:ext>
            </a:extLst>
          </p:cNvPr>
          <p:cNvSpPr/>
          <p:nvPr/>
        </p:nvSpPr>
        <p:spPr>
          <a:xfrm>
            <a:off x="1673225" y="4759324"/>
            <a:ext cx="104775" cy="4921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BD3682-B56F-7621-701B-35542B92B648}"/>
              </a:ext>
            </a:extLst>
          </p:cNvPr>
          <p:cNvSpPr txBox="1"/>
          <p:nvPr/>
        </p:nvSpPr>
        <p:spPr>
          <a:xfrm>
            <a:off x="1406428" y="4877484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115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8D167-4725-4506-B150-BED156BC3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23552"/>
            <a:ext cx="9144000" cy="2754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91B11-C6DD-2594-8A9E-D924C1A4D6A0}"/>
              </a:ext>
            </a:extLst>
          </p:cNvPr>
          <p:cNvSpPr txBox="1"/>
          <p:nvPr/>
        </p:nvSpPr>
        <p:spPr>
          <a:xfrm>
            <a:off x="533400" y="122239"/>
            <a:ext cx="1158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an existing debris flow prediction model and existing data layers to generate a statewide susceptibility map.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1E7CEE-2B21-948B-13B8-F8947D1A9EFE}"/>
              </a:ext>
            </a:extLst>
          </p:cNvPr>
          <p:cNvSpPr/>
          <p:nvPr/>
        </p:nvSpPr>
        <p:spPr>
          <a:xfrm>
            <a:off x="3445612" y="4113429"/>
            <a:ext cx="6089174" cy="224825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46A4C7-C1DA-64FB-F020-CCFBA935C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284" y="2227599"/>
            <a:ext cx="5609735" cy="3538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492705-24DB-165E-D8F1-A3E95D6747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13314" r="68067"/>
          <a:stretch/>
        </p:blipFill>
        <p:spPr>
          <a:xfrm>
            <a:off x="569549" y="4104697"/>
            <a:ext cx="2884941" cy="23189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5A3B1E-FFE1-424E-B5E5-387442A5FA8D}"/>
              </a:ext>
            </a:extLst>
          </p:cNvPr>
          <p:cNvSpPr/>
          <p:nvPr/>
        </p:nvSpPr>
        <p:spPr>
          <a:xfrm>
            <a:off x="600513" y="4113429"/>
            <a:ext cx="2845099" cy="2248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4B80C4-AD9F-2B7A-D123-5318B4453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359073"/>
            <a:ext cx="5662612" cy="231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BFF5EF-9987-D207-C21B-0DB339D547DF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D6319-3366-3A89-71B7-FAB692A2F14C}"/>
              </a:ext>
            </a:extLst>
          </p:cNvPr>
          <p:cNvSpPr txBox="1"/>
          <p:nvPr/>
        </p:nvSpPr>
        <p:spPr>
          <a:xfrm>
            <a:off x="485525" y="190893"/>
            <a:ext cx="11563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an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existing debris flow prediction model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and existing data layers to generate a statewide susceptibility map -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Erodibility</a:t>
            </a:r>
          </a:p>
        </p:txBody>
      </p: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E825824A-3BE2-B614-7D24-A9288A5F6CA5}"/>
              </a:ext>
            </a:extLst>
          </p:cNvPr>
          <p:cNvSpPr txBox="1">
            <a:spLocks/>
          </p:cNvSpPr>
          <p:nvPr/>
        </p:nvSpPr>
        <p:spPr>
          <a:xfrm>
            <a:off x="21083" y="427486"/>
            <a:ext cx="362788" cy="311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C0AC8-4E32-B101-F621-E5F291AD6538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7CFCC5-9A81-5CBC-E082-190136C43A21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76DE715-381D-7E16-27E6-77A264FB4697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E9FF4-B946-E226-8FBA-BC6AF207A20B}"/>
              </a:ext>
            </a:extLst>
          </p:cNvPr>
          <p:cNvSpPr txBox="1"/>
          <p:nvPr/>
        </p:nvSpPr>
        <p:spPr>
          <a:xfrm>
            <a:off x="485525" y="6465194"/>
            <a:ext cx="1975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MODEL INPUT VARIABLES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E56D1342-D664-C6E3-7901-43C5A94B5B0C}"/>
              </a:ext>
            </a:extLst>
          </p:cNvPr>
          <p:cNvSpPr/>
          <p:nvPr/>
        </p:nvSpPr>
        <p:spPr>
          <a:xfrm>
            <a:off x="1672848" y="5897344"/>
            <a:ext cx="104775" cy="3767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5B98BC-19FE-2B81-5687-E4293AC44892}"/>
              </a:ext>
            </a:extLst>
          </p:cNvPr>
          <p:cNvSpPr txBox="1"/>
          <p:nvPr/>
        </p:nvSpPr>
        <p:spPr>
          <a:xfrm>
            <a:off x="1406428" y="5955635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07874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A3907F-6A00-844C-58CD-466E8E3D8D35}"/>
              </a:ext>
            </a:extLst>
          </p:cNvPr>
          <p:cNvSpPr txBox="1"/>
          <p:nvPr/>
        </p:nvSpPr>
        <p:spPr>
          <a:xfrm>
            <a:off x="666472" y="104844"/>
            <a:ext cx="11060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predictive crown fire activity under the most extreme fire weather conditions as a proxy for predictive burn severity and </a:t>
            </a:r>
            <a:r>
              <a:rPr lang="en-US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dNBR</a:t>
            </a:r>
            <a:r>
              <a:rPr lang="en-US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data.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 Next LT Pro Light" panose="020B03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D364CC-A345-4A75-1F11-A1B9B872547B}"/>
              </a:ext>
            </a:extLst>
          </p:cNvPr>
          <p:cNvGrpSpPr/>
          <p:nvPr/>
        </p:nvGrpSpPr>
        <p:grpSpPr>
          <a:xfrm>
            <a:off x="170741" y="1317628"/>
            <a:ext cx="2976066" cy="2417485"/>
            <a:chOff x="666473" y="1343928"/>
            <a:chExt cx="2872456" cy="23333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B418BD-1019-A764-FEBB-0D7880B44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t="12063" r="68205"/>
            <a:stretch/>
          </p:blipFill>
          <p:spPr>
            <a:xfrm>
              <a:off x="666473" y="1343928"/>
              <a:ext cx="2872456" cy="233332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156920-A482-5B88-A9FF-F05C54474892}"/>
                </a:ext>
              </a:extLst>
            </p:cNvPr>
            <p:cNvSpPr/>
            <p:nvPr/>
          </p:nvSpPr>
          <p:spPr>
            <a:xfrm>
              <a:off x="693830" y="1386464"/>
              <a:ext cx="2845099" cy="224825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2CED2B8-4BBA-6EFD-83A5-8C1616DF46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3" t="2286" r="5791" b="2476"/>
          <a:stretch/>
        </p:blipFill>
        <p:spPr>
          <a:xfrm>
            <a:off x="5854286" y="1433919"/>
            <a:ext cx="3055701" cy="2417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05DE58-422F-CD50-45E7-CACC27FFC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330" y="2205319"/>
            <a:ext cx="1400175" cy="97155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B0DCD7-5895-BD49-36F4-2E6B5B0D541A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9804962" y="2690424"/>
            <a:ext cx="78060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B08CB6-70B8-F75C-3001-C8390B6BF541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10078012" y="2865263"/>
            <a:ext cx="5201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B02102-BE94-1A91-F340-0367D2E61EEA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10097523" y="2514412"/>
            <a:ext cx="488041" cy="1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90B940-2C5D-127F-41F8-D86BBCD12C37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9804962" y="3034321"/>
            <a:ext cx="79466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B968D5-84DA-510A-848A-3339B4FDA9D1}"/>
              </a:ext>
            </a:extLst>
          </p:cNvPr>
          <p:cNvSpPr txBox="1"/>
          <p:nvPr/>
        </p:nvSpPr>
        <p:spPr>
          <a:xfrm>
            <a:off x="10585564" y="2400170"/>
            <a:ext cx="7715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Unburned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DF9F9-92B2-2459-017C-480CE32C3CA1}"/>
              </a:ext>
            </a:extLst>
          </p:cNvPr>
          <p:cNvSpPr txBox="1"/>
          <p:nvPr/>
        </p:nvSpPr>
        <p:spPr>
          <a:xfrm>
            <a:off x="10585564" y="2575009"/>
            <a:ext cx="1235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Surface Fire Activity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2C2E70-599F-3699-E020-01292A0BCC1A}"/>
              </a:ext>
            </a:extLst>
          </p:cNvPr>
          <p:cNvSpPr txBox="1"/>
          <p:nvPr/>
        </p:nvSpPr>
        <p:spPr>
          <a:xfrm>
            <a:off x="10598203" y="2749847"/>
            <a:ext cx="1593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Passive Crown Fire 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B796C0-E65D-9C56-3641-2F215939855D}"/>
              </a:ext>
            </a:extLst>
          </p:cNvPr>
          <p:cNvSpPr txBox="1"/>
          <p:nvPr/>
        </p:nvSpPr>
        <p:spPr>
          <a:xfrm>
            <a:off x="10599624" y="2918906"/>
            <a:ext cx="1593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Active Crown Fire Activity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FD2A64-DDFF-90A5-AC69-C021750A0BC2}"/>
              </a:ext>
            </a:extLst>
          </p:cNvPr>
          <p:cNvSpPr txBox="1"/>
          <p:nvPr/>
        </p:nvSpPr>
        <p:spPr>
          <a:xfrm>
            <a:off x="3360994" y="1372208"/>
            <a:ext cx="22844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 severity class was inferred from Crown Fire Activity output layer from a fire behavior model (FlamMap) as a part of CFRI Region 2 assessment using 2016 fuels data.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03D757-219B-4FB1-E469-C292F61851B5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7CEC39-F7F8-91DD-74D8-7C41F8A18557}"/>
              </a:ext>
            </a:extLst>
          </p:cNvPr>
          <p:cNvSpPr txBox="1"/>
          <p:nvPr/>
        </p:nvSpPr>
        <p:spPr>
          <a:xfrm>
            <a:off x="485525" y="190893"/>
            <a:ext cx="11563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an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existing debris flow prediction model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and existing data layers to generate a statewide susceptibility map –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Burn severity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Demi" panose="020B0704020202020204" pitchFamily="34" charset="0"/>
              </a:rPr>
              <a:t>class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 (predictive)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AB3C6ECC-18C1-A20F-4082-9152A484E52B}"/>
              </a:ext>
            </a:extLst>
          </p:cNvPr>
          <p:cNvSpPr txBox="1">
            <a:spLocks/>
          </p:cNvSpPr>
          <p:nvPr/>
        </p:nvSpPr>
        <p:spPr>
          <a:xfrm>
            <a:off x="21083" y="427486"/>
            <a:ext cx="362788" cy="311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A47A8E-C1BD-C4FD-5790-2D161EE5FAA1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0C7B4A-8D43-19DA-A277-5BF1F56AD141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C4A6B1C-FEF9-A3C9-7911-9D994E27575A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F4ED9-3418-FEDB-DB43-05BDFCE6C846}"/>
              </a:ext>
            </a:extLst>
          </p:cNvPr>
          <p:cNvSpPr txBox="1"/>
          <p:nvPr/>
        </p:nvSpPr>
        <p:spPr>
          <a:xfrm>
            <a:off x="10578860" y="1520842"/>
            <a:ext cx="149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Crown Fire Activity Class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3F53EF-0DE1-9DAA-DDA6-65D8D7246BA1}"/>
              </a:ext>
            </a:extLst>
          </p:cNvPr>
          <p:cNvSpPr txBox="1"/>
          <p:nvPr/>
        </p:nvSpPr>
        <p:spPr>
          <a:xfrm>
            <a:off x="9025426" y="1523010"/>
            <a:ext cx="149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Inferred Burn Severity Class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A8D101-5396-A84E-E4E9-B24DA886A53A}"/>
              </a:ext>
            </a:extLst>
          </p:cNvPr>
          <p:cNvCxnSpPr/>
          <p:nvPr/>
        </p:nvCxnSpPr>
        <p:spPr>
          <a:xfrm>
            <a:off x="9071357" y="2105617"/>
            <a:ext cx="1372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0A6BA-F629-9DD4-F2D2-9662A23A1B18}"/>
              </a:ext>
            </a:extLst>
          </p:cNvPr>
          <p:cNvCxnSpPr/>
          <p:nvPr/>
        </p:nvCxnSpPr>
        <p:spPr>
          <a:xfrm>
            <a:off x="10578860" y="2105617"/>
            <a:ext cx="1372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32F897-9572-FB43-A9B3-CEB6C1B66860}"/>
              </a:ext>
            </a:extLst>
          </p:cNvPr>
          <p:cNvSpPr txBox="1"/>
          <p:nvPr/>
        </p:nvSpPr>
        <p:spPr>
          <a:xfrm>
            <a:off x="1033048" y="2097446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5BF7F797-F834-8909-1F9D-C249E8FA6FEA}"/>
              </a:ext>
            </a:extLst>
          </p:cNvPr>
          <p:cNvSpPr/>
          <p:nvPr/>
        </p:nvSpPr>
        <p:spPr>
          <a:xfrm>
            <a:off x="1299845" y="1979105"/>
            <a:ext cx="104775" cy="4921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32A04857-3977-9C56-549E-3CEB72B417E9}"/>
              </a:ext>
            </a:extLst>
          </p:cNvPr>
          <p:cNvSpPr/>
          <p:nvPr/>
        </p:nvSpPr>
        <p:spPr>
          <a:xfrm>
            <a:off x="1299845" y="2542153"/>
            <a:ext cx="104775" cy="3767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ED424F-E676-2029-4053-1A55562635B9}"/>
              </a:ext>
            </a:extLst>
          </p:cNvPr>
          <p:cNvSpPr txBox="1"/>
          <p:nvPr/>
        </p:nvSpPr>
        <p:spPr>
          <a:xfrm>
            <a:off x="1033048" y="2592029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4009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A3907F-6A00-844C-58CD-466E8E3D8D35}"/>
              </a:ext>
            </a:extLst>
          </p:cNvPr>
          <p:cNvSpPr txBox="1"/>
          <p:nvPr/>
        </p:nvSpPr>
        <p:spPr>
          <a:xfrm>
            <a:off x="666472" y="104844"/>
            <a:ext cx="11060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predictive crown fire activity under the most extreme fire weather conditions as a proxy for predictive burn severity and </a:t>
            </a:r>
            <a:r>
              <a:rPr lang="en-US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dNBR</a:t>
            </a:r>
            <a:r>
              <a:rPr lang="en-US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data.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453785-4EC6-FCBE-746B-9BEC36424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79" y="3852909"/>
            <a:ext cx="3182022" cy="2700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965D42-FFCB-8E98-CE2C-2CA52EC16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369" y="4793922"/>
            <a:ext cx="1876425" cy="923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171C2-5A0E-6412-E5B4-BFB6910B92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63" b="1197"/>
          <a:stretch/>
        </p:blipFill>
        <p:spPr>
          <a:xfrm>
            <a:off x="7191507" y="4014528"/>
            <a:ext cx="4059852" cy="26474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31352D-7C7E-7B46-3F59-1FC7B7895004}"/>
              </a:ext>
            </a:extLst>
          </p:cNvPr>
          <p:cNvSpPr txBox="1"/>
          <p:nvPr/>
        </p:nvSpPr>
        <p:spPr>
          <a:xfrm>
            <a:off x="5331069" y="5890343"/>
            <a:ext cx="19593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Burn Severity dNBR thresholds provided for each perimeter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021EFF-C4B2-4BBD-933D-368D7BD02B61}"/>
              </a:ext>
            </a:extLst>
          </p:cNvPr>
          <p:cNvSpPr/>
          <p:nvPr/>
        </p:nvSpPr>
        <p:spPr>
          <a:xfrm>
            <a:off x="7863234" y="5311486"/>
            <a:ext cx="3388125" cy="148362"/>
          </a:xfrm>
          <a:prstGeom prst="rect">
            <a:avLst/>
          </a:prstGeom>
          <a:solidFill>
            <a:srgbClr val="00B0F0">
              <a:alpha val="34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9F5D0A-4876-6335-8215-7D9ACDC61146}"/>
              </a:ext>
            </a:extLst>
          </p:cNvPr>
          <p:cNvSpPr/>
          <p:nvPr/>
        </p:nvSpPr>
        <p:spPr>
          <a:xfrm>
            <a:off x="7863234" y="5611870"/>
            <a:ext cx="3388125" cy="153515"/>
          </a:xfrm>
          <a:prstGeom prst="rect">
            <a:avLst/>
          </a:prstGeom>
          <a:solidFill>
            <a:srgbClr val="00B0F0">
              <a:alpha val="34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8D9A3B1-99A1-4850-C1D7-B03EAEA89A9F}"/>
              </a:ext>
            </a:extLst>
          </p:cNvPr>
          <p:cNvGrpSpPr/>
          <p:nvPr/>
        </p:nvGrpSpPr>
        <p:grpSpPr>
          <a:xfrm>
            <a:off x="170741" y="1317628"/>
            <a:ext cx="2976066" cy="2417485"/>
            <a:chOff x="666473" y="1343928"/>
            <a:chExt cx="2872456" cy="233332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8F99E86-2544-FBD3-E43B-223C4E27C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t="12063" r="68205"/>
            <a:stretch/>
          </p:blipFill>
          <p:spPr>
            <a:xfrm>
              <a:off x="666473" y="1343928"/>
              <a:ext cx="2872456" cy="233332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BE90F49-8ABA-2156-29D8-CE374E89AA5F}"/>
                </a:ext>
              </a:extLst>
            </p:cNvPr>
            <p:cNvSpPr/>
            <p:nvPr/>
          </p:nvSpPr>
          <p:spPr>
            <a:xfrm>
              <a:off x="693830" y="1386464"/>
              <a:ext cx="2845099" cy="224825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531F7F5-0AB9-02AE-11B3-48FE336B5C7C}"/>
              </a:ext>
            </a:extLst>
          </p:cNvPr>
          <p:cNvSpPr/>
          <p:nvPr/>
        </p:nvSpPr>
        <p:spPr>
          <a:xfrm>
            <a:off x="0" y="0"/>
            <a:ext cx="12192000" cy="1212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09152B-8196-1A69-817A-BEB530A27862}"/>
              </a:ext>
            </a:extLst>
          </p:cNvPr>
          <p:cNvSpPr txBox="1"/>
          <p:nvPr/>
        </p:nvSpPr>
        <p:spPr>
          <a:xfrm>
            <a:off x="485525" y="190893"/>
            <a:ext cx="11563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WWE used an </a:t>
            </a:r>
            <a:r>
              <a:rPr lang="en-US" sz="24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existing debris flow prediction model </a:t>
            </a:r>
            <a:r>
              <a:rPr lang="en-US" sz="24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and existing data layers to generate a statewide susceptibility map –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Burn severity (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Demi" panose="020B0704020202020204" pitchFamily="34" charset="0"/>
              </a:rPr>
              <a:t>dNBR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) (predictive)</a:t>
            </a:r>
          </a:p>
        </p:txBody>
      </p:sp>
      <p:sp>
        <p:nvSpPr>
          <p:cNvPr id="39" name="Slide Number Placeholder 9">
            <a:extLst>
              <a:ext uri="{FF2B5EF4-FFF2-40B4-BE49-F238E27FC236}">
                <a16:creationId xmlns:a16="http://schemas.microsoft.com/office/drawing/2014/main" id="{8BB9279C-74B6-9B59-9BCE-F7C55657C312}"/>
              </a:ext>
            </a:extLst>
          </p:cNvPr>
          <p:cNvSpPr txBox="1">
            <a:spLocks/>
          </p:cNvSpPr>
          <p:nvPr/>
        </p:nvSpPr>
        <p:spPr>
          <a:xfrm>
            <a:off x="21083" y="427486"/>
            <a:ext cx="362788" cy="311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WWE</a:t>
            </a:r>
          </a:p>
          <a:p>
            <a:pPr algn="ctr"/>
            <a:endParaRPr 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255760-A44D-0E5D-04A0-3B8054CC8490}"/>
              </a:ext>
            </a:extLst>
          </p:cNvPr>
          <p:cNvCxnSpPr>
            <a:cxnSpLocks/>
          </p:cNvCxnSpPr>
          <p:nvPr/>
        </p:nvCxnSpPr>
        <p:spPr>
          <a:xfrm>
            <a:off x="342900" y="146050"/>
            <a:ext cx="0" cy="921754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7207014-9643-C7D7-2AE2-4751D11647E9}"/>
              </a:ext>
            </a:extLst>
          </p:cNvPr>
          <p:cNvCxnSpPr>
            <a:cxnSpLocks/>
          </p:cNvCxnSpPr>
          <p:nvPr/>
        </p:nvCxnSpPr>
        <p:spPr>
          <a:xfrm flipH="1">
            <a:off x="76200" y="745439"/>
            <a:ext cx="2667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635F85-43AB-306C-F1AD-B0FDD611D80A}"/>
              </a:ext>
            </a:extLst>
          </p:cNvPr>
          <p:cNvSpPr txBox="1"/>
          <p:nvPr/>
        </p:nvSpPr>
        <p:spPr>
          <a:xfrm>
            <a:off x="62054" y="761360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D141448-785C-E3EF-1DBB-8B20442CD923}"/>
              </a:ext>
            </a:extLst>
          </p:cNvPr>
          <p:cNvSpPr txBox="1"/>
          <p:nvPr/>
        </p:nvSpPr>
        <p:spPr>
          <a:xfrm>
            <a:off x="3360994" y="1372208"/>
            <a:ext cx="22844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 severity class was inferred from Crown Fire Activity output layer from a fire behavior model (FlamMap) as a part of CFRI Region 2 assessment using 2016 fuels data.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51A690-9EB2-A768-469A-92CE8CE0F2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3" t="2286" r="5791" b="2476"/>
          <a:stretch/>
        </p:blipFill>
        <p:spPr>
          <a:xfrm>
            <a:off x="5854286" y="1433919"/>
            <a:ext cx="3055701" cy="241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1B5036-0BE3-0820-5D0C-4562FE964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330" y="2205319"/>
            <a:ext cx="1400175" cy="97155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9625D7-4E74-C341-4EEE-3DBDD4797D26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9804962" y="2690424"/>
            <a:ext cx="78060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D06900-93FA-2740-80AF-78D754C6D8F9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0078012" y="2865263"/>
            <a:ext cx="5201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F25E67-B95A-A8EA-0C47-804D780CF388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10097523" y="2514412"/>
            <a:ext cx="488041" cy="1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DA45B9-734B-AB36-58B0-DFF582AF3E45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9804962" y="3034321"/>
            <a:ext cx="79466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D05B5C7-5286-BB8E-4061-336FED8B4355}"/>
              </a:ext>
            </a:extLst>
          </p:cNvPr>
          <p:cNvSpPr txBox="1"/>
          <p:nvPr/>
        </p:nvSpPr>
        <p:spPr>
          <a:xfrm>
            <a:off x="10585564" y="2400170"/>
            <a:ext cx="7715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Unburned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F561F4-5A06-4A94-8EC0-AB4BC52680FA}"/>
              </a:ext>
            </a:extLst>
          </p:cNvPr>
          <p:cNvSpPr txBox="1"/>
          <p:nvPr/>
        </p:nvSpPr>
        <p:spPr>
          <a:xfrm>
            <a:off x="10585564" y="2575009"/>
            <a:ext cx="1235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Surface Fire Activity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6B805D-1F14-A428-E19A-C38E1BA7834E}"/>
              </a:ext>
            </a:extLst>
          </p:cNvPr>
          <p:cNvSpPr txBox="1"/>
          <p:nvPr/>
        </p:nvSpPr>
        <p:spPr>
          <a:xfrm>
            <a:off x="10598203" y="2749847"/>
            <a:ext cx="1593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Passive Crown Fire Activity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ACD3E1-2B53-B84A-9937-FB51119535B9}"/>
              </a:ext>
            </a:extLst>
          </p:cNvPr>
          <p:cNvSpPr txBox="1"/>
          <p:nvPr/>
        </p:nvSpPr>
        <p:spPr>
          <a:xfrm>
            <a:off x="10599624" y="2918906"/>
            <a:ext cx="1593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Active Crown Fire Activity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A0899D-F5BC-BBE7-A156-382F8727896E}"/>
              </a:ext>
            </a:extLst>
          </p:cNvPr>
          <p:cNvCxnSpPr/>
          <p:nvPr/>
        </p:nvCxnSpPr>
        <p:spPr>
          <a:xfrm>
            <a:off x="9071357" y="2105617"/>
            <a:ext cx="1372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F1DE53-F66C-70A4-28B8-4491F28ED5E5}"/>
              </a:ext>
            </a:extLst>
          </p:cNvPr>
          <p:cNvCxnSpPr/>
          <p:nvPr/>
        </p:nvCxnSpPr>
        <p:spPr>
          <a:xfrm>
            <a:off x="10578860" y="2105617"/>
            <a:ext cx="1372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78EC6F7-1D5C-4741-F7C7-13BDA6F4C699}"/>
              </a:ext>
            </a:extLst>
          </p:cNvPr>
          <p:cNvSpPr txBox="1"/>
          <p:nvPr/>
        </p:nvSpPr>
        <p:spPr>
          <a:xfrm>
            <a:off x="1033048" y="2097446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09C2ADB4-9AE1-859D-74A3-39275BB1BB33}"/>
              </a:ext>
            </a:extLst>
          </p:cNvPr>
          <p:cNvSpPr/>
          <p:nvPr/>
        </p:nvSpPr>
        <p:spPr>
          <a:xfrm>
            <a:off x="1299845" y="1979105"/>
            <a:ext cx="104775" cy="49212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1FAA3724-A634-F768-CE37-CF5F25E1D6A2}"/>
              </a:ext>
            </a:extLst>
          </p:cNvPr>
          <p:cNvSpPr/>
          <p:nvPr/>
        </p:nvSpPr>
        <p:spPr>
          <a:xfrm>
            <a:off x="1299845" y="2542153"/>
            <a:ext cx="104775" cy="37675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4B2A65-47DF-3CA3-A723-E653B07F5169}"/>
              </a:ext>
            </a:extLst>
          </p:cNvPr>
          <p:cNvSpPr txBox="1"/>
          <p:nvPr/>
        </p:nvSpPr>
        <p:spPr>
          <a:xfrm>
            <a:off x="1033048" y="2592029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1C634A-8BE2-F10F-0881-1C16738BA65F}"/>
              </a:ext>
            </a:extLst>
          </p:cNvPr>
          <p:cNvSpPr txBox="1"/>
          <p:nvPr/>
        </p:nvSpPr>
        <p:spPr>
          <a:xfrm>
            <a:off x="10578860" y="1520842"/>
            <a:ext cx="149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Crown Fire Activity Class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04C2B6-A1B9-EF6E-3E31-69C9BAE743DC}"/>
              </a:ext>
            </a:extLst>
          </p:cNvPr>
          <p:cNvSpPr txBox="1"/>
          <p:nvPr/>
        </p:nvSpPr>
        <p:spPr>
          <a:xfrm>
            <a:off x="9025426" y="1523010"/>
            <a:ext cx="149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Inferred Burn Severity Class</a:t>
            </a:r>
          </a:p>
        </p:txBody>
      </p:sp>
    </p:spTree>
    <p:extLst>
      <p:ext uri="{BB962C8B-B14F-4D97-AF65-F5344CB8AC3E}">
        <p14:creationId xmlns:p14="http://schemas.microsoft.com/office/powerpoint/2010/main" val="33461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 After the Flames Conference Abstract</Template>
  <TotalTime>1868</TotalTime>
  <Words>1391</Words>
  <Application>Microsoft Office PowerPoint</Application>
  <PresentationFormat>Widescreen</PresentationFormat>
  <Paragraphs>259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Aptos Display</vt:lpstr>
      <vt:lpstr>Arial</vt:lpstr>
      <vt:lpstr>Avenir Next LT Pro Demi</vt:lpstr>
      <vt:lpstr>Avenir Next LT Pro Light</vt:lpstr>
      <vt:lpstr>Barlow</vt:lpstr>
      <vt:lpstr>Bebas Neue</vt:lpstr>
      <vt:lpstr>Courier New</vt:lpstr>
      <vt:lpstr>Office Theme</vt:lpstr>
      <vt:lpstr> Predicting POST-FIRE DEBRIS FLOW risk APPLYING AN EXISTING MODEL TO A NEW CONTEXT</vt:lpstr>
      <vt:lpstr>Wildfire Ready Watersheds (WRW) program aims to assess state-wide resources susceptible to post-fire hazards before wildfires occur.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Colorado WRW program identifies the need for Wildfire Ready Action Plans (WRAPs) and defines the major elements of a WRAP.</vt:lpstr>
      <vt:lpstr>Colorado WRW program identifies the need for Wildfire Ready Action Plans (WRAPs) and defines the major elements of a WRAP.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Applying an existing statistical post-fire debris flow model to a new context: The pros and cons of thinking outside the box</dc:title>
  <dc:creator>Claire Vavrus</dc:creator>
  <cp:lastModifiedBy>Natalie Collar</cp:lastModifiedBy>
  <cp:revision>67</cp:revision>
  <dcterms:created xsi:type="dcterms:W3CDTF">2024-03-04T17:02:36Z</dcterms:created>
  <dcterms:modified xsi:type="dcterms:W3CDTF">2024-04-12T20:33:13Z</dcterms:modified>
</cp:coreProperties>
</file>